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22" r:id="rId51"/>
    <p:sldId id="305" r:id="rId52"/>
    <p:sldId id="306" r:id="rId53"/>
    <p:sldId id="307" r:id="rId54"/>
    <p:sldId id="308" r:id="rId55"/>
    <p:sldId id="323" r:id="rId56"/>
    <p:sldId id="324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5" r:id="rId69"/>
    <p:sldId id="321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82" autoAdjust="0"/>
    <p:restoredTop sz="94660"/>
  </p:normalViewPr>
  <p:slideViewPr>
    <p:cSldViewPr>
      <p:cViewPr varScale="1">
        <p:scale>
          <a:sx n="74" d="100"/>
          <a:sy n="74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C27544E-F038-43E5-BCA1-27537EA656C3}" type="datetimeFigureOut">
              <a:rPr lang="ru-RU" smtClean="0"/>
              <a:t>19.03.2016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DEA5508-3725-470B-BA32-1F895F8AB637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pn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pn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3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media/image37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2" Target="../media/image4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media/image42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 ?><Relationships xmlns="http://schemas.openxmlformats.org/package/2006/relationships"><Relationship Id="rId2" Target="../media/image4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3.xml.rels><?xml version="1.0" encoding="UTF-8" standalone="yes" ?><Relationships xmlns="http://schemas.openxmlformats.org/package/2006/relationships"><Relationship Id="rId2" Target="../media/image4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4.xml.rels><?xml version="1.0" encoding="UTF-8" standalone="yes" ?><Relationships xmlns="http://schemas.openxmlformats.org/package/2006/relationships"><Relationship Id="rId3" Target="../media/image48.jpeg" Type="http://schemas.openxmlformats.org/officeDocument/2006/relationships/image"/><Relationship Id="rId2" Target="../media/image47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2" Target="../media/image4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2" Target="../media/image5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 ?><Relationships xmlns="http://schemas.openxmlformats.org/package/2006/relationships"><Relationship Id="rId2" Target="../media/image5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39.xml.rels><?xml version="1.0" encoding="UTF-8" standalone="yes" ?><Relationships xmlns="http://schemas.openxmlformats.org/package/2006/relationships"><Relationship Id="rId2" Target="../media/image5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emf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3" Target="../media/image55.jpeg" Type="http://schemas.openxmlformats.org/officeDocument/2006/relationships/image"/><Relationship Id="rId2" Target="../media/image5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2" Target="../media/image5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2.xml.rels><?xml version="1.0" encoding="UTF-8" standalone="yes" ?><Relationships xmlns="http://schemas.openxmlformats.org/package/2006/relationships"><Relationship Id="rId2" Target="../media/image5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3.xml.rels><?xml version="1.0" encoding="UTF-8" standalone="yes" ?><Relationships xmlns="http://schemas.openxmlformats.org/package/2006/relationships"><Relationship Id="rId3" Target="../media/image59.jpeg" Type="http://schemas.openxmlformats.org/officeDocument/2006/relationships/image"/><Relationship Id="rId2" Target="../media/image58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60.jpeg" Type="http://schemas.openxmlformats.org/officeDocument/2006/relationships/image"/></Relationships>
</file>

<file path=ppt/slides/_rels/slide44.xml.rels><?xml version="1.0" encoding="UTF-8" standalone="yes" ?><Relationships xmlns="http://schemas.openxmlformats.org/package/2006/relationships"><Relationship Id="rId3" Target="../media/image62.jpeg" Type="http://schemas.openxmlformats.org/officeDocument/2006/relationships/image"/><Relationship Id="rId2" Target="../media/image61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63.png" Type="http://schemas.openxmlformats.org/officeDocument/2006/relationships/image"/></Relationships>
</file>

<file path=ppt/slides/_rels/slide45.xml.rels><?xml version="1.0" encoding="UTF-8" standalone="yes" ?><Relationships xmlns="http://schemas.openxmlformats.org/package/2006/relationships"><Relationship Id="rId3" Target="../media/image65.jpeg" Type="http://schemas.openxmlformats.org/officeDocument/2006/relationships/image"/><Relationship Id="rId2" Target="../media/image6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2" Target="../media/image6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7.xml.rels><?xml version="1.0" encoding="UTF-8" standalone="yes" ?><Relationships xmlns="http://schemas.openxmlformats.org/package/2006/relationships"><Relationship Id="rId2" Target="../media/image6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8.xml.rels><?xml version="1.0" encoding="UTF-8" standalone="yes" ?><Relationships xmlns="http://schemas.openxmlformats.org/package/2006/relationships"><Relationship Id="rId2" Target="../media/image68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 ?><Relationships xmlns="http://schemas.openxmlformats.org/package/2006/relationships"><Relationship Id="rId2" Target="../media/image71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2.xml.rels><?xml version="1.0" encoding="UTF-8" standalone="yes" ?><Relationships xmlns="http://schemas.openxmlformats.org/package/2006/relationships"><Relationship Id="rId2" Target="../media/image7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3.xml.rels><?xml version="1.0" encoding="UTF-8" standalone="yes" ?><Relationships xmlns="http://schemas.openxmlformats.org/package/2006/relationships"><Relationship Id="rId3" Target="../media/image74.jpeg" Type="http://schemas.openxmlformats.org/officeDocument/2006/relationships/image"/><Relationship Id="rId2" Target="../media/image7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4.xml.rels><?xml version="1.0" encoding="UTF-8" standalone="yes" ?><Relationships xmlns="http://schemas.openxmlformats.org/package/2006/relationships"><Relationship Id="rId2" Target="../media/image7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5.xml.rels><?xml version="1.0" encoding="UTF-8" standalone="yes" ?><Relationships xmlns="http://schemas.openxmlformats.org/package/2006/relationships"><Relationship Id="rId2" Target="../media/image7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6.xml.rels><?xml version="1.0" encoding="UTF-8" standalone="yes" ?><Relationships xmlns="http://schemas.openxmlformats.org/package/2006/relationships"><Relationship Id="rId2" Target="../media/image7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7.xml.rels><?xml version="1.0" encoding="UTF-8" standalone="yes" ?><Relationships xmlns="http://schemas.openxmlformats.org/package/2006/relationships"><Relationship Id="rId2" Target="../media/image7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8.xml.rels><?xml version="1.0" encoding="UTF-8" standalone="yes" ?><Relationships xmlns="http://schemas.openxmlformats.org/package/2006/relationships"><Relationship Id="rId2" Target="../media/image7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59.xml.rels><?xml version="1.0" encoding="UTF-8" standalone="yes" ?><Relationships xmlns="http://schemas.openxmlformats.org/package/2006/relationships"><Relationship Id="rId2" Target="../media/image7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0.xml.rels><?xml version="1.0" encoding="UTF-8" standalone="yes" ?><Relationships xmlns="http://schemas.openxmlformats.org/package/2006/relationships"><Relationship Id="rId2" Target="../media/image79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1.xml.rels><?xml version="1.0" encoding="UTF-8" standalone="yes" ?><Relationships xmlns="http://schemas.openxmlformats.org/package/2006/relationships"><Relationship Id="rId2" Target="../media/image80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2.xml.rels><?xml version="1.0" encoding="UTF-8" standalone="yes" ?><Relationships xmlns="http://schemas.openxmlformats.org/package/2006/relationships"><Relationship Id="rId2" Target="../media/image8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3.xml.rels><?xml version="1.0" encoding="UTF-8" standalone="yes" ?><Relationships xmlns="http://schemas.openxmlformats.org/package/2006/relationships"><Relationship Id="rId2" Target="../media/image82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4.xml.rels><?xml version="1.0" encoding="UTF-8" standalone="yes" ?><Relationships xmlns="http://schemas.openxmlformats.org/package/2006/relationships"><Relationship Id="rId3" Target="../media/image84.jpeg" Type="http://schemas.openxmlformats.org/officeDocument/2006/relationships/image"/><Relationship Id="rId2" Target="../media/image8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5.xml.rels><?xml version="1.0" encoding="UTF-8" standalone="yes" ?><Relationships xmlns="http://schemas.openxmlformats.org/package/2006/relationships"><Relationship Id="rId2" Target="../media/image85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6.xml.rels><?xml version="1.0" encoding="UTF-8" standalone="yes" ?><Relationships xmlns="http://schemas.openxmlformats.org/package/2006/relationships"><Relationship Id="rId2" Target="../media/image86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7.xml.rels><?xml version="1.0" encoding="UTF-8" standalone="yes" ?><Relationships xmlns="http://schemas.openxmlformats.org/package/2006/relationships"><Relationship Id="rId3" Target="../media/image88.jpeg" Type="http://schemas.openxmlformats.org/officeDocument/2006/relationships/image"/><Relationship Id="rId2" Target="../media/image87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68.xml.rels><?xml version="1.0" encoding="UTF-8" standalone="yes" ?><Relationships xmlns="http://schemas.openxmlformats.org/package/2006/relationships"><Relationship Id="rId3" Target="../media/image90.png" Type="http://schemas.openxmlformats.org/officeDocument/2006/relationships/image"/><Relationship Id="rId2" Target="../media/image89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676267"/>
            <a:ext cx="6408712" cy="9930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301208"/>
            <a:ext cx="7704856" cy="1263432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Рушники </a:t>
            </a:r>
            <a:r>
              <a:rPr lang="ru-RU" dirty="0" err="1">
                <a:solidFill>
                  <a:srgbClr val="FF0000"/>
                </a:solidFill>
              </a:rPr>
              <a:t>Київщини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Лена\Desktop\Новая папка\E1C0~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768752" cy="5271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27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3127519" cy="41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779912" y="1772816"/>
            <a:ext cx="5184576" cy="2088232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bg1"/>
                </a:solidFill>
              </a:rPr>
              <a:t>... Наш </a:t>
            </a:r>
            <a:r>
              <a:rPr lang="ru-RU" sz="1800" dirty="0" err="1">
                <a:solidFill>
                  <a:schemeClr val="bg1"/>
                </a:solidFill>
              </a:rPr>
              <a:t>український</a:t>
            </a:r>
            <a:r>
              <a:rPr lang="ru-RU" sz="1800" dirty="0">
                <a:solidFill>
                  <a:schemeClr val="bg1"/>
                </a:solidFill>
              </a:rPr>
              <a:t> рушник </a:t>
            </a:r>
            <a:r>
              <a:rPr lang="ru-RU" sz="1800" dirty="0" err="1">
                <a:solidFill>
                  <a:schemeClr val="bg1"/>
                </a:solidFill>
              </a:rPr>
              <a:t>пройшов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крізь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віки</a:t>
            </a:r>
            <a:r>
              <a:rPr lang="ru-RU" sz="1800" dirty="0">
                <a:solidFill>
                  <a:schemeClr val="bg1"/>
                </a:solidFill>
              </a:rPr>
              <a:t> і </a:t>
            </a:r>
            <a:r>
              <a:rPr lang="ru-RU" sz="1800" dirty="0" err="1">
                <a:solidFill>
                  <a:schemeClr val="bg1"/>
                </a:solidFill>
              </a:rPr>
              <a:t>нині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символізує</a:t>
            </a:r>
            <a:r>
              <a:rPr lang="ru-RU" sz="1800" dirty="0">
                <a:solidFill>
                  <a:schemeClr val="bg1"/>
                </a:solidFill>
              </a:rPr>
              <a:t> чистоту </a:t>
            </a:r>
            <a:r>
              <a:rPr lang="ru-RU" sz="1800" dirty="0" err="1">
                <a:solidFill>
                  <a:schemeClr val="bg1"/>
                </a:solidFill>
              </a:rPr>
              <a:t>почуттів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глибину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безмежної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любові</a:t>
            </a:r>
            <a:r>
              <a:rPr lang="ru-RU" sz="1800" dirty="0">
                <a:solidFill>
                  <a:schemeClr val="bg1"/>
                </a:solidFill>
              </a:rPr>
              <a:t> до </a:t>
            </a:r>
            <a:r>
              <a:rPr lang="ru-RU" sz="1800" dirty="0" err="1">
                <a:solidFill>
                  <a:schemeClr val="bg1"/>
                </a:solidFill>
              </a:rPr>
              <a:t>своїх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дітей</a:t>
            </a:r>
            <a:r>
              <a:rPr lang="ru-RU" sz="1800" dirty="0">
                <a:solidFill>
                  <a:schemeClr val="bg1"/>
                </a:solidFill>
              </a:rPr>
              <a:t>, до </a:t>
            </a:r>
            <a:r>
              <a:rPr lang="ru-RU" sz="1800" dirty="0" err="1">
                <a:solidFill>
                  <a:schemeClr val="bg1"/>
                </a:solidFill>
              </a:rPr>
              <a:t>всіх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хто</a:t>
            </a:r>
            <a:r>
              <a:rPr lang="ru-RU" sz="1800" dirty="0">
                <a:solidFill>
                  <a:schemeClr val="bg1"/>
                </a:solidFill>
              </a:rPr>
              <a:t> не </a:t>
            </a:r>
            <a:r>
              <a:rPr lang="ru-RU" sz="1800" dirty="0" err="1">
                <a:solidFill>
                  <a:schemeClr val="bg1"/>
                </a:solidFill>
              </a:rPr>
              <a:t>черствіє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душею</a:t>
            </a:r>
            <a:r>
              <a:rPr lang="ru-RU" sz="1800" dirty="0">
                <a:solidFill>
                  <a:schemeClr val="bg1"/>
                </a:solidFill>
              </a:rPr>
              <a:t>; </a:t>
            </a:r>
            <a:r>
              <a:rPr lang="ru-RU" sz="1800" dirty="0" err="1">
                <a:solidFill>
                  <a:schemeClr val="bg1"/>
                </a:solidFill>
              </a:rPr>
              <a:t>він</a:t>
            </a:r>
            <a:r>
              <a:rPr lang="ru-RU" sz="1800" dirty="0">
                <a:solidFill>
                  <a:schemeClr val="bg1"/>
                </a:solidFill>
              </a:rPr>
              <a:t> щедро </a:t>
            </a:r>
            <a:r>
              <a:rPr lang="ru-RU" sz="1800" dirty="0" err="1">
                <a:solidFill>
                  <a:schemeClr val="bg1"/>
                </a:solidFill>
              </a:rPr>
              <a:t>простелений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близьким</a:t>
            </a:r>
            <a:r>
              <a:rPr lang="ru-RU" sz="1800" dirty="0">
                <a:solidFill>
                  <a:schemeClr val="bg1"/>
                </a:solidFill>
              </a:rPr>
              <a:t> і далеким </a:t>
            </a:r>
            <a:r>
              <a:rPr lang="ru-RU" sz="1800" dirty="0" err="1">
                <a:solidFill>
                  <a:schemeClr val="bg1"/>
                </a:solidFill>
              </a:rPr>
              <a:t>друзям</a:t>
            </a:r>
            <a:r>
              <a:rPr lang="ru-RU" sz="1800" dirty="0">
                <a:solidFill>
                  <a:schemeClr val="bg1"/>
                </a:solidFill>
              </a:rPr>
              <a:t>, гостям.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920880" cy="10668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/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/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Слово </a:t>
            </a:r>
            <a:r>
              <a:rPr lang="ru-RU" sz="3200" dirty="0">
                <a:solidFill>
                  <a:srgbClr val="FF0000"/>
                </a:solidFill>
              </a:rPr>
              <a:t>"</a:t>
            </a:r>
            <a:r>
              <a:rPr lang="ru-RU" sz="3200" dirty="0" err="1">
                <a:solidFill>
                  <a:srgbClr val="FF0000"/>
                </a:solidFill>
              </a:rPr>
              <a:t>Рушничок</a:t>
            </a:r>
            <a:r>
              <a:rPr lang="ru-RU" sz="3200" dirty="0">
                <a:solidFill>
                  <a:srgbClr val="FF0000"/>
                </a:solidFill>
              </a:rPr>
              <a:t>" і "</a:t>
            </a:r>
            <a:r>
              <a:rPr lang="ru-RU" sz="3200" dirty="0" err="1">
                <a:solidFill>
                  <a:srgbClr val="FF0000"/>
                </a:solidFill>
              </a:rPr>
              <a:t>Мати</a:t>
            </a:r>
            <a:r>
              <a:rPr lang="ru-RU" sz="3200" dirty="0">
                <a:solidFill>
                  <a:srgbClr val="FF0000"/>
                </a:solidFill>
              </a:rPr>
              <a:t>" </a:t>
            </a:r>
            <a:r>
              <a:rPr lang="ru-RU" sz="3200" dirty="0" err="1">
                <a:solidFill>
                  <a:srgbClr val="FF0000"/>
                </a:solidFill>
              </a:rPr>
              <a:t>завжди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>
                <a:solidFill>
                  <a:srgbClr val="FF0000"/>
                </a:solidFill>
              </a:rPr>
              <a:t>йдуть</a:t>
            </a:r>
            <a:r>
              <a:rPr lang="ru-RU" sz="3200" dirty="0">
                <a:solidFill>
                  <a:srgbClr val="FF0000"/>
                </a:solidFill>
              </a:rPr>
              <a:t> разом.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95936" y="3789040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« ― </a:t>
            </a:r>
            <a:r>
              <a:rPr lang="ru-RU" sz="2000" b="1" dirty="0" err="1">
                <a:solidFill>
                  <a:srgbClr val="FF0000"/>
                </a:solidFill>
              </a:rPr>
              <a:t>Цілує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сонце</a:t>
            </a:r>
            <a:r>
              <a:rPr lang="ru-RU" sz="2000" b="1" dirty="0">
                <a:solidFill>
                  <a:srgbClr val="FF0000"/>
                </a:solidFill>
              </a:rPr>
              <a:t> рушники у </a:t>
            </a:r>
            <a:r>
              <a:rPr lang="ru-RU" sz="2000" b="1" dirty="0" err="1">
                <a:solidFill>
                  <a:srgbClr val="FF0000"/>
                </a:solidFill>
              </a:rPr>
              <a:t>чистій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материнській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хаті</a:t>
            </a:r>
            <a:r>
              <a:rPr lang="ru-RU" sz="2000" b="1" dirty="0">
                <a:solidFill>
                  <a:srgbClr val="FF0000"/>
                </a:solidFill>
              </a:rPr>
              <a:t>. І </a:t>
            </a:r>
            <a:r>
              <a:rPr lang="ru-RU" sz="2000" b="1" dirty="0" err="1">
                <a:solidFill>
                  <a:srgbClr val="FF0000"/>
                </a:solidFill>
              </a:rPr>
              <a:t>чути</a:t>
            </a:r>
            <a:r>
              <a:rPr lang="ru-RU" sz="2000" b="1" dirty="0">
                <a:solidFill>
                  <a:srgbClr val="FF0000"/>
                </a:solidFill>
              </a:rPr>
              <a:t>, як </a:t>
            </a:r>
            <a:r>
              <a:rPr lang="ru-RU" sz="2000" b="1" dirty="0" err="1">
                <a:solidFill>
                  <a:srgbClr val="FF0000"/>
                </a:solidFill>
              </a:rPr>
              <a:t>мої</a:t>
            </a:r>
            <a:r>
              <a:rPr lang="ru-RU" sz="2000" b="1" dirty="0">
                <a:solidFill>
                  <a:srgbClr val="FF0000"/>
                </a:solidFill>
              </a:rPr>
              <a:t> думки, </a:t>
            </a:r>
            <a:r>
              <a:rPr lang="ru-RU" sz="2000" b="1" dirty="0" err="1">
                <a:solidFill>
                  <a:srgbClr val="FF0000"/>
                </a:solidFill>
              </a:rPr>
              <a:t>мов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ластівки</a:t>
            </a:r>
            <a:r>
              <a:rPr lang="ru-RU" sz="2000" b="1" dirty="0">
                <a:solidFill>
                  <a:srgbClr val="FF0000"/>
                </a:solidFill>
              </a:rPr>
              <a:t>, </a:t>
            </a:r>
            <a:r>
              <a:rPr lang="ru-RU" sz="2000" b="1" dirty="0" err="1">
                <a:solidFill>
                  <a:srgbClr val="FF0000"/>
                </a:solidFill>
              </a:rPr>
              <a:t>стають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крилаті</a:t>
            </a:r>
            <a:r>
              <a:rPr lang="ru-RU" sz="2000" b="1" dirty="0" smtClean="0">
                <a:solidFill>
                  <a:srgbClr val="FF0000"/>
                </a:solidFill>
              </a:rPr>
              <a:t>‖» </a:t>
            </a:r>
            <a:r>
              <a:rPr lang="ru-RU" sz="2000" dirty="0"/>
              <a:t> </a:t>
            </a:r>
            <a:r>
              <a:rPr lang="ru-RU" sz="2000" dirty="0" smtClean="0"/>
              <a:t>                 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</a:t>
            </a:r>
            <a:r>
              <a:rPr lang="ru-RU" dirty="0" smtClean="0"/>
              <a:t> </a:t>
            </a:r>
            <a:r>
              <a:rPr lang="ru-RU" i="1" u="sng" dirty="0" err="1" smtClean="0">
                <a:solidFill>
                  <a:schemeClr val="bg1"/>
                </a:solidFill>
              </a:rPr>
              <a:t>Андрій</a:t>
            </a:r>
            <a:r>
              <a:rPr lang="ru-RU" i="1" u="sng" dirty="0" smtClean="0">
                <a:solidFill>
                  <a:schemeClr val="bg1"/>
                </a:solidFill>
              </a:rPr>
              <a:t> </a:t>
            </a:r>
            <a:r>
              <a:rPr lang="ru-RU" i="1" u="sng" dirty="0" err="1">
                <a:solidFill>
                  <a:schemeClr val="bg1"/>
                </a:solidFill>
              </a:rPr>
              <a:t>Малишко</a:t>
            </a:r>
            <a:endParaRPr lang="uk-UA" i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416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2659661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51920" y="1268760"/>
            <a:ext cx="4032448" cy="5184576"/>
          </a:xfrm>
        </p:spPr>
        <p:txBody>
          <a:bodyPr>
            <a:normAutofit/>
          </a:bodyPr>
          <a:lstStyle/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Вічна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після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барв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і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кольорів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Неповторна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музика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натхнення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!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Шепіт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трав і шелест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яворів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І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дзвінкі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турботи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сьогодення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Хрестиком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покладено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рядки,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Поспліталось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блиснуло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веселкою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Ніжність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материнської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руки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Пісні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ще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весільної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веселої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Дух народу в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колір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заплете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Проросте і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піснею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і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цвітом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 над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світом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гляньте, а над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світом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 fontAlgn="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Українська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вишивка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цвіте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!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76672"/>
            <a:ext cx="8007424" cy="64807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>
                <a:solidFill>
                  <a:srgbClr val="FF0000"/>
                </a:solidFill>
              </a:rPr>
              <a:t/>
            </a:r>
            <a:br>
              <a:rPr lang="ru-RU" sz="3200" dirty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err="1" smtClean="0">
                <a:solidFill>
                  <a:srgbClr val="FF0000"/>
                </a:solidFill>
              </a:rPr>
              <a:t>Вишивала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мама долю на </a:t>
            </a:r>
            <a:r>
              <a:rPr lang="ru-RU" sz="3200" dirty="0" smtClean="0">
                <a:solidFill>
                  <a:srgbClr val="FF0000"/>
                </a:solidFill>
              </a:rPr>
              <a:t>  рушник </a:t>
            </a:r>
            <a:r>
              <a:rPr lang="uk-UA" sz="3200" dirty="0" smtClean="0">
                <a:solidFill>
                  <a:srgbClr val="FF0000"/>
                </a:solidFill>
              </a:rPr>
              <a:t>…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68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78596"/>
            <a:ext cx="4392488" cy="4420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1844824"/>
            <a:ext cx="3617984" cy="4021832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000" dirty="0" smtClean="0">
                <a:solidFill>
                  <a:schemeClr val="bg1"/>
                </a:solidFill>
              </a:rPr>
              <a:t>На </a:t>
            </a:r>
            <a:r>
              <a:rPr lang="ru-RU" sz="2000" dirty="0">
                <a:solidFill>
                  <a:schemeClr val="bg1"/>
                </a:solidFill>
              </a:rPr>
              <a:t>обрядах: на родинах, на </a:t>
            </a:r>
            <a:r>
              <a:rPr lang="ru-RU" sz="2000" dirty="0" err="1">
                <a:solidFill>
                  <a:schemeClr val="bg1"/>
                </a:solidFill>
              </a:rPr>
              <a:t>хрестинах</a:t>
            </a:r>
            <a:r>
              <a:rPr lang="ru-RU" sz="2000" dirty="0">
                <a:solidFill>
                  <a:schemeClr val="bg1"/>
                </a:solidFill>
              </a:rPr>
              <a:t>, на </a:t>
            </a:r>
            <a:r>
              <a:rPr lang="ru-RU" sz="2000" dirty="0" err="1">
                <a:solidFill>
                  <a:schemeClr val="bg1"/>
                </a:solidFill>
              </a:rPr>
              <a:t>весіллі</a:t>
            </a:r>
            <a:r>
              <a:rPr lang="ru-RU" sz="2000" dirty="0">
                <a:solidFill>
                  <a:schemeClr val="bg1"/>
                </a:solidFill>
              </a:rPr>
              <a:t>, на похоронах;</a:t>
            </a:r>
          </a:p>
          <a:p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Звичаєві</a:t>
            </a:r>
            <a:r>
              <a:rPr lang="ru-RU" sz="2000" dirty="0">
                <a:solidFill>
                  <a:schemeClr val="bg1"/>
                </a:solidFill>
              </a:rPr>
              <a:t>: коли </a:t>
            </a:r>
            <a:r>
              <a:rPr lang="ru-RU" sz="2000" dirty="0" err="1">
                <a:solidFill>
                  <a:schemeClr val="bg1"/>
                </a:solidFill>
              </a:rPr>
              <a:t>закладали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нову</a:t>
            </a:r>
            <a:r>
              <a:rPr lang="ru-RU" sz="2000" dirty="0">
                <a:solidFill>
                  <a:schemeClr val="bg1"/>
                </a:solidFill>
              </a:rPr>
              <a:t> хату, коли </a:t>
            </a:r>
            <a:r>
              <a:rPr lang="ru-RU" sz="2000" dirty="0" err="1">
                <a:solidFill>
                  <a:schemeClr val="bg1"/>
                </a:solidFill>
              </a:rPr>
              <a:t>зводили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стіни</a:t>
            </a:r>
            <a:r>
              <a:rPr lang="ru-RU" sz="2000" dirty="0">
                <a:solidFill>
                  <a:schemeClr val="bg1"/>
                </a:solidFill>
              </a:rPr>
              <a:t> й сволок; </a:t>
            </a:r>
          </a:p>
          <a:p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Уповивач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кілковий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обрус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завивач</a:t>
            </a:r>
            <a:r>
              <a:rPr lang="ru-RU" sz="2000" dirty="0">
                <a:solidFill>
                  <a:schemeClr val="bg1"/>
                </a:solidFill>
              </a:rPr>
              <a:t>, рушник </a:t>
            </a:r>
            <a:r>
              <a:rPr lang="ru-RU" sz="2000" dirty="0" err="1">
                <a:solidFill>
                  <a:schemeClr val="bg1"/>
                </a:solidFill>
              </a:rPr>
              <a:t>долі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48680"/>
            <a:ext cx="3614936" cy="1066800"/>
          </a:xfrm>
        </p:spPr>
        <p:txBody>
          <a:bodyPr>
            <a:normAutofit fontScale="90000"/>
          </a:bodyPr>
          <a:lstStyle/>
          <a:p>
            <a:r>
              <a:rPr lang="ru-RU" sz="3200" u="sng" dirty="0">
                <a:solidFill>
                  <a:srgbClr val="FF0000"/>
                </a:solidFill>
              </a:rPr>
              <a:t>Рушники </a:t>
            </a:r>
            <a:r>
              <a:rPr lang="ru-RU" sz="3200" u="sng" dirty="0" err="1">
                <a:solidFill>
                  <a:srgbClr val="FF0000"/>
                </a:solidFill>
              </a:rPr>
              <a:t>необхідні</a:t>
            </a:r>
            <a:r>
              <a:rPr lang="ru-RU" sz="3200" u="sng" dirty="0">
                <a:solidFill>
                  <a:srgbClr val="FF0000"/>
                </a:solidFill>
              </a:rPr>
              <a:t> </a:t>
            </a:r>
            <a:r>
              <a:rPr lang="ru-RU" sz="3200" u="sng" dirty="0" err="1">
                <a:solidFill>
                  <a:srgbClr val="FF0000"/>
                </a:solidFill>
              </a:rPr>
              <a:t>були</a:t>
            </a:r>
            <a:r>
              <a:rPr lang="ru-RU" dirty="0">
                <a:solidFill>
                  <a:srgbClr val="FF0000"/>
                </a:solidFill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80506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74936"/>
            <a:ext cx="4680520" cy="3735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20072" y="1600200"/>
            <a:ext cx="3545976" cy="3733800"/>
          </a:xfrm>
        </p:spPr>
        <p:txBody>
          <a:bodyPr>
            <a:normAutofit/>
          </a:bodyPr>
          <a:lstStyle/>
          <a:p>
            <a:pPr algn="just"/>
            <a:r>
              <a:rPr lang="ru-RU" dirty="0" err="1">
                <a:solidFill>
                  <a:schemeClr val="bg1"/>
                </a:solidFill>
              </a:rPr>
              <a:t>Простий</a:t>
            </a:r>
            <a:r>
              <a:rPr lang="ru-RU" dirty="0">
                <a:solidFill>
                  <a:schemeClr val="bg1"/>
                </a:solidFill>
              </a:rPr>
              <a:t> скромно </a:t>
            </a:r>
            <a:r>
              <a:rPr lang="ru-RU" dirty="0" err="1">
                <a:solidFill>
                  <a:schemeClr val="bg1"/>
                </a:solidFill>
              </a:rPr>
              <a:t>оздоблений</a:t>
            </a:r>
            <a:r>
              <a:rPr lang="ru-RU" dirty="0">
                <a:solidFill>
                  <a:schemeClr val="bg1"/>
                </a:solidFill>
              </a:rPr>
              <a:t> рушник, </a:t>
            </a:r>
            <a:r>
              <a:rPr lang="ru-RU" dirty="0" err="1">
                <a:solidFill>
                  <a:schemeClr val="bg1"/>
                </a:solidFill>
              </a:rPr>
              <a:t>висів</a:t>
            </a:r>
            <a:r>
              <a:rPr lang="ru-RU" dirty="0">
                <a:solidFill>
                  <a:schemeClr val="bg1"/>
                </a:solidFill>
              </a:rPr>
              <a:t> у </a:t>
            </a:r>
            <a:r>
              <a:rPr lang="ru-RU" dirty="0" err="1">
                <a:solidFill>
                  <a:schemeClr val="bg1"/>
                </a:solidFill>
              </a:rPr>
              <a:t>кожній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хаті</a:t>
            </a:r>
            <a:r>
              <a:rPr lang="ru-RU" dirty="0">
                <a:solidFill>
                  <a:schemeClr val="bg1"/>
                </a:solidFill>
              </a:rPr>
              <a:t>. В </a:t>
            </a:r>
            <a:r>
              <a:rPr lang="ru-RU" dirty="0" err="1">
                <a:solidFill>
                  <a:schemeClr val="bg1"/>
                </a:solidFill>
              </a:rPr>
              <a:t>різних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куточках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України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він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називався</a:t>
            </a:r>
            <a:r>
              <a:rPr lang="ru-RU" dirty="0">
                <a:solidFill>
                  <a:schemeClr val="bg1"/>
                </a:solidFill>
              </a:rPr>
              <a:t> по </a:t>
            </a:r>
            <a:r>
              <a:rPr lang="ru-RU" dirty="0" err="1">
                <a:solidFill>
                  <a:schemeClr val="bg1"/>
                </a:solidFill>
              </a:rPr>
              <a:t>різному</a:t>
            </a:r>
            <a:r>
              <a:rPr lang="ru-RU" dirty="0">
                <a:solidFill>
                  <a:schemeClr val="bg1"/>
                </a:solidFill>
              </a:rPr>
              <a:t>: </a:t>
            </a:r>
            <a:r>
              <a:rPr lang="ru-RU" dirty="0" err="1">
                <a:solidFill>
                  <a:schemeClr val="bg1"/>
                </a:solidFill>
              </a:rPr>
              <a:t>утираг</a:t>
            </a:r>
            <a:r>
              <a:rPr lang="ru-RU" dirty="0">
                <a:solidFill>
                  <a:schemeClr val="bg1"/>
                </a:solidFill>
              </a:rPr>
              <a:t>, утиральник, </a:t>
            </a:r>
            <a:r>
              <a:rPr lang="ru-RU" dirty="0" err="1">
                <a:solidFill>
                  <a:schemeClr val="bg1"/>
                </a:solidFill>
              </a:rPr>
              <a:t>стирач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витирач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набожники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покутники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плечовики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 err="1">
                <a:solidFill>
                  <a:schemeClr val="bg1"/>
                </a:solidFill>
              </a:rPr>
              <a:t>Приміром</a:t>
            </a:r>
            <a:r>
              <a:rPr lang="ru-RU" dirty="0">
                <a:solidFill>
                  <a:schemeClr val="bg1"/>
                </a:solidFill>
              </a:rPr>
              <a:t>, рушник для </a:t>
            </a:r>
            <a:r>
              <a:rPr lang="ru-RU" dirty="0" err="1">
                <a:solidFill>
                  <a:schemeClr val="bg1"/>
                </a:solidFill>
              </a:rPr>
              <a:t>витирання</a:t>
            </a:r>
            <a:r>
              <a:rPr lang="ru-RU" dirty="0">
                <a:solidFill>
                  <a:schemeClr val="bg1"/>
                </a:solidFill>
              </a:rPr>
              <a:t> рук і </a:t>
            </a:r>
            <a:r>
              <a:rPr lang="ru-RU" dirty="0" err="1">
                <a:solidFill>
                  <a:schemeClr val="bg1"/>
                </a:solidFill>
              </a:rPr>
              <a:t>обличчя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dirty="0" err="1">
                <a:solidFill>
                  <a:schemeClr val="bg1"/>
                </a:solidFill>
              </a:rPr>
              <a:t>утирач</a:t>
            </a:r>
            <a:r>
              <a:rPr lang="ru-RU" dirty="0">
                <a:solidFill>
                  <a:schemeClr val="bg1"/>
                </a:solidFill>
              </a:rPr>
              <a:t>, для посуду, стола й </a:t>
            </a:r>
            <a:r>
              <a:rPr lang="ru-RU" dirty="0" err="1">
                <a:solidFill>
                  <a:schemeClr val="bg1"/>
                </a:solidFill>
              </a:rPr>
              <a:t>лави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dirty="0" err="1">
                <a:solidFill>
                  <a:schemeClr val="bg1"/>
                </a:solidFill>
              </a:rPr>
              <a:t>стирач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або</a:t>
            </a:r>
            <a:r>
              <a:rPr lang="ru-RU" dirty="0">
                <a:solidFill>
                  <a:schemeClr val="bg1"/>
                </a:solidFill>
              </a:rPr>
              <a:t> стирок, для </a:t>
            </a:r>
            <a:r>
              <a:rPr lang="ru-RU" dirty="0" err="1">
                <a:solidFill>
                  <a:schemeClr val="bg1"/>
                </a:solidFill>
              </a:rPr>
              <a:t>пов’язування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сватів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dirty="0" err="1">
                <a:solidFill>
                  <a:schemeClr val="bg1"/>
                </a:solidFill>
              </a:rPr>
              <a:t>плечовий</a:t>
            </a:r>
            <a:r>
              <a:rPr lang="ru-RU" dirty="0">
                <a:solidFill>
                  <a:schemeClr val="bg1"/>
                </a:solidFill>
              </a:rPr>
              <a:t>, </a:t>
            </a:r>
            <a:r>
              <a:rPr lang="ru-RU" dirty="0" err="1">
                <a:solidFill>
                  <a:schemeClr val="bg1"/>
                </a:solidFill>
              </a:rPr>
              <a:t>плечовик</a:t>
            </a:r>
            <a:r>
              <a:rPr lang="ru-RU" dirty="0">
                <a:solidFill>
                  <a:schemeClr val="bg1"/>
                </a:solidFill>
              </a:rPr>
              <a:t>, для </a:t>
            </a:r>
            <a:r>
              <a:rPr lang="ru-RU" dirty="0" err="1">
                <a:solidFill>
                  <a:schemeClr val="bg1"/>
                </a:solidFill>
              </a:rPr>
              <a:t>ікон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dirty="0" err="1">
                <a:solidFill>
                  <a:schemeClr val="bg1"/>
                </a:solidFill>
              </a:rPr>
              <a:t>набожник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92080" y="457200"/>
            <a:ext cx="3470920" cy="10668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"</a:t>
            </a:r>
            <a:r>
              <a:rPr lang="ru-RU" sz="2400" dirty="0">
                <a:solidFill>
                  <a:srgbClr val="FF0000"/>
                </a:solidFill>
              </a:rPr>
              <a:t>Хата без  </a:t>
            </a:r>
            <a:r>
              <a:rPr lang="ru-RU" sz="2400" dirty="0" err="1">
                <a:solidFill>
                  <a:srgbClr val="FF0000"/>
                </a:solidFill>
              </a:rPr>
              <a:t>рушників</a:t>
            </a:r>
            <a:r>
              <a:rPr lang="ru-RU" sz="2400" dirty="0">
                <a:solidFill>
                  <a:srgbClr val="FF0000"/>
                </a:solidFill>
              </a:rPr>
              <a:t>, </a:t>
            </a:r>
            <a:r>
              <a:rPr lang="ru-RU" sz="2400" dirty="0" err="1">
                <a:solidFill>
                  <a:srgbClr val="FF0000"/>
                </a:solidFill>
              </a:rPr>
              <a:t>що</a:t>
            </a:r>
            <a:r>
              <a:rPr lang="ru-RU" sz="2400" dirty="0">
                <a:solidFill>
                  <a:srgbClr val="FF0000"/>
                </a:solidFill>
              </a:rPr>
              <a:t> родина - без </a:t>
            </a:r>
            <a:r>
              <a:rPr lang="ru-RU" sz="2400" dirty="0" err="1">
                <a:solidFill>
                  <a:srgbClr val="FF0000"/>
                </a:solidFill>
              </a:rPr>
              <a:t>дітей</a:t>
            </a:r>
            <a:r>
              <a:rPr lang="ru-RU" sz="2400" smtClean="0">
                <a:solidFill>
                  <a:srgbClr val="FF0000"/>
                </a:solidFill>
              </a:rPr>
              <a:t>"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617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20" y="1196752"/>
            <a:ext cx="4546600" cy="3015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148064" y="2060848"/>
            <a:ext cx="3617984" cy="3384376"/>
          </a:xfrm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</a:rPr>
              <a:t>Перший </a:t>
            </a:r>
            <a:r>
              <a:rPr lang="ru-RU" sz="1800" dirty="0" err="1">
                <a:solidFill>
                  <a:schemeClr val="bg1"/>
                </a:solidFill>
              </a:rPr>
              <a:t>витканий</a:t>
            </a:r>
            <a:r>
              <a:rPr lang="ru-RU" sz="1800" dirty="0">
                <a:solidFill>
                  <a:schemeClr val="bg1"/>
                </a:solidFill>
              </a:rPr>
              <a:t> рушник </a:t>
            </a:r>
            <a:r>
              <a:rPr lang="ru-RU" sz="1800" dirty="0" err="1">
                <a:solidFill>
                  <a:schemeClr val="bg1"/>
                </a:solidFill>
              </a:rPr>
              <a:t>призначався</a:t>
            </a:r>
            <a:r>
              <a:rPr lang="ru-RU" sz="1800" dirty="0">
                <a:solidFill>
                  <a:schemeClr val="bg1"/>
                </a:solidFill>
              </a:rPr>
              <a:t> для гостей. </a:t>
            </a:r>
            <a:r>
              <a:rPr lang="ru-RU" sz="1800" dirty="0" err="1">
                <a:solidFill>
                  <a:schemeClr val="bg1"/>
                </a:solidFill>
              </a:rPr>
              <a:t>Він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завжди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висів</a:t>
            </a:r>
            <a:r>
              <a:rPr lang="ru-RU" sz="1800" dirty="0">
                <a:solidFill>
                  <a:schemeClr val="bg1"/>
                </a:solidFill>
              </a:rPr>
              <a:t> на видному </a:t>
            </a:r>
            <a:r>
              <a:rPr lang="ru-RU" sz="1800" dirty="0" err="1">
                <a:solidFill>
                  <a:schemeClr val="bg1"/>
                </a:solidFill>
              </a:rPr>
              <a:t>місці</a:t>
            </a:r>
            <a:r>
              <a:rPr lang="ru-RU" sz="1800" dirty="0">
                <a:solidFill>
                  <a:schemeClr val="bg1"/>
                </a:solidFill>
              </a:rPr>
              <a:t>. </a:t>
            </a:r>
            <a:r>
              <a:rPr lang="ru-RU" sz="1800" dirty="0" err="1">
                <a:solidFill>
                  <a:schemeClr val="bg1"/>
                </a:solidFill>
              </a:rPr>
              <a:t>Господиня</a:t>
            </a:r>
            <a:r>
              <a:rPr lang="ru-RU" sz="1800" dirty="0">
                <a:solidFill>
                  <a:schemeClr val="bg1"/>
                </a:solidFill>
              </a:rPr>
              <a:t> в знак </a:t>
            </a:r>
            <a:r>
              <a:rPr lang="ru-RU" sz="1800" dirty="0" err="1">
                <a:solidFill>
                  <a:schemeClr val="bg1"/>
                </a:solidFill>
              </a:rPr>
              <a:t>поваги</a:t>
            </a:r>
            <a:r>
              <a:rPr lang="ru-RU" sz="1800" dirty="0">
                <a:solidFill>
                  <a:schemeClr val="bg1"/>
                </a:solidFill>
              </a:rPr>
              <a:t> до гостя, </a:t>
            </a:r>
            <a:r>
              <a:rPr lang="ru-RU" sz="1800" dirty="0" smtClean="0">
                <a:solidFill>
                  <a:schemeClr val="bg1"/>
                </a:solidFill>
              </a:rPr>
              <a:t> давали </a:t>
            </a:r>
            <a:r>
              <a:rPr lang="ru-RU" sz="1800" dirty="0" err="1">
                <a:solidFill>
                  <a:schemeClr val="bg1"/>
                </a:solidFill>
              </a:rPr>
              <a:t>йому</a:t>
            </a:r>
            <a:r>
              <a:rPr lang="ru-RU" sz="1800" dirty="0">
                <a:solidFill>
                  <a:schemeClr val="bg1"/>
                </a:solidFill>
              </a:rPr>
              <a:t> рушник на плече </a:t>
            </a:r>
            <a:r>
              <a:rPr lang="ru-RU" sz="1800" dirty="0" err="1">
                <a:solidFill>
                  <a:schemeClr val="bg1"/>
                </a:solidFill>
              </a:rPr>
              <a:t>чи</a:t>
            </a:r>
            <a:r>
              <a:rPr lang="ru-RU" sz="1800" dirty="0">
                <a:solidFill>
                  <a:schemeClr val="bg1"/>
                </a:solidFill>
              </a:rPr>
              <a:t> руку, брала </a:t>
            </a:r>
            <a:r>
              <a:rPr lang="ru-RU" sz="1800" dirty="0" err="1">
                <a:solidFill>
                  <a:schemeClr val="bg1"/>
                </a:solidFill>
              </a:rPr>
              <a:t>кухлик</a:t>
            </a:r>
            <a:r>
              <a:rPr lang="ru-RU" sz="1800" dirty="0">
                <a:solidFill>
                  <a:schemeClr val="bg1"/>
                </a:solidFill>
              </a:rPr>
              <a:t> з водою і </a:t>
            </a:r>
            <a:r>
              <a:rPr lang="ru-RU" sz="1800" dirty="0" err="1">
                <a:solidFill>
                  <a:schemeClr val="bg1"/>
                </a:solidFill>
              </a:rPr>
              <a:t>люб’язно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пропонувала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свої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послуги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20072" y="457200"/>
            <a:ext cx="3672408" cy="1819672"/>
          </a:xfrm>
        </p:spPr>
        <p:txBody>
          <a:bodyPr>
            <a:noAutofit/>
          </a:bodyPr>
          <a:lstStyle/>
          <a:p>
            <a:r>
              <a:rPr lang="uk-UA" sz="2400" dirty="0">
                <a:solidFill>
                  <a:srgbClr val="FF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Рушники - </a:t>
            </a:r>
            <a:r>
              <a:rPr lang="uk-UA" sz="2400" dirty="0" err="1">
                <a:solidFill>
                  <a:srgbClr val="FF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утирачі</a:t>
            </a:r>
            <a:r>
              <a:rPr lang="uk-UA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uk-UA" sz="2400" dirty="0">
                <a:solidFill>
                  <a:srgbClr val="FF0000"/>
                </a:solidFill>
              </a:rPr>
              <a:t>            </a:t>
            </a:r>
            <a:r>
              <a:rPr lang="ru-RU" sz="2400" dirty="0">
                <a:solidFill>
                  <a:srgbClr val="FF0000"/>
                </a:solidFill>
              </a:rPr>
              <a:t>(для </a:t>
            </a:r>
            <a:r>
              <a:rPr lang="ru-RU" sz="2400" dirty="0" err="1">
                <a:solidFill>
                  <a:srgbClr val="FF0000"/>
                </a:solidFill>
              </a:rPr>
              <a:t>витирання</a:t>
            </a:r>
            <a:r>
              <a:rPr lang="ru-RU" sz="2400" dirty="0">
                <a:solidFill>
                  <a:srgbClr val="FF0000"/>
                </a:solidFill>
              </a:rPr>
              <a:t> рук і </a:t>
            </a:r>
            <a:r>
              <a:rPr lang="ru-RU" sz="2400" dirty="0" err="1">
                <a:solidFill>
                  <a:srgbClr val="FF0000"/>
                </a:solidFill>
              </a:rPr>
              <a:t>обличчя</a:t>
            </a:r>
            <a:r>
              <a:rPr lang="ru-RU" sz="2400" dirty="0">
                <a:solidFill>
                  <a:srgbClr val="FF0000"/>
                </a:solidFill>
              </a:rPr>
              <a:t>)</a:t>
            </a:r>
            <a:br>
              <a:rPr lang="ru-RU" sz="2400" dirty="0">
                <a:solidFill>
                  <a:srgbClr val="FF0000"/>
                </a:solidFill>
              </a:rPr>
            </a:br>
            <a:r>
              <a:rPr lang="uk-UA" sz="2400" dirty="0">
                <a:solidFill>
                  <a:srgbClr val="FF0000"/>
                </a:solidFill>
              </a:rPr>
              <a:t> 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50912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Вода у </a:t>
            </a:r>
            <a:r>
              <a:rPr lang="ru-RU" sz="2400" dirty="0" err="1">
                <a:solidFill>
                  <a:schemeClr val="bg1"/>
                </a:solidFill>
              </a:rPr>
              <a:t>відеречку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Братику, </a:t>
            </a:r>
            <a:r>
              <a:rPr lang="ru-RU" sz="2400" dirty="0" err="1">
                <a:solidFill>
                  <a:schemeClr val="bg1"/>
                </a:solidFill>
              </a:rPr>
              <a:t>вмийся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</a:p>
          <a:p>
            <a:r>
              <a:rPr lang="ru-RU" sz="2400" dirty="0">
                <a:solidFill>
                  <a:schemeClr val="bg1"/>
                </a:solidFill>
              </a:rPr>
              <a:t>Рушник на </a:t>
            </a:r>
            <a:r>
              <a:rPr lang="ru-RU" sz="2400" dirty="0" err="1">
                <a:solidFill>
                  <a:schemeClr val="bg1"/>
                </a:solidFill>
              </a:rPr>
              <a:t>кілочку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</a:p>
          <a:p>
            <a:r>
              <a:rPr lang="ru-RU" sz="2400" dirty="0">
                <a:solidFill>
                  <a:schemeClr val="bg1"/>
                </a:solidFill>
              </a:rPr>
              <a:t>Братику, 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втрися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64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>
                <a:effectLst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uk-UA" dirty="0">
                <a:effectLst/>
              </a:rPr>
              <a:t> 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78588"/>
            <a:ext cx="4486207" cy="3007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1484784"/>
            <a:ext cx="4059936" cy="3240360"/>
          </a:xfrm>
        </p:spPr>
        <p:txBody>
          <a:bodyPr>
            <a:normAutofit lnSpcReduction="10000"/>
          </a:bodyPr>
          <a:lstStyle/>
          <a:p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Рушники </a:t>
            </a:r>
            <a:r>
              <a:rPr lang="ru-RU" sz="2000" dirty="0" err="1">
                <a:solidFill>
                  <a:schemeClr val="bg1"/>
                </a:solidFill>
              </a:rPr>
              <a:t>стирачі</a:t>
            </a:r>
            <a:r>
              <a:rPr lang="ru-RU" sz="2000" dirty="0">
                <a:solidFill>
                  <a:schemeClr val="bg1"/>
                </a:solidFill>
              </a:rPr>
              <a:t> не </a:t>
            </a:r>
            <a:r>
              <a:rPr lang="ru-RU" sz="2000" dirty="0" err="1" smtClean="0">
                <a:solidFill>
                  <a:schemeClr val="bg1"/>
                </a:solidFill>
              </a:rPr>
              <a:t>вибілюва</a:t>
            </a:r>
            <a:r>
              <a:rPr lang="ru-RU" sz="2000" dirty="0" smtClean="0">
                <a:solidFill>
                  <a:schemeClr val="bg1"/>
                </a:solidFill>
              </a:rPr>
              <a:t>-ли </a:t>
            </a:r>
            <a:r>
              <a:rPr lang="ru-RU" sz="2000" dirty="0">
                <a:solidFill>
                  <a:schemeClr val="bg1"/>
                </a:solidFill>
              </a:rPr>
              <a:t>і </a:t>
            </a:r>
            <a:r>
              <a:rPr lang="ru-RU" sz="2000" dirty="0" err="1">
                <a:solidFill>
                  <a:schemeClr val="bg1"/>
                </a:solidFill>
              </a:rPr>
              <a:t>вишивали</a:t>
            </a:r>
            <a:r>
              <a:rPr lang="ru-RU" sz="2000" dirty="0">
                <a:solidFill>
                  <a:schemeClr val="bg1"/>
                </a:solidFill>
              </a:rPr>
              <a:t> не </a:t>
            </a:r>
            <a:r>
              <a:rPr lang="ru-RU" sz="2000" dirty="0" err="1">
                <a:solidFill>
                  <a:schemeClr val="bg1"/>
                </a:solidFill>
              </a:rPr>
              <a:t>пишними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візерунками</a:t>
            </a:r>
            <a:r>
              <a:rPr lang="ru-RU" sz="2000" dirty="0">
                <a:solidFill>
                  <a:schemeClr val="bg1"/>
                </a:solidFill>
              </a:rPr>
              <a:t>. Ними </a:t>
            </a:r>
            <a:r>
              <a:rPr lang="ru-RU" sz="2000" dirty="0" err="1">
                <a:solidFill>
                  <a:schemeClr val="bg1"/>
                </a:solidFill>
              </a:rPr>
              <a:t>витирали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стіл</a:t>
            </a:r>
            <a:r>
              <a:rPr lang="ru-RU" sz="2000" dirty="0">
                <a:solidFill>
                  <a:schemeClr val="bg1"/>
                </a:solidFill>
              </a:rPr>
              <a:t>, лавки, посуд, </a:t>
            </a:r>
            <a:r>
              <a:rPr lang="ru-RU" sz="2000" dirty="0" err="1">
                <a:solidFill>
                  <a:schemeClr val="bg1"/>
                </a:solidFill>
              </a:rPr>
              <a:t>накривали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хліб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діжку</a:t>
            </a:r>
            <a:r>
              <a:rPr lang="ru-RU" sz="2000" dirty="0">
                <a:solidFill>
                  <a:schemeClr val="bg1"/>
                </a:solidFill>
              </a:rPr>
              <a:t> з </a:t>
            </a:r>
            <a:r>
              <a:rPr lang="ru-RU" sz="2000" dirty="0" err="1">
                <a:solidFill>
                  <a:schemeClr val="bg1"/>
                </a:solidFill>
              </a:rPr>
              <a:t>тістом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  </a:t>
            </a:r>
            <a:r>
              <a:rPr lang="uk-UA" sz="2000" dirty="0">
                <a:solidFill>
                  <a:schemeClr val="bg1"/>
                </a:solidFill>
              </a:rPr>
              <a:t>З </a:t>
            </a:r>
            <a:r>
              <a:rPr lang="ru-RU" sz="2000" dirty="0">
                <a:solidFill>
                  <a:schemeClr val="bg1"/>
                </a:solidFill>
              </a:rPr>
              <a:t>ними ходили </a:t>
            </a:r>
            <a:r>
              <a:rPr lang="ru-RU" sz="2000" dirty="0" err="1">
                <a:solidFill>
                  <a:schemeClr val="bg1"/>
                </a:solidFill>
              </a:rPr>
              <a:t>доїти</a:t>
            </a:r>
            <a:r>
              <a:rPr lang="ru-RU" sz="2000" dirty="0">
                <a:solidFill>
                  <a:schemeClr val="bg1"/>
                </a:solidFill>
              </a:rPr>
              <a:t> корову. </a:t>
            </a:r>
            <a:r>
              <a:rPr lang="ru-RU" sz="2000" dirty="0" err="1">
                <a:solidFill>
                  <a:schemeClr val="bg1"/>
                </a:solidFill>
              </a:rPr>
              <a:t>Прикрашали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ці</a:t>
            </a:r>
            <a:r>
              <a:rPr lang="ru-RU" sz="2000" dirty="0">
                <a:solidFill>
                  <a:schemeClr val="bg1"/>
                </a:solidFill>
              </a:rPr>
              <a:t> рушники </a:t>
            </a:r>
            <a:r>
              <a:rPr lang="ru-RU" sz="2000" dirty="0" err="1">
                <a:solidFill>
                  <a:schemeClr val="bg1"/>
                </a:solidFill>
              </a:rPr>
              <a:t>кольоровими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смужками</a:t>
            </a:r>
            <a:r>
              <a:rPr lang="ru-RU" sz="2000" dirty="0">
                <a:solidFill>
                  <a:schemeClr val="bg1"/>
                </a:solidFill>
              </a:rPr>
              <a:t>-мережками</a:t>
            </a:r>
            <a:r>
              <a:rPr lang="uk-UA" sz="2000" dirty="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5940425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12042" y="5013176"/>
            <a:ext cx="57065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                         </a:t>
            </a:r>
            <a:r>
              <a:rPr lang="ru-RU" b="1" dirty="0">
                <a:solidFill>
                  <a:schemeClr val="bg1"/>
                </a:solidFill>
              </a:rPr>
              <a:t>… З </a:t>
            </a:r>
            <a:r>
              <a:rPr lang="ru-RU" b="1" dirty="0" err="1">
                <a:solidFill>
                  <a:schemeClr val="bg1"/>
                </a:solidFill>
              </a:rPr>
              <a:t>вечора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тривожного</a:t>
            </a:r>
            <a:r>
              <a:rPr lang="ru-RU" b="1" dirty="0">
                <a:solidFill>
                  <a:schemeClr val="bg1"/>
                </a:solidFill>
              </a:rPr>
              <a:t> аж до ранку</a:t>
            </a:r>
          </a:p>
          <a:p>
            <a:r>
              <a:rPr lang="ru-RU" b="1" dirty="0">
                <a:solidFill>
                  <a:schemeClr val="bg1"/>
                </a:solidFill>
              </a:rPr>
              <a:t>                           </a:t>
            </a:r>
            <a:r>
              <a:rPr lang="ru-RU" b="1" dirty="0" err="1">
                <a:solidFill>
                  <a:schemeClr val="bg1"/>
                </a:solidFill>
              </a:rPr>
              <a:t>Вишивала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дівчина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вишиванку</a:t>
            </a:r>
            <a:r>
              <a:rPr lang="ru-RU" b="1" dirty="0">
                <a:solidFill>
                  <a:schemeClr val="bg1"/>
                </a:solidFill>
              </a:rPr>
              <a:t>.</a:t>
            </a:r>
          </a:p>
          <a:p>
            <a:r>
              <a:rPr lang="ru-RU" b="1" dirty="0">
                <a:solidFill>
                  <a:schemeClr val="bg1"/>
                </a:solidFill>
              </a:rPr>
              <a:t>                           </a:t>
            </a:r>
            <a:r>
              <a:rPr lang="ru-RU" b="1" dirty="0" err="1">
                <a:solidFill>
                  <a:schemeClr val="bg1"/>
                </a:solidFill>
              </a:rPr>
              <a:t>Вишивала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 err="1">
                <a:solidFill>
                  <a:schemeClr val="bg1"/>
                </a:solidFill>
              </a:rPr>
              <a:t>дівчина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ru-RU" b="1" dirty="0" err="1">
                <a:solidFill>
                  <a:schemeClr val="bg1"/>
                </a:solidFill>
              </a:rPr>
              <a:t>вишивала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                           </a:t>
            </a:r>
            <a:r>
              <a:rPr lang="ru-RU" b="1" dirty="0" err="1">
                <a:solidFill>
                  <a:schemeClr val="bg1"/>
                </a:solidFill>
              </a:rPr>
              <a:t>Чорну</a:t>
            </a:r>
            <a:r>
              <a:rPr lang="ru-RU" b="1" dirty="0">
                <a:solidFill>
                  <a:schemeClr val="bg1"/>
                </a:solidFill>
              </a:rPr>
              <a:t> і </a:t>
            </a:r>
            <a:r>
              <a:rPr lang="ru-RU" b="1" dirty="0" err="1">
                <a:solidFill>
                  <a:schemeClr val="bg1"/>
                </a:solidFill>
              </a:rPr>
              <a:t>червону</a:t>
            </a:r>
            <a:r>
              <a:rPr lang="ru-RU" b="1" dirty="0">
                <a:solidFill>
                  <a:schemeClr val="bg1"/>
                </a:solidFill>
              </a:rPr>
              <a:t> нитку клала…</a:t>
            </a:r>
          </a:p>
        </p:txBody>
      </p:sp>
    </p:spTree>
    <p:extLst>
      <p:ext uri="{BB962C8B-B14F-4D97-AF65-F5344CB8AC3E}">
        <p14:creationId xmlns:p14="http://schemas.microsoft.com/office/powerpoint/2010/main" val="2804667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066384" cy="36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051720" y="5805264"/>
            <a:ext cx="6621010" cy="64807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  </a:t>
            </a:r>
            <a:r>
              <a:rPr lang="ru-RU" sz="2800" dirty="0" smtClean="0">
                <a:solidFill>
                  <a:schemeClr val="bg1"/>
                </a:solidFill>
              </a:rPr>
              <a:t>«</a:t>
            </a:r>
            <a:r>
              <a:rPr lang="ru-RU" sz="2800" dirty="0">
                <a:solidFill>
                  <a:schemeClr val="bg1"/>
                </a:solidFill>
              </a:rPr>
              <a:t>Рушник </a:t>
            </a:r>
            <a:r>
              <a:rPr lang="ru-RU" sz="2800" dirty="0" smtClean="0">
                <a:solidFill>
                  <a:schemeClr val="bg1"/>
                </a:solidFill>
              </a:rPr>
              <a:t>на </a:t>
            </a:r>
            <a:r>
              <a:rPr lang="ru-RU" sz="2800" dirty="0" err="1">
                <a:solidFill>
                  <a:schemeClr val="bg1"/>
                </a:solidFill>
              </a:rPr>
              <a:t>кілочку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хата </a:t>
            </a:r>
            <a:r>
              <a:rPr lang="ru-RU" sz="2800" dirty="0">
                <a:solidFill>
                  <a:schemeClr val="bg1"/>
                </a:solidFill>
              </a:rPr>
              <a:t>у </a:t>
            </a:r>
            <a:r>
              <a:rPr lang="ru-RU" sz="2800" dirty="0" err="1">
                <a:solidFill>
                  <a:schemeClr val="bg1"/>
                </a:solidFill>
              </a:rPr>
              <a:t>віночку</a:t>
            </a:r>
            <a:r>
              <a:rPr lang="ru-RU" sz="2400" dirty="0">
                <a:solidFill>
                  <a:schemeClr val="bg1"/>
                </a:solidFill>
              </a:rPr>
              <a:t>».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16016" y="457200"/>
            <a:ext cx="4046984" cy="1387624"/>
          </a:xfrm>
        </p:spPr>
        <p:txBody>
          <a:bodyPr>
            <a:normAutofit/>
          </a:bodyPr>
          <a:lstStyle/>
          <a:p>
            <a:r>
              <a:rPr lang="ru-RU" sz="3200" dirty="0" err="1">
                <a:solidFill>
                  <a:srgbClr val="FF0000"/>
                </a:solidFill>
              </a:rPr>
              <a:t>Кілковий</a:t>
            </a:r>
            <a:r>
              <a:rPr lang="ru-RU" sz="3200" dirty="0">
                <a:solidFill>
                  <a:srgbClr val="FF0000"/>
                </a:solidFill>
              </a:rPr>
              <a:t> рушник 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 </a:t>
            </a: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b="0" dirty="0">
                <a:solidFill>
                  <a:schemeClr val="bg1"/>
                </a:solidFill>
              </a:rPr>
              <a:t>для </a:t>
            </a:r>
            <a:r>
              <a:rPr lang="ru-RU" b="0" dirty="0" err="1">
                <a:solidFill>
                  <a:schemeClr val="bg1"/>
                </a:solidFill>
              </a:rPr>
              <a:t>прикрашання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 err="1">
                <a:solidFill>
                  <a:schemeClr val="bg1"/>
                </a:solidFill>
              </a:rPr>
              <a:t>дзеркала</a:t>
            </a:r>
            <a:r>
              <a:rPr lang="ru-RU" b="0" dirty="0">
                <a:solidFill>
                  <a:schemeClr val="bg1"/>
                </a:solidFill>
              </a:rPr>
              <a:t>, </a:t>
            </a:r>
            <a:r>
              <a:rPr lang="ru-RU" b="0" dirty="0" smtClean="0">
                <a:solidFill>
                  <a:schemeClr val="bg1"/>
                </a:solidFill>
              </a:rPr>
              <a:t>   </a:t>
            </a:r>
            <a:br>
              <a:rPr lang="ru-RU" b="0" dirty="0" smtClean="0">
                <a:solidFill>
                  <a:schemeClr val="bg1"/>
                </a:solidFill>
              </a:rPr>
            </a:b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 smtClean="0">
                <a:solidFill>
                  <a:schemeClr val="bg1"/>
                </a:solidFill>
              </a:rPr>
              <a:t>                               </a:t>
            </a:r>
            <a:r>
              <a:rPr lang="ru-RU" b="0" dirty="0" err="1" smtClean="0">
                <a:solidFill>
                  <a:schemeClr val="bg1"/>
                </a:solidFill>
              </a:rPr>
              <a:t>портретів</a:t>
            </a:r>
            <a:r>
              <a:rPr lang="ru-RU" b="0" dirty="0">
                <a:solidFill>
                  <a:schemeClr val="bg1"/>
                </a:solidFill>
              </a:rPr>
              <a:t>, картин</a:t>
            </a:r>
            <a:r>
              <a:rPr lang="ru-RU" dirty="0">
                <a:solidFill>
                  <a:schemeClr val="bg1"/>
                </a:solidFill>
              </a:rPr>
              <a:t>) 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567" y="2132855"/>
            <a:ext cx="3326194" cy="3411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2210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>
                <a:solidFill>
                  <a:srgbClr val="C00000"/>
                </a:solidFill>
              </a:rPr>
              <a:t>Висить</a:t>
            </a:r>
            <a:r>
              <a:rPr lang="ru-RU" sz="2000" dirty="0">
                <a:solidFill>
                  <a:srgbClr val="C00000"/>
                </a:solidFill>
              </a:rPr>
              <a:t> рушник у </a:t>
            </a:r>
            <a:r>
              <a:rPr lang="ru-RU" sz="2000" dirty="0" err="1">
                <a:solidFill>
                  <a:srgbClr val="C00000"/>
                </a:solidFill>
              </a:rPr>
              <a:t>хаті</a:t>
            </a:r>
            <a:r>
              <a:rPr lang="ru-RU" sz="2000" dirty="0">
                <a:solidFill>
                  <a:srgbClr val="C00000"/>
                </a:solidFill>
              </a:rPr>
              <a:t> на </a:t>
            </a:r>
            <a:r>
              <a:rPr lang="ru-RU" sz="2000" dirty="0" err="1">
                <a:solidFill>
                  <a:srgbClr val="C00000"/>
                </a:solidFill>
              </a:rPr>
              <a:t>кілочку</a:t>
            </a:r>
            <a:r>
              <a:rPr lang="ru-RU" sz="2000" dirty="0">
                <a:solidFill>
                  <a:srgbClr val="C00000"/>
                </a:solidFill>
              </a:rPr>
              <a:t>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Калина </a:t>
            </a:r>
            <a:r>
              <a:rPr lang="ru-RU" sz="2000" dirty="0" err="1">
                <a:solidFill>
                  <a:srgbClr val="C00000"/>
                </a:solidFill>
              </a:rPr>
              <a:t>червоніє</a:t>
            </a:r>
            <a:r>
              <a:rPr lang="ru-RU" sz="2000" dirty="0">
                <a:solidFill>
                  <a:srgbClr val="C00000"/>
                </a:solidFill>
              </a:rPr>
              <a:t> на </a:t>
            </a:r>
            <a:r>
              <a:rPr lang="ru-RU" sz="2000" dirty="0" err="1">
                <a:solidFill>
                  <a:srgbClr val="C00000"/>
                </a:solidFill>
              </a:rPr>
              <a:t>столі</a:t>
            </a:r>
            <a:r>
              <a:rPr lang="ru-RU" sz="2000" dirty="0">
                <a:solidFill>
                  <a:srgbClr val="C00000"/>
                </a:solidFill>
              </a:rPr>
              <a:t>,</a:t>
            </a:r>
          </a:p>
          <a:p>
            <a:r>
              <a:rPr lang="ru-RU" sz="2000" dirty="0">
                <a:solidFill>
                  <a:srgbClr val="C00000"/>
                </a:solidFill>
              </a:rPr>
              <a:t>А </a:t>
            </a:r>
            <a:r>
              <a:rPr lang="ru-RU" sz="2000" dirty="0" err="1">
                <a:solidFill>
                  <a:srgbClr val="C00000"/>
                </a:solidFill>
              </a:rPr>
              <a:t>біля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 err="1">
                <a:solidFill>
                  <a:srgbClr val="C00000"/>
                </a:solidFill>
              </a:rPr>
              <a:t>неї</a:t>
            </a:r>
            <a:r>
              <a:rPr lang="ru-RU" sz="2000" dirty="0">
                <a:solidFill>
                  <a:srgbClr val="C00000"/>
                </a:solidFill>
              </a:rPr>
              <a:t> – </a:t>
            </a:r>
            <a:r>
              <a:rPr lang="ru-RU" sz="2000" dirty="0" err="1">
                <a:solidFill>
                  <a:srgbClr val="C00000"/>
                </a:solidFill>
              </a:rPr>
              <a:t>житні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 err="1">
                <a:solidFill>
                  <a:srgbClr val="C00000"/>
                </a:solidFill>
              </a:rPr>
              <a:t>колосочки</a:t>
            </a:r>
            <a:r>
              <a:rPr lang="ru-RU" sz="2000" dirty="0">
                <a:solidFill>
                  <a:srgbClr val="C00000"/>
                </a:solidFill>
              </a:rPr>
              <a:t>,</a:t>
            </a:r>
          </a:p>
          <a:p>
            <a:r>
              <a:rPr lang="ru-RU" sz="2000" dirty="0" err="1">
                <a:solidFill>
                  <a:srgbClr val="C00000"/>
                </a:solidFill>
              </a:rPr>
              <a:t>Мов</a:t>
            </a:r>
            <a:r>
              <a:rPr lang="ru-RU" sz="2000" dirty="0">
                <a:solidFill>
                  <a:srgbClr val="C00000"/>
                </a:solidFill>
              </a:rPr>
              <a:t> </a:t>
            </a:r>
            <a:r>
              <a:rPr lang="ru-RU" sz="2000" dirty="0" err="1">
                <a:solidFill>
                  <a:srgbClr val="C00000"/>
                </a:solidFill>
              </a:rPr>
              <a:t>пустотливі</a:t>
            </a:r>
            <a:r>
              <a:rPr lang="ru-RU" sz="2000" dirty="0">
                <a:solidFill>
                  <a:srgbClr val="C00000"/>
                </a:solidFill>
              </a:rPr>
              <a:t> братики </a:t>
            </a:r>
            <a:r>
              <a:rPr lang="ru-RU" sz="2000" dirty="0" err="1">
                <a:solidFill>
                  <a:srgbClr val="C00000"/>
                </a:solidFill>
              </a:rPr>
              <a:t>малі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891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5013176"/>
            <a:ext cx="4040188" cy="2088232"/>
          </a:xfrm>
        </p:spPr>
        <p:txBody>
          <a:bodyPr/>
          <a:lstStyle/>
          <a:p>
            <a:r>
              <a:rPr lang="ru-RU" sz="2000" i="1" dirty="0" err="1">
                <a:solidFill>
                  <a:srgbClr val="FF0000"/>
                </a:solidFill>
              </a:rPr>
              <a:t>Шануєте</a:t>
            </a:r>
            <a:r>
              <a:rPr lang="ru-RU" sz="2000" i="1" dirty="0">
                <a:solidFill>
                  <a:srgbClr val="FF0000"/>
                </a:solidFill>
              </a:rPr>
              <a:t>, </a:t>
            </a:r>
            <a:r>
              <a:rPr lang="ru-RU" sz="2000" i="1" dirty="0" err="1">
                <a:solidFill>
                  <a:srgbClr val="FF0000"/>
                </a:solidFill>
              </a:rPr>
              <a:t>друзі</a:t>
            </a:r>
            <a:r>
              <a:rPr lang="ru-RU" sz="2000" i="1" dirty="0">
                <a:solidFill>
                  <a:srgbClr val="FF0000"/>
                </a:solidFill>
              </a:rPr>
              <a:t>, рушники,</a:t>
            </a:r>
          </a:p>
          <a:p>
            <a:r>
              <a:rPr lang="ru-RU" sz="2000" i="1" dirty="0">
                <a:solidFill>
                  <a:srgbClr val="FF0000"/>
                </a:solidFill>
              </a:rPr>
              <a:t> </a:t>
            </a:r>
            <a:r>
              <a:rPr lang="ru-RU" sz="2000" i="1" dirty="0" err="1">
                <a:solidFill>
                  <a:srgbClr val="FF0000"/>
                </a:solidFill>
              </a:rPr>
              <a:t>Квітчайте</a:t>
            </a:r>
            <a:r>
              <a:rPr lang="ru-RU" sz="2000" i="1" dirty="0">
                <a:solidFill>
                  <a:srgbClr val="FF0000"/>
                </a:solidFill>
              </a:rPr>
              <a:t> ними свою хату. </a:t>
            </a:r>
          </a:p>
          <a:p>
            <a:r>
              <a:rPr lang="ru-RU" sz="2000" i="1" dirty="0">
                <a:solidFill>
                  <a:srgbClr val="FF0000"/>
                </a:solidFill>
              </a:rPr>
              <a:t> То обереги </a:t>
            </a:r>
            <a:r>
              <a:rPr lang="ru-RU" sz="2000" i="1" dirty="0" err="1">
                <a:solidFill>
                  <a:srgbClr val="FF0000"/>
                </a:solidFill>
              </a:rPr>
              <a:t>від</a:t>
            </a:r>
            <a:r>
              <a:rPr lang="ru-RU" sz="2000" i="1" dirty="0">
                <a:solidFill>
                  <a:srgbClr val="FF0000"/>
                </a:solidFill>
              </a:rPr>
              <a:t> </a:t>
            </a:r>
            <a:r>
              <a:rPr lang="ru-RU" sz="2000" i="1" dirty="0" err="1">
                <a:solidFill>
                  <a:srgbClr val="FF0000"/>
                </a:solidFill>
              </a:rPr>
              <a:t>біди</a:t>
            </a:r>
            <a:r>
              <a:rPr lang="ru-RU" sz="2000" i="1" dirty="0">
                <a:solidFill>
                  <a:srgbClr val="FF0000"/>
                </a:solidFill>
              </a:rPr>
              <a:t>.</a:t>
            </a:r>
          </a:p>
          <a:p>
            <a:r>
              <a:rPr lang="ru-RU" sz="2000" i="1" dirty="0">
                <a:solidFill>
                  <a:srgbClr val="FF0000"/>
                </a:solidFill>
              </a:rPr>
              <a:t> </a:t>
            </a:r>
            <a:r>
              <a:rPr lang="ru-RU" sz="2000" i="1" dirty="0" err="1">
                <a:solidFill>
                  <a:srgbClr val="FF0000"/>
                </a:solidFill>
              </a:rPr>
              <a:t>Шануєте</a:t>
            </a:r>
            <a:r>
              <a:rPr lang="ru-RU" sz="2000" i="1" dirty="0">
                <a:solidFill>
                  <a:srgbClr val="FF0000"/>
                </a:solidFill>
              </a:rPr>
              <a:t>, </a:t>
            </a:r>
            <a:r>
              <a:rPr lang="ru-RU" sz="2000" i="1" dirty="0" err="1">
                <a:solidFill>
                  <a:srgbClr val="FF0000"/>
                </a:solidFill>
              </a:rPr>
              <a:t>друзі</a:t>
            </a:r>
            <a:r>
              <a:rPr lang="ru-RU" sz="2000" i="1" dirty="0">
                <a:solidFill>
                  <a:srgbClr val="FF0000"/>
                </a:solidFill>
              </a:rPr>
              <a:t>, рушники, </a:t>
            </a:r>
          </a:p>
          <a:p>
            <a:endParaRPr lang="ru-RU" i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97" y="1340768"/>
            <a:ext cx="319724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852936"/>
            <a:ext cx="3038047" cy="33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Набожник</a:t>
            </a:r>
            <a:r>
              <a:rPr lang="uk-UA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 - </a:t>
            </a:r>
            <a:r>
              <a:rPr lang="uk-UA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(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для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прикрашання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образів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.  Вони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ще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називались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 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божниками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 та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були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 </a:t>
            </a:r>
            <a:r>
              <a:rPr lang="ru-RU" sz="2800" dirty="0" err="1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гордістю</a:t>
            </a:r>
            <a:r>
              <a:rPr lang="ru-RU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 для родин</a:t>
            </a:r>
            <a:r>
              <a:rPr lang="uk-UA" sz="2800" dirty="0">
                <a:ln w="3200" cap="flat" cmpd="sng" algn="ctr">
                  <a:solidFill>
                    <a:srgbClr val="284C84">
                      <a:alpha val="25000"/>
                    </a:srgbClr>
                  </a:solidFill>
                  <a:prstDash val="solid"/>
                  <a:round/>
                </a:ln>
                <a:solidFill>
                  <a:srgbClr val="0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Times New Roman"/>
              </a:rPr>
              <a:t>)</a:t>
            </a:r>
            <a:r>
              <a:rPr lang="uk-UA" sz="2800" dirty="0">
                <a:effectLst/>
                <a:latin typeface="Times New Roman"/>
                <a:ea typeface="Calibri"/>
              </a:rPr>
              <a:t> 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139952" y="1399592"/>
            <a:ext cx="4548436" cy="1309327"/>
          </a:xfrm>
        </p:spPr>
        <p:txBody>
          <a:bodyPr/>
          <a:lstStyle/>
          <a:p>
            <a:pPr algn="just"/>
            <a:r>
              <a:rPr lang="ru-RU" sz="2000" b="0" dirty="0">
                <a:solidFill>
                  <a:schemeClr val="bg1"/>
                </a:solidFill>
              </a:rPr>
              <a:t>Рушники </a:t>
            </a:r>
            <a:r>
              <a:rPr lang="ru-RU" sz="2000" b="0" dirty="0" err="1">
                <a:solidFill>
                  <a:schemeClr val="bg1"/>
                </a:solidFill>
              </a:rPr>
              <a:t>завжди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висіли</a:t>
            </a:r>
            <a:r>
              <a:rPr lang="ru-RU" sz="2000" b="0" dirty="0">
                <a:solidFill>
                  <a:schemeClr val="bg1"/>
                </a:solidFill>
              </a:rPr>
              <a:t> на </a:t>
            </a:r>
            <a:r>
              <a:rPr lang="ru-RU" sz="2000" b="0" dirty="0" err="1">
                <a:solidFill>
                  <a:schemeClr val="bg1"/>
                </a:solidFill>
              </a:rPr>
              <a:t>покутті</a:t>
            </a:r>
            <a:r>
              <a:rPr lang="ru-RU" sz="2000" b="0" dirty="0">
                <a:solidFill>
                  <a:schemeClr val="bg1"/>
                </a:solidFill>
              </a:rPr>
              <a:t>, святому </a:t>
            </a:r>
            <a:r>
              <a:rPr lang="ru-RU" sz="2000" b="0" dirty="0" err="1">
                <a:solidFill>
                  <a:schemeClr val="bg1"/>
                </a:solidFill>
              </a:rPr>
              <a:t>місці</a:t>
            </a:r>
            <a:r>
              <a:rPr lang="ru-RU" sz="2000" b="0" dirty="0">
                <a:solidFill>
                  <a:schemeClr val="bg1"/>
                </a:solidFill>
              </a:rPr>
              <a:t>, де </a:t>
            </a:r>
            <a:r>
              <a:rPr lang="ru-RU" sz="2000" b="0" dirty="0" err="1">
                <a:solidFill>
                  <a:schemeClr val="bg1"/>
                </a:solidFill>
              </a:rPr>
              <a:t>збирається</a:t>
            </a:r>
            <a:r>
              <a:rPr lang="ru-RU" sz="2000" b="0" dirty="0">
                <a:solidFill>
                  <a:schemeClr val="bg1"/>
                </a:solidFill>
              </a:rPr>
              <a:t> вся родина на трапезу, </a:t>
            </a:r>
            <a:r>
              <a:rPr lang="ru-RU" sz="2000" b="0" dirty="0" err="1">
                <a:solidFill>
                  <a:schemeClr val="bg1"/>
                </a:solidFill>
              </a:rPr>
              <a:t>освячуючи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її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smtClean="0">
                <a:solidFill>
                  <a:schemeClr val="bg1"/>
                </a:solidFill>
              </a:rPr>
              <a:t>молитвою.</a:t>
            </a:r>
            <a:endParaRPr lang="ru-RU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700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461962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292080" y="1628800"/>
            <a:ext cx="3473968" cy="4392488"/>
          </a:xfrm>
        </p:spPr>
        <p:txBody>
          <a:bodyPr>
            <a:normAutofit/>
          </a:bodyPr>
          <a:lstStyle/>
          <a:p>
            <a:pPr algn="just"/>
            <a:r>
              <a:rPr lang="ru-RU" sz="1800" dirty="0" smtClean="0">
                <a:solidFill>
                  <a:schemeClr val="bg1"/>
                </a:solidFill>
              </a:rPr>
              <a:t>        Рушником </a:t>
            </a:r>
            <a:r>
              <a:rPr lang="ru-RU" sz="1800" dirty="0" err="1">
                <a:solidFill>
                  <a:schemeClr val="bg1"/>
                </a:solidFill>
              </a:rPr>
              <a:t>перев'язують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старостів</a:t>
            </a:r>
            <a:r>
              <a:rPr lang="ru-RU" sz="1800" dirty="0">
                <a:solidFill>
                  <a:schemeClr val="bg1"/>
                </a:solidFill>
              </a:rPr>
              <a:t> та </a:t>
            </a:r>
            <a:r>
              <a:rPr lang="ru-RU" sz="1800" dirty="0" err="1">
                <a:solidFill>
                  <a:schemeClr val="bg1"/>
                </a:solidFill>
              </a:rPr>
              <a:t>сватів</a:t>
            </a:r>
            <a:r>
              <a:rPr lang="ru-RU" sz="1800" dirty="0">
                <a:solidFill>
                  <a:schemeClr val="bg1"/>
                </a:solidFill>
              </a:rPr>
              <a:t> на </a:t>
            </a:r>
            <a:r>
              <a:rPr lang="ru-RU" sz="1800" dirty="0" err="1">
                <a:solidFill>
                  <a:schemeClr val="bg1"/>
                </a:solidFill>
              </a:rPr>
              <a:t>весіллі</a:t>
            </a:r>
            <a:r>
              <a:rPr lang="ru-RU" sz="1800" dirty="0">
                <a:solidFill>
                  <a:schemeClr val="bg1"/>
                </a:solidFill>
              </a:rPr>
              <a:t>, молода молодого. За </a:t>
            </a:r>
            <a:r>
              <a:rPr lang="ru-RU" sz="1800" dirty="0" err="1">
                <a:solidFill>
                  <a:schemeClr val="bg1"/>
                </a:solidFill>
              </a:rPr>
              <a:t>народним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повір'ям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дівчина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котра</a:t>
            </a:r>
            <a:r>
              <a:rPr lang="ru-RU" sz="1800" dirty="0">
                <a:solidFill>
                  <a:schemeClr val="bg1"/>
                </a:solidFill>
              </a:rPr>
              <a:t> не </a:t>
            </a:r>
            <a:r>
              <a:rPr lang="ru-RU" sz="1800" dirty="0" err="1">
                <a:solidFill>
                  <a:schemeClr val="bg1"/>
                </a:solidFill>
              </a:rPr>
              <a:t>надбала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собі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рушників</a:t>
            </a:r>
            <a:r>
              <a:rPr lang="ru-RU" sz="1800" dirty="0">
                <a:solidFill>
                  <a:schemeClr val="bg1"/>
                </a:solidFill>
              </a:rPr>
              <a:t> для </a:t>
            </a:r>
            <a:r>
              <a:rPr lang="ru-RU" sz="1800" dirty="0" err="1">
                <a:solidFill>
                  <a:schemeClr val="bg1"/>
                </a:solidFill>
              </a:rPr>
              <a:t>сімейного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життя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заміж</a:t>
            </a:r>
            <a:r>
              <a:rPr lang="ru-RU" sz="1800" dirty="0">
                <a:solidFill>
                  <a:schemeClr val="bg1"/>
                </a:solidFill>
              </a:rPr>
              <a:t> не </a:t>
            </a:r>
            <a:r>
              <a:rPr lang="ru-RU" sz="1800" dirty="0" err="1">
                <a:solidFill>
                  <a:schemeClr val="bg1"/>
                </a:solidFill>
              </a:rPr>
              <a:t>вийде</a:t>
            </a:r>
            <a:r>
              <a:rPr lang="ru-RU" sz="1800" dirty="0">
                <a:solidFill>
                  <a:schemeClr val="bg1"/>
                </a:solidFill>
              </a:rPr>
              <a:t>. </a:t>
            </a:r>
            <a:r>
              <a:rPr lang="ru-RU" sz="1800" dirty="0" err="1">
                <a:solidFill>
                  <a:schemeClr val="bg1"/>
                </a:solidFill>
              </a:rPr>
              <a:t>Довгими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осінніми</a:t>
            </a:r>
            <a:r>
              <a:rPr lang="ru-RU" sz="1800" dirty="0">
                <a:solidFill>
                  <a:schemeClr val="bg1"/>
                </a:solidFill>
              </a:rPr>
              <a:t> та </a:t>
            </a:r>
            <a:r>
              <a:rPr lang="ru-RU" sz="1800" dirty="0" err="1">
                <a:solidFill>
                  <a:schemeClr val="bg1"/>
                </a:solidFill>
              </a:rPr>
              <a:t>зимовими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вечорами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дівчина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співаючи</a:t>
            </a:r>
            <a:r>
              <a:rPr lang="ru-RU" sz="1800" dirty="0">
                <a:solidFill>
                  <a:schemeClr val="bg1"/>
                </a:solidFill>
              </a:rPr>
              <a:t> на </a:t>
            </a:r>
            <a:r>
              <a:rPr lang="ru-RU" sz="1800" dirty="0" err="1">
                <a:solidFill>
                  <a:schemeClr val="bg1"/>
                </a:solidFill>
              </a:rPr>
              <a:t>вечорницях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чи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посиденьках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вишивала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свій</a:t>
            </a:r>
            <a:r>
              <a:rPr lang="ru-RU" sz="1800" dirty="0">
                <a:solidFill>
                  <a:schemeClr val="bg1"/>
                </a:solidFill>
              </a:rPr>
              <a:t> рушник, </a:t>
            </a:r>
            <a:r>
              <a:rPr lang="ru-RU" sz="1800" dirty="0" err="1">
                <a:solidFill>
                  <a:schemeClr val="bg1"/>
                </a:solidFill>
              </a:rPr>
              <a:t>вкладаючи</a:t>
            </a:r>
            <a:r>
              <a:rPr lang="ru-RU" sz="1800" dirty="0">
                <a:solidFill>
                  <a:schemeClr val="bg1"/>
                </a:solidFill>
              </a:rPr>
              <a:t> в </a:t>
            </a:r>
            <a:r>
              <a:rPr lang="ru-RU" sz="1800" dirty="0" err="1">
                <a:solidFill>
                  <a:schemeClr val="bg1"/>
                </a:solidFill>
              </a:rPr>
              <a:t>нього</a:t>
            </a:r>
            <a:r>
              <a:rPr lang="ru-RU" sz="1800" dirty="0">
                <a:solidFill>
                  <a:schemeClr val="bg1"/>
                </a:solidFill>
              </a:rPr>
              <a:t> свою </a:t>
            </a:r>
            <a:r>
              <a:rPr lang="ru-RU" sz="1800" dirty="0" err="1">
                <a:solidFill>
                  <a:schemeClr val="bg1"/>
                </a:solidFill>
              </a:rPr>
              <a:t>ніжну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дівочу</a:t>
            </a:r>
            <a:r>
              <a:rPr lang="ru-RU" sz="1800" dirty="0">
                <a:solidFill>
                  <a:schemeClr val="bg1"/>
                </a:solidFill>
              </a:rPr>
              <a:t> душу.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57200"/>
            <a:ext cx="8151440" cy="811560"/>
          </a:xfrm>
        </p:spPr>
        <p:txBody>
          <a:bodyPr>
            <a:normAutofit/>
          </a:bodyPr>
          <a:lstStyle/>
          <a:p>
            <a:r>
              <a:rPr lang="uk-UA" sz="3200" dirty="0">
                <a:solidFill>
                  <a:srgbClr val="FF0000"/>
                </a:solidFill>
              </a:rPr>
              <a:t>П</a:t>
            </a:r>
            <a:r>
              <a:rPr lang="ru-RU" sz="3200" dirty="0" smtClean="0">
                <a:solidFill>
                  <a:srgbClr val="FF0000"/>
                </a:solidFill>
              </a:rPr>
              <a:t>ЛЕЧОВИЙ </a:t>
            </a:r>
            <a:r>
              <a:rPr lang="ru-RU" sz="2800" dirty="0">
                <a:solidFill>
                  <a:srgbClr val="FF0000"/>
                </a:solidFill>
              </a:rPr>
              <a:t>– </a:t>
            </a:r>
            <a:r>
              <a:rPr lang="ru-RU" sz="2800" dirty="0">
                <a:solidFill>
                  <a:schemeClr val="bg1"/>
                </a:solidFill>
              </a:rPr>
              <a:t>для </a:t>
            </a:r>
            <a:r>
              <a:rPr lang="ru-RU" sz="2800" dirty="0" err="1">
                <a:solidFill>
                  <a:schemeClr val="bg1"/>
                </a:solidFill>
              </a:rPr>
              <a:t>пов’язування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сватів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712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1052736"/>
            <a:ext cx="4245868" cy="1224136"/>
          </a:xfrm>
        </p:spPr>
        <p:txBody>
          <a:bodyPr/>
          <a:lstStyle/>
          <a:p>
            <a:r>
              <a:rPr lang="ru-RU" sz="2200" b="0" dirty="0" smtClean="0">
                <a:solidFill>
                  <a:schemeClr val="bg1"/>
                </a:solidFill>
              </a:rPr>
              <a:t>   </a:t>
            </a:r>
            <a:r>
              <a:rPr lang="ru-RU" sz="2400" b="0" dirty="0" smtClean="0">
                <a:solidFill>
                  <a:schemeClr val="bg1"/>
                </a:solidFill>
              </a:rPr>
              <a:t>Рушником </a:t>
            </a:r>
            <a:r>
              <a:rPr lang="ru-RU" sz="2400" b="0" dirty="0" err="1">
                <a:solidFill>
                  <a:schemeClr val="bg1"/>
                </a:solidFill>
              </a:rPr>
              <a:t>перев'язують</a:t>
            </a:r>
            <a:r>
              <a:rPr lang="ru-RU" sz="2400" b="0" dirty="0">
                <a:solidFill>
                  <a:schemeClr val="bg1"/>
                </a:solidFill>
              </a:rPr>
              <a:t> </a:t>
            </a:r>
            <a:r>
              <a:rPr lang="ru-RU" sz="2400" b="0" dirty="0" err="1">
                <a:solidFill>
                  <a:schemeClr val="bg1"/>
                </a:solidFill>
              </a:rPr>
              <a:t>старостів</a:t>
            </a:r>
            <a:r>
              <a:rPr lang="ru-RU" sz="2400" b="0" dirty="0">
                <a:solidFill>
                  <a:schemeClr val="bg1"/>
                </a:solidFill>
              </a:rPr>
              <a:t> та </a:t>
            </a:r>
            <a:r>
              <a:rPr lang="ru-RU" sz="2400" b="0" dirty="0" err="1">
                <a:solidFill>
                  <a:schemeClr val="bg1"/>
                </a:solidFill>
              </a:rPr>
              <a:t>сватів</a:t>
            </a:r>
            <a:r>
              <a:rPr lang="ru-RU" sz="2400" b="0" dirty="0">
                <a:solidFill>
                  <a:schemeClr val="bg1"/>
                </a:solidFill>
              </a:rPr>
              <a:t> на </a:t>
            </a:r>
            <a:r>
              <a:rPr lang="ru-RU" sz="2400" b="0" dirty="0" err="1">
                <a:solidFill>
                  <a:schemeClr val="bg1"/>
                </a:solidFill>
              </a:rPr>
              <a:t>весіллі</a:t>
            </a:r>
            <a:r>
              <a:rPr lang="ru-RU" sz="2400" b="0" dirty="0">
                <a:solidFill>
                  <a:schemeClr val="bg1"/>
                </a:solidFill>
              </a:rPr>
              <a:t>, молода </a:t>
            </a:r>
            <a:r>
              <a:rPr lang="ru-RU" sz="2400" b="0" dirty="0" smtClean="0">
                <a:solidFill>
                  <a:schemeClr val="bg1"/>
                </a:solidFill>
              </a:rPr>
              <a:t>молодого.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417757"/>
            <a:ext cx="4038600" cy="3481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910" y="1124744"/>
            <a:ext cx="390674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uk-UA" sz="3600" dirty="0"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ВЕСІЛЬНИЙ</a:t>
            </a:r>
            <a:r>
              <a:rPr lang="uk-UA" sz="3600" dirty="0"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600" dirty="0">
                <a:solidFill>
                  <a:schemeClr val="bg1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– для шлюбних церемоній</a:t>
            </a:r>
            <a:r>
              <a:rPr lang="uk-UA" dirty="0">
                <a:solidFill>
                  <a:schemeClr val="bg1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</a:rPr>
              <a:t>.</a:t>
            </a:r>
            <a:r>
              <a:rPr lang="ru-RU" dirty="0">
                <a:solidFill>
                  <a:schemeClr val="bg1"/>
                </a:solidFill>
                <a:effectLst/>
              </a:rPr>
              <a:t/>
            </a:r>
            <a:br>
              <a:rPr lang="ru-RU" dirty="0">
                <a:solidFill>
                  <a:schemeClr val="bg1"/>
                </a:solidFill>
                <a:effectLst/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788024" y="4797152"/>
            <a:ext cx="4040188" cy="1440160"/>
          </a:xfrm>
        </p:spPr>
        <p:txBody>
          <a:bodyPr/>
          <a:lstStyle/>
          <a:p>
            <a:r>
              <a:rPr lang="ru-RU" sz="2000" b="0" dirty="0">
                <a:solidFill>
                  <a:schemeClr val="bg1"/>
                </a:solidFill>
              </a:rPr>
              <a:t>За </a:t>
            </a:r>
            <a:r>
              <a:rPr lang="ru-RU" sz="2000" b="0" dirty="0" err="1">
                <a:solidFill>
                  <a:schemeClr val="bg1"/>
                </a:solidFill>
              </a:rPr>
              <a:t>народним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повір'ям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дівчина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котра</a:t>
            </a:r>
            <a:r>
              <a:rPr lang="ru-RU" sz="2000" b="0" dirty="0">
                <a:solidFill>
                  <a:schemeClr val="bg1"/>
                </a:solidFill>
              </a:rPr>
              <a:t> не </a:t>
            </a:r>
            <a:r>
              <a:rPr lang="ru-RU" sz="2000" b="0" dirty="0" err="1">
                <a:solidFill>
                  <a:schemeClr val="bg1"/>
                </a:solidFill>
              </a:rPr>
              <a:t>надбала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собі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рушників</a:t>
            </a:r>
            <a:r>
              <a:rPr lang="ru-RU" sz="2000" b="0" dirty="0">
                <a:solidFill>
                  <a:schemeClr val="bg1"/>
                </a:solidFill>
              </a:rPr>
              <a:t> для </a:t>
            </a:r>
            <a:r>
              <a:rPr lang="ru-RU" sz="2000" b="0" dirty="0" err="1">
                <a:solidFill>
                  <a:schemeClr val="bg1"/>
                </a:solidFill>
              </a:rPr>
              <a:t>сімейного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життя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заміж</a:t>
            </a:r>
            <a:r>
              <a:rPr lang="ru-RU" sz="2000" b="0" dirty="0">
                <a:solidFill>
                  <a:schemeClr val="bg1"/>
                </a:solidFill>
              </a:rPr>
              <a:t> не </a:t>
            </a:r>
            <a:r>
              <a:rPr lang="ru-RU" sz="2000" b="0" dirty="0" err="1">
                <a:solidFill>
                  <a:schemeClr val="bg1"/>
                </a:solidFill>
              </a:rPr>
              <a:t>вийде</a:t>
            </a:r>
            <a:endParaRPr lang="ru-RU" sz="20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04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88" y="188640"/>
            <a:ext cx="4355976" cy="6437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41520" y="1988840"/>
            <a:ext cx="4392488" cy="4104456"/>
          </a:xfrm>
        </p:spPr>
        <p:txBody>
          <a:bodyPr>
            <a:normAutofit fontScale="90000"/>
          </a:bodyPr>
          <a:lstStyle/>
          <a:p>
            <a:r>
              <a:rPr lang="ru-RU" sz="2800" dirty="0" err="1">
                <a:solidFill>
                  <a:schemeClr val="bg1"/>
                </a:solidFill>
              </a:rPr>
              <a:t>Керівник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проекту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Лєбєдєва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О.С.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err="1" smtClean="0">
                <a:solidFill>
                  <a:schemeClr val="bg1"/>
                </a:solidFill>
              </a:rPr>
              <a:t>вчитель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історії</a:t>
            </a:r>
            <a:r>
              <a:rPr lang="ru-RU" sz="2800" dirty="0" smtClean="0">
                <a:solidFill>
                  <a:schemeClr val="bg1"/>
                </a:solidFill>
              </a:rPr>
              <a:t>, </a:t>
            </a:r>
            <a:r>
              <a:rPr lang="ru-RU" sz="2800" dirty="0" err="1" smtClean="0">
                <a:solidFill>
                  <a:schemeClr val="bg1"/>
                </a:solidFill>
              </a:rPr>
              <a:t>правознавства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та </a:t>
            </a:r>
            <a:r>
              <a:rPr lang="ru-RU" sz="2800" dirty="0" err="1" smtClean="0">
                <a:solidFill>
                  <a:schemeClr val="bg1"/>
                </a:solidFill>
              </a:rPr>
              <a:t>художньої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культури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Проект </a:t>
            </a:r>
            <a:r>
              <a:rPr lang="ru-RU" sz="2800" dirty="0" err="1" smtClean="0">
                <a:solidFill>
                  <a:schemeClr val="bg1"/>
                </a:solidFill>
              </a:rPr>
              <a:t>виконували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err="1" smtClean="0">
                <a:solidFill>
                  <a:schemeClr val="bg1"/>
                </a:solidFill>
              </a:rPr>
              <a:t>учні</a:t>
            </a:r>
            <a:r>
              <a:rPr lang="ru-RU" sz="2800" dirty="0" smtClean="0">
                <a:solidFill>
                  <a:schemeClr val="bg1"/>
                </a:solidFill>
              </a:rPr>
              <a:t> 9-а, 9-б та </a:t>
            </a:r>
            <a:r>
              <a:rPr lang="ru-RU" sz="2800" dirty="0">
                <a:solidFill>
                  <a:schemeClr val="bg1"/>
                </a:solidFill>
              </a:rPr>
              <a:t>8</a:t>
            </a:r>
            <a:r>
              <a:rPr lang="ru-RU" sz="2800" dirty="0" smtClean="0">
                <a:solidFill>
                  <a:schemeClr val="bg1"/>
                </a:solidFill>
              </a:rPr>
              <a:t>-а </a:t>
            </a:r>
            <a:r>
              <a:rPr lang="ru-RU" sz="2800" dirty="0" err="1">
                <a:solidFill>
                  <a:schemeClr val="bg1"/>
                </a:solidFill>
              </a:rPr>
              <a:t>класів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Шпитьківської</a:t>
            </a:r>
            <a:r>
              <a:rPr lang="ru-RU" sz="2800" dirty="0" smtClean="0">
                <a:solidFill>
                  <a:schemeClr val="bg1"/>
                </a:solidFill>
              </a:rPr>
              <a:t>  </a:t>
            </a:r>
            <a:r>
              <a:rPr lang="ru-RU" sz="2800" dirty="0" err="1" smtClean="0">
                <a:solidFill>
                  <a:schemeClr val="bg1"/>
                </a:solidFill>
              </a:rPr>
              <a:t>загальноосвітньої</a:t>
            </a:r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</a:rPr>
              <a:t>школи</a:t>
            </a:r>
            <a:r>
              <a:rPr lang="ru-RU" sz="2800" dirty="0" smtClean="0">
                <a:solidFill>
                  <a:schemeClr val="bg1"/>
                </a:solidFill>
              </a:rPr>
              <a:t/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 І-ІІІ </a:t>
            </a:r>
            <a:r>
              <a:rPr lang="ru-RU" sz="2800" dirty="0" err="1">
                <a:solidFill>
                  <a:schemeClr val="bg1"/>
                </a:solidFill>
              </a:rPr>
              <a:t>ступенів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41520" y="768013"/>
            <a:ext cx="42069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Рушники   </a:t>
            </a:r>
          </a:p>
          <a:p>
            <a:r>
              <a:rPr lang="ru-RU" sz="4400" b="1" dirty="0" smtClean="0">
                <a:solidFill>
                  <a:srgbClr val="FF0000"/>
                </a:solidFill>
              </a:rPr>
              <a:t>     </a:t>
            </a:r>
            <a:r>
              <a:rPr lang="ru-RU" sz="4400" b="1" dirty="0" err="1" smtClean="0">
                <a:solidFill>
                  <a:srgbClr val="FF0000"/>
                </a:solidFill>
              </a:rPr>
              <a:t>Київщини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255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408779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88024" y="1484784"/>
            <a:ext cx="3978024" cy="4709120"/>
          </a:xfrm>
        </p:spPr>
        <p:txBody>
          <a:bodyPr>
            <a:noAutofit/>
          </a:bodyPr>
          <a:lstStyle/>
          <a:p>
            <a:pPr algn="just"/>
            <a:r>
              <a:rPr lang="ru-RU" sz="1800" dirty="0"/>
              <a:t> </a:t>
            </a:r>
            <a:r>
              <a:rPr lang="ru-RU" sz="1800" dirty="0" smtClean="0"/>
              <a:t>  </a:t>
            </a:r>
            <a:r>
              <a:rPr lang="ru-RU" sz="1800" dirty="0" smtClean="0">
                <a:solidFill>
                  <a:schemeClr val="bg1"/>
                </a:solidFill>
              </a:rPr>
              <a:t>На </a:t>
            </a:r>
            <a:r>
              <a:rPr lang="ru-RU" sz="1800" dirty="0" err="1">
                <a:solidFill>
                  <a:schemeClr val="bg1"/>
                </a:solidFill>
              </a:rPr>
              <a:t>весільному</a:t>
            </a:r>
            <a:r>
              <a:rPr lang="ru-RU" sz="1800" dirty="0">
                <a:solidFill>
                  <a:schemeClr val="bg1"/>
                </a:solidFill>
              </a:rPr>
              <a:t> рушнику для </a:t>
            </a:r>
            <a:r>
              <a:rPr lang="ru-RU" sz="1800" dirty="0" err="1">
                <a:solidFill>
                  <a:schemeClr val="bg1"/>
                </a:solidFill>
              </a:rPr>
              <a:t>молодих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обов’язково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має</a:t>
            </a:r>
            <a:r>
              <a:rPr lang="ru-RU" sz="1800" dirty="0">
                <a:solidFill>
                  <a:schemeClr val="bg1"/>
                </a:solidFill>
              </a:rPr>
              <a:t> бути «дерево </a:t>
            </a:r>
            <a:r>
              <a:rPr lang="ru-RU" sz="1800" dirty="0" err="1">
                <a:solidFill>
                  <a:schemeClr val="bg1"/>
                </a:solidFill>
              </a:rPr>
              <a:t>життя</a:t>
            </a:r>
            <a:r>
              <a:rPr lang="ru-RU" sz="1800" dirty="0">
                <a:solidFill>
                  <a:schemeClr val="bg1"/>
                </a:solidFill>
              </a:rPr>
              <a:t>», яке </a:t>
            </a:r>
            <a:r>
              <a:rPr lang="ru-RU" sz="1800" dirty="0" err="1">
                <a:solidFill>
                  <a:schemeClr val="bg1"/>
                </a:solidFill>
              </a:rPr>
              <a:t>символізує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продовження</a:t>
            </a:r>
            <a:r>
              <a:rPr lang="ru-RU" sz="1800" dirty="0">
                <a:solidFill>
                  <a:schemeClr val="bg1"/>
                </a:solidFill>
              </a:rPr>
              <a:t> роду, </a:t>
            </a:r>
            <a:r>
              <a:rPr lang="ru-RU" sz="1800" dirty="0" err="1">
                <a:solidFill>
                  <a:schemeClr val="bg1"/>
                </a:solidFill>
              </a:rPr>
              <a:t>безсмертя</a:t>
            </a:r>
            <a:r>
              <a:rPr lang="ru-RU" sz="1800" dirty="0">
                <a:solidFill>
                  <a:schemeClr val="bg1"/>
                </a:solidFill>
              </a:rPr>
              <a:t>. </a:t>
            </a:r>
            <a:r>
              <a:rPr lang="ru-RU" sz="1800" dirty="0" err="1">
                <a:solidFill>
                  <a:schemeClr val="bg1"/>
                </a:solidFill>
              </a:rPr>
              <a:t>Кожна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квітка</a:t>
            </a:r>
            <a:r>
              <a:rPr lang="ru-RU" sz="1800" dirty="0">
                <a:solidFill>
                  <a:schemeClr val="bg1"/>
                </a:solidFill>
              </a:rPr>
              <a:t> – член </a:t>
            </a:r>
            <a:r>
              <a:rPr lang="ru-RU" sz="1800" dirty="0" err="1">
                <a:solidFill>
                  <a:schemeClr val="bg1"/>
                </a:solidFill>
              </a:rPr>
              <a:t>великої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родини</a:t>
            </a:r>
            <a:r>
              <a:rPr lang="ru-RU" sz="1800" dirty="0">
                <a:solidFill>
                  <a:schemeClr val="bg1"/>
                </a:solidFill>
              </a:rPr>
              <a:t>, а </a:t>
            </a:r>
            <a:r>
              <a:rPr lang="ru-RU" sz="1800" dirty="0" err="1">
                <a:solidFill>
                  <a:schemeClr val="bg1"/>
                </a:solidFill>
              </a:rPr>
              <a:t>стовбурець</a:t>
            </a:r>
            <a:r>
              <a:rPr lang="ru-RU" sz="1800" dirty="0">
                <a:solidFill>
                  <a:schemeClr val="bg1"/>
                </a:solidFill>
              </a:rPr>
              <a:t> з </a:t>
            </a:r>
            <a:r>
              <a:rPr lang="ru-RU" sz="1800" dirty="0" err="1">
                <a:solidFill>
                  <a:schemeClr val="bg1"/>
                </a:solidFill>
              </a:rPr>
              <a:t>трьома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гілочками</a:t>
            </a:r>
            <a:r>
              <a:rPr lang="ru-RU" sz="1800" dirty="0">
                <a:solidFill>
                  <a:schemeClr val="bg1"/>
                </a:solidFill>
              </a:rPr>
              <a:t> – </a:t>
            </a:r>
            <a:r>
              <a:rPr lang="ru-RU" sz="1800" dirty="0" err="1">
                <a:solidFill>
                  <a:schemeClr val="bg1"/>
                </a:solidFill>
              </a:rPr>
              <a:t>це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батько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мати</a:t>
            </a:r>
            <a:r>
              <a:rPr lang="ru-RU" sz="1800" dirty="0">
                <a:solidFill>
                  <a:schemeClr val="bg1"/>
                </a:solidFill>
              </a:rPr>
              <a:t> й дитя. </a:t>
            </a:r>
            <a:endParaRPr lang="ru-RU" sz="1800" dirty="0" smtClean="0">
              <a:solidFill>
                <a:schemeClr val="bg1"/>
              </a:solidFill>
            </a:endParaRPr>
          </a:p>
          <a:p>
            <a:pPr algn="just"/>
            <a:r>
              <a:rPr lang="ru-RU" sz="1800" dirty="0" smtClean="0">
                <a:solidFill>
                  <a:schemeClr val="bg1"/>
                </a:solidFill>
              </a:rPr>
              <a:t>      </a:t>
            </a:r>
            <a:r>
              <a:rPr lang="ru-RU" sz="1800" dirty="0" err="1" smtClean="0">
                <a:solidFill>
                  <a:schemeClr val="bg1"/>
                </a:solidFill>
              </a:rPr>
              <a:t>Ще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весільний</a:t>
            </a:r>
            <a:r>
              <a:rPr lang="ru-RU" sz="1800" dirty="0">
                <a:solidFill>
                  <a:schemeClr val="bg1"/>
                </a:solidFill>
              </a:rPr>
              <a:t> рушник </a:t>
            </a:r>
            <a:r>
              <a:rPr lang="ru-RU" sz="1800" dirty="0" err="1">
                <a:solidFill>
                  <a:schemeClr val="bg1"/>
                </a:solidFill>
              </a:rPr>
              <a:t>мав</a:t>
            </a:r>
            <a:r>
              <a:rPr lang="ru-RU" sz="1800" dirty="0">
                <a:solidFill>
                  <a:schemeClr val="bg1"/>
                </a:solidFill>
              </a:rPr>
              <a:t> бути </a:t>
            </a:r>
            <a:r>
              <a:rPr lang="ru-RU" sz="1800" dirty="0" err="1">
                <a:solidFill>
                  <a:schemeClr val="bg1"/>
                </a:solidFill>
              </a:rPr>
              <a:t>прикрашений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барвінком</a:t>
            </a:r>
            <a:r>
              <a:rPr lang="ru-RU" sz="1800" dirty="0">
                <a:solidFill>
                  <a:schemeClr val="bg1"/>
                </a:solidFill>
              </a:rPr>
              <a:t> – символ </a:t>
            </a:r>
            <a:r>
              <a:rPr lang="ru-RU" sz="1800" dirty="0" err="1">
                <a:solidFill>
                  <a:schemeClr val="bg1"/>
                </a:solidFill>
              </a:rPr>
              <a:t>вічності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кетягами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калини</a:t>
            </a:r>
            <a:r>
              <a:rPr lang="ru-RU" sz="1800" dirty="0">
                <a:solidFill>
                  <a:schemeClr val="bg1"/>
                </a:solidFill>
              </a:rPr>
              <a:t> – </a:t>
            </a:r>
            <a:r>
              <a:rPr lang="ru-RU" sz="1800" dirty="0" err="1">
                <a:solidFill>
                  <a:schemeClr val="bg1"/>
                </a:solidFill>
              </a:rPr>
              <a:t>жіночий</a:t>
            </a:r>
            <a:r>
              <a:rPr lang="ru-RU" sz="1800" dirty="0">
                <a:solidFill>
                  <a:schemeClr val="bg1"/>
                </a:solidFill>
              </a:rPr>
              <a:t> символ </a:t>
            </a:r>
            <a:r>
              <a:rPr lang="ru-RU" sz="1800" dirty="0" err="1">
                <a:solidFill>
                  <a:schemeClr val="bg1"/>
                </a:solidFill>
              </a:rPr>
              <a:t>краси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дубове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листя</a:t>
            </a:r>
            <a:r>
              <a:rPr lang="ru-RU" sz="1800" dirty="0">
                <a:solidFill>
                  <a:schemeClr val="bg1"/>
                </a:solidFill>
              </a:rPr>
              <a:t> і </a:t>
            </a:r>
            <a:r>
              <a:rPr lang="ru-RU" sz="1800" dirty="0" err="1">
                <a:solidFill>
                  <a:schemeClr val="bg1"/>
                </a:solidFill>
              </a:rPr>
              <a:t>жолуді</a:t>
            </a:r>
            <a:r>
              <a:rPr lang="ru-RU" sz="1800" dirty="0">
                <a:solidFill>
                  <a:schemeClr val="bg1"/>
                </a:solidFill>
              </a:rPr>
              <a:t> - символ </a:t>
            </a:r>
            <a:r>
              <a:rPr lang="ru-RU" sz="1800" dirty="0" err="1">
                <a:solidFill>
                  <a:schemeClr val="bg1"/>
                </a:solidFill>
              </a:rPr>
              <a:t>мужності</a:t>
            </a:r>
            <a:r>
              <a:rPr lang="ru-RU" sz="1800" dirty="0">
                <a:solidFill>
                  <a:schemeClr val="bg1"/>
                </a:solidFill>
              </a:rPr>
              <a:t> і </a:t>
            </a:r>
            <a:r>
              <a:rPr lang="ru-RU" sz="1800" dirty="0" err="1">
                <a:solidFill>
                  <a:schemeClr val="bg1"/>
                </a:solidFill>
              </a:rPr>
              <a:t>сили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чоловіка</a:t>
            </a:r>
            <a:r>
              <a:rPr lang="ru-RU" sz="1800" dirty="0">
                <a:solidFill>
                  <a:schemeClr val="bg1"/>
                </a:solidFill>
              </a:rPr>
              <a:t>, виноград – на </a:t>
            </a:r>
            <a:r>
              <a:rPr lang="ru-RU" sz="1800" dirty="0" err="1">
                <a:solidFill>
                  <a:schemeClr val="bg1"/>
                </a:solidFill>
              </a:rPr>
              <a:t>добробут</a:t>
            </a:r>
            <a:r>
              <a:rPr lang="ru-RU" sz="1800" dirty="0">
                <a:solidFill>
                  <a:schemeClr val="bg1"/>
                </a:solidFill>
              </a:rPr>
              <a:t> у </a:t>
            </a:r>
            <a:r>
              <a:rPr lang="ru-RU" sz="1800" dirty="0" err="1">
                <a:solidFill>
                  <a:schemeClr val="bg1"/>
                </a:solidFill>
              </a:rPr>
              <a:t>родині</a:t>
            </a:r>
            <a:r>
              <a:rPr lang="ru-RU" sz="18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941640" cy="10668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Коли б </a:t>
            </a:r>
            <a:r>
              <a:rPr lang="ru-RU" sz="2400" dirty="0" err="1">
                <a:solidFill>
                  <a:srgbClr val="C00000"/>
                </a:solidFill>
              </a:rPr>
              <a:t>мені</a:t>
            </a:r>
            <a:r>
              <a:rPr lang="ru-RU" sz="2400" dirty="0">
                <a:solidFill>
                  <a:srgbClr val="C00000"/>
                </a:solidFill>
              </a:rPr>
              <a:t>, господи, </a:t>
            </a:r>
            <a:r>
              <a:rPr lang="ru-RU" sz="2400" dirty="0" err="1">
                <a:solidFill>
                  <a:srgbClr val="C00000"/>
                </a:solidFill>
              </a:rPr>
              <a:t>неділі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діждати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На рушник </a:t>
            </a:r>
            <a:r>
              <a:rPr lang="ru-RU" sz="2400" dirty="0" smtClean="0">
                <a:solidFill>
                  <a:srgbClr val="C00000"/>
                </a:solidFill>
              </a:rPr>
              <a:t>стати…</a:t>
            </a:r>
            <a:r>
              <a:rPr lang="ru-RU" sz="2400" dirty="0">
                <a:solidFill>
                  <a:srgbClr val="C00000"/>
                </a:solidFill>
              </a:rPr>
              <a:t/>
            </a:r>
            <a:br>
              <a:rPr lang="ru-RU" sz="2400" dirty="0">
                <a:solidFill>
                  <a:srgbClr val="C00000"/>
                </a:solidFill>
              </a:rPr>
            </a:b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55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0" y="4365104"/>
            <a:ext cx="4256212" cy="1728192"/>
          </a:xfrm>
        </p:spPr>
        <p:txBody>
          <a:bodyPr/>
          <a:lstStyle/>
          <a:p>
            <a:pPr algn="just"/>
            <a:r>
              <a:rPr lang="ru-RU" sz="2000" dirty="0" smtClean="0"/>
              <a:t>    </a:t>
            </a:r>
            <a:r>
              <a:rPr lang="ru-RU" sz="2000" b="0" dirty="0" smtClean="0">
                <a:solidFill>
                  <a:schemeClr val="bg1"/>
                </a:solidFill>
              </a:rPr>
              <a:t>На </a:t>
            </a:r>
            <a:r>
              <a:rPr lang="ru-RU" sz="2000" b="0" dirty="0" err="1">
                <a:solidFill>
                  <a:schemeClr val="bg1"/>
                </a:solidFill>
              </a:rPr>
              <a:t>весільних</a:t>
            </a:r>
            <a:r>
              <a:rPr lang="ru-RU" sz="2000" b="0" dirty="0">
                <a:solidFill>
                  <a:schemeClr val="bg1"/>
                </a:solidFill>
              </a:rPr>
              <a:t> рушниках </a:t>
            </a:r>
            <a:r>
              <a:rPr lang="ru-RU" sz="2000" b="0" dirty="0" err="1">
                <a:solidFill>
                  <a:schemeClr val="bg1"/>
                </a:solidFill>
              </a:rPr>
              <a:t>вишивають</a:t>
            </a:r>
            <a:r>
              <a:rPr lang="ru-RU" sz="2000" b="0" dirty="0">
                <a:solidFill>
                  <a:schemeClr val="bg1"/>
                </a:solidFill>
              </a:rPr>
              <a:t> пари таких </a:t>
            </a:r>
            <a:r>
              <a:rPr lang="ru-RU" sz="2000" b="0" dirty="0" err="1">
                <a:solidFill>
                  <a:schemeClr val="bg1"/>
                </a:solidFill>
              </a:rPr>
              <a:t>птахів</a:t>
            </a:r>
            <a:r>
              <a:rPr lang="ru-RU" sz="2000" b="0" dirty="0">
                <a:solidFill>
                  <a:schemeClr val="bg1"/>
                </a:solidFill>
              </a:rPr>
              <a:t>, як </a:t>
            </a:r>
            <a:r>
              <a:rPr lang="ru-RU" sz="2000" b="0" dirty="0" err="1">
                <a:solidFill>
                  <a:schemeClr val="bg1"/>
                </a:solidFill>
              </a:rPr>
              <a:t>лебідь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сокіл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індик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павич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півень</a:t>
            </a:r>
            <a:r>
              <a:rPr lang="ru-RU" sz="2000" b="0" dirty="0">
                <a:solidFill>
                  <a:schemeClr val="bg1"/>
                </a:solidFill>
              </a:rPr>
              <a:t> (</a:t>
            </a:r>
            <a:r>
              <a:rPr lang="ru-RU" sz="2000" b="0" dirty="0" err="1">
                <a:solidFill>
                  <a:schemeClr val="bg1"/>
                </a:solidFill>
              </a:rPr>
              <a:t>тільки</a:t>
            </a:r>
            <a:r>
              <a:rPr lang="ru-RU" sz="2000" b="0" dirty="0">
                <a:solidFill>
                  <a:schemeClr val="bg1"/>
                </a:solidFill>
              </a:rPr>
              <a:t> не в </a:t>
            </a:r>
            <a:r>
              <a:rPr lang="ru-RU" sz="2000" b="0" dirty="0" err="1">
                <a:solidFill>
                  <a:schemeClr val="bg1"/>
                </a:solidFill>
              </a:rPr>
              <a:t>бойовій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стійці</a:t>
            </a:r>
            <a:r>
              <a:rPr lang="ru-RU" sz="2000" b="0" dirty="0">
                <a:solidFill>
                  <a:schemeClr val="bg1"/>
                </a:solidFill>
              </a:rPr>
              <a:t>).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4530">
            <a:off x="1096431" y="1583510"/>
            <a:ext cx="2669822" cy="458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334093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54536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Ой </a:t>
            </a:r>
            <a:r>
              <a:rPr lang="ru-RU" sz="2800" dirty="0" err="1">
                <a:solidFill>
                  <a:srgbClr val="C00000"/>
                </a:solidFill>
              </a:rPr>
              <a:t>стелися</a:t>
            </a:r>
            <a:r>
              <a:rPr lang="ru-RU" sz="2800" dirty="0">
                <a:solidFill>
                  <a:srgbClr val="C00000"/>
                </a:solidFill>
              </a:rPr>
              <a:t>, </a:t>
            </a:r>
            <a:r>
              <a:rPr lang="ru-RU" sz="2800" dirty="0" err="1">
                <a:solidFill>
                  <a:srgbClr val="C00000"/>
                </a:solidFill>
              </a:rPr>
              <a:t>рушничку</a:t>
            </a:r>
            <a:r>
              <a:rPr lang="ru-RU" sz="2800" dirty="0">
                <a:solidFill>
                  <a:srgbClr val="C00000"/>
                </a:solidFill>
              </a:rPr>
              <a:t>, стелись.</a:t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dirty="0" err="1">
                <a:solidFill>
                  <a:srgbClr val="C00000"/>
                </a:solidFill>
              </a:rPr>
              <a:t>Щоб</a:t>
            </a:r>
            <a:r>
              <a:rPr lang="ru-RU" sz="2800" dirty="0">
                <a:solidFill>
                  <a:srgbClr val="C00000"/>
                </a:solidFill>
              </a:rPr>
              <a:t> на </a:t>
            </a:r>
            <a:r>
              <a:rPr lang="ru-RU" sz="2800" dirty="0" err="1">
                <a:solidFill>
                  <a:srgbClr val="C00000"/>
                </a:solidFill>
              </a:rPr>
              <a:t>тобі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дві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долі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 smtClean="0">
                <a:solidFill>
                  <a:srgbClr val="C00000"/>
                </a:solidFill>
              </a:rPr>
              <a:t>зійшлись</a:t>
            </a:r>
            <a:r>
              <a:rPr lang="ru-RU" sz="2800" dirty="0" smtClean="0">
                <a:solidFill>
                  <a:srgbClr val="C00000"/>
                </a:solidFill>
              </a:rPr>
              <a:t>…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795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620416"/>
          </a:xfrm>
        </p:spPr>
        <p:txBody>
          <a:bodyPr>
            <a:noAutofit/>
          </a:bodyPr>
          <a:lstStyle/>
          <a:p>
            <a:r>
              <a:rPr lang="ru-RU" sz="2800" dirty="0" err="1">
                <a:solidFill>
                  <a:srgbClr val="C00000"/>
                </a:solidFill>
              </a:rPr>
              <a:t>Хлібом</a:t>
            </a:r>
            <a:r>
              <a:rPr lang="ru-RU" sz="2800" dirty="0">
                <a:solidFill>
                  <a:srgbClr val="C00000"/>
                </a:solidFill>
              </a:rPr>
              <a:t> – </a:t>
            </a:r>
            <a:r>
              <a:rPr lang="ru-RU" sz="2800" dirty="0" err="1">
                <a:solidFill>
                  <a:srgbClr val="C00000"/>
                </a:solidFill>
              </a:rPr>
              <a:t>сіллю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 на </a:t>
            </a:r>
            <a:r>
              <a:rPr lang="ru-RU" sz="2800" dirty="0" err="1">
                <a:solidFill>
                  <a:srgbClr val="C00000"/>
                </a:solidFill>
              </a:rPr>
              <a:t>вишитому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rgbClr val="C00000"/>
                </a:solidFill>
              </a:rPr>
              <a:t>рушникові</a:t>
            </a:r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зустрічали</a:t>
            </a:r>
            <a:r>
              <a:rPr lang="ru-RU" sz="2800" dirty="0">
                <a:solidFill>
                  <a:schemeClr val="bg1"/>
                </a:solidFill>
              </a:rPr>
              <a:t> гостей  – </a:t>
            </a:r>
            <a:r>
              <a:rPr lang="ru-RU" sz="2800" dirty="0" err="1">
                <a:solidFill>
                  <a:schemeClr val="bg1"/>
                </a:solidFill>
              </a:rPr>
              <a:t>це</a:t>
            </a:r>
            <a:r>
              <a:rPr lang="ru-RU" sz="2800" dirty="0">
                <a:solidFill>
                  <a:schemeClr val="bg1"/>
                </a:solidFill>
              </a:rPr>
              <a:t> для </a:t>
            </a:r>
            <a:r>
              <a:rPr lang="ru-RU" sz="2800" dirty="0" err="1">
                <a:solidFill>
                  <a:schemeClr val="bg1"/>
                </a:solidFill>
              </a:rPr>
              <a:t>українців</a:t>
            </a:r>
            <a:r>
              <a:rPr lang="ru-RU" sz="2800" dirty="0">
                <a:solidFill>
                  <a:schemeClr val="bg1"/>
                </a:solidFill>
              </a:rPr>
              <a:t> символ </a:t>
            </a:r>
            <a:r>
              <a:rPr lang="ru-RU" sz="2800" dirty="0" err="1">
                <a:solidFill>
                  <a:schemeClr val="bg1"/>
                </a:solidFill>
              </a:rPr>
              <a:t>гостинності</a:t>
            </a:r>
            <a:r>
              <a:rPr lang="ru-RU" sz="2800" dirty="0">
                <a:solidFill>
                  <a:schemeClr val="bg1"/>
                </a:solidFill>
              </a:rPr>
              <a:t>, тому </a:t>
            </a:r>
            <a:r>
              <a:rPr lang="ru-RU" sz="2800" dirty="0" err="1">
                <a:solidFill>
                  <a:schemeClr val="bg1"/>
                </a:solidFill>
              </a:rPr>
              <a:t>він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був</a:t>
            </a:r>
            <a:r>
              <a:rPr lang="ru-RU" sz="2800" dirty="0">
                <a:solidFill>
                  <a:schemeClr val="bg1"/>
                </a:solidFill>
              </a:rPr>
              <a:t> у </a:t>
            </a:r>
            <a:r>
              <a:rPr lang="ru-RU" sz="2800" dirty="0" err="1">
                <a:solidFill>
                  <a:schemeClr val="bg1"/>
                </a:solidFill>
              </a:rPr>
              <a:t>кожній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ru-RU" sz="2800" dirty="0" err="1">
                <a:solidFill>
                  <a:schemeClr val="bg1"/>
                </a:solidFill>
              </a:rPr>
              <a:t>оселі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2288462"/>
            <a:ext cx="4059238" cy="3043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44824"/>
            <a:ext cx="2867840" cy="246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36408" y="463668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C00000"/>
                </a:solidFill>
              </a:rPr>
              <a:t>На рушник </a:t>
            </a:r>
            <a:r>
              <a:rPr lang="ru-RU" dirty="0" err="1">
                <a:solidFill>
                  <a:srgbClr val="C00000"/>
                </a:solidFill>
              </a:rPr>
              <a:t>святковий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 err="1">
                <a:solidFill>
                  <a:srgbClr val="C00000"/>
                </a:solidFill>
              </a:rPr>
              <a:t>Хліб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кладемо</a:t>
            </a:r>
            <a:r>
              <a:rPr lang="ru-RU" dirty="0">
                <a:solidFill>
                  <a:srgbClr val="C00000"/>
                </a:solidFill>
              </a:rPr>
              <a:t> з </a:t>
            </a:r>
            <a:r>
              <a:rPr lang="ru-RU" dirty="0" err="1">
                <a:solidFill>
                  <a:srgbClr val="C00000"/>
                </a:solidFill>
              </a:rPr>
              <a:t>сіллю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 err="1">
                <a:solidFill>
                  <a:srgbClr val="C00000"/>
                </a:solidFill>
              </a:rPr>
              <a:t>Щоб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легкі</a:t>
            </a:r>
            <a:r>
              <a:rPr lang="ru-RU" dirty="0">
                <a:solidFill>
                  <a:srgbClr val="C00000"/>
                </a:solidFill>
              </a:rPr>
              <a:t> дороги славили </a:t>
            </a:r>
            <a:r>
              <a:rPr lang="ru-RU" dirty="0" err="1">
                <a:solidFill>
                  <a:srgbClr val="C00000"/>
                </a:solidFill>
              </a:rPr>
              <a:t>країну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 err="1">
                <a:solidFill>
                  <a:srgbClr val="C00000"/>
                </a:solidFill>
              </a:rPr>
              <a:t>Щоб</a:t>
            </a:r>
            <a:r>
              <a:rPr lang="ru-RU" dirty="0">
                <a:solidFill>
                  <a:srgbClr val="C00000"/>
                </a:solidFill>
              </a:rPr>
              <a:t> у </a:t>
            </a:r>
            <a:r>
              <a:rPr lang="ru-RU" dirty="0" err="1">
                <a:solidFill>
                  <a:srgbClr val="C00000"/>
                </a:solidFill>
              </a:rPr>
              <a:t>нашій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праці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І в </a:t>
            </a:r>
            <a:r>
              <a:rPr lang="ru-RU" dirty="0" err="1">
                <a:solidFill>
                  <a:srgbClr val="C00000"/>
                </a:solidFill>
              </a:rPr>
              <a:t>гучнім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весіллі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 err="1">
                <a:solidFill>
                  <a:srgbClr val="C00000"/>
                </a:solidFill>
              </a:rPr>
              <a:t>шанували</a:t>
            </a:r>
            <a:r>
              <a:rPr lang="ru-RU" dirty="0">
                <a:solidFill>
                  <a:srgbClr val="C00000"/>
                </a:solidFill>
              </a:rPr>
              <a:t> в </a:t>
            </a:r>
            <a:r>
              <a:rPr lang="ru-RU" dirty="0" err="1">
                <a:solidFill>
                  <a:srgbClr val="C00000"/>
                </a:solidFill>
              </a:rPr>
              <a:t>світі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людину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405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4725144"/>
            <a:ext cx="4328220" cy="1122040"/>
          </a:xfrm>
        </p:spPr>
        <p:txBody>
          <a:bodyPr/>
          <a:lstStyle/>
          <a:p>
            <a:r>
              <a:rPr lang="ru-RU" sz="2000" dirty="0" err="1">
                <a:solidFill>
                  <a:schemeClr val="bg1"/>
                </a:solidFill>
              </a:rPr>
              <a:t>Цей</a:t>
            </a:r>
            <a:r>
              <a:rPr lang="ru-RU" sz="2000" dirty="0">
                <a:solidFill>
                  <a:schemeClr val="bg1"/>
                </a:solidFill>
              </a:rPr>
              <a:t> рушник </a:t>
            </a:r>
            <a:r>
              <a:rPr lang="ru-RU" sz="2000" dirty="0" err="1">
                <a:solidFill>
                  <a:schemeClr val="bg1"/>
                </a:solidFill>
              </a:rPr>
              <a:t>готувала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мати</a:t>
            </a:r>
            <a:r>
              <a:rPr lang="ru-RU" sz="2000" dirty="0">
                <a:solidFill>
                  <a:schemeClr val="bg1"/>
                </a:solidFill>
              </a:rPr>
              <a:t> до </a:t>
            </a:r>
            <a:r>
              <a:rPr lang="ru-RU" sz="2000" dirty="0" err="1">
                <a:solidFill>
                  <a:schemeClr val="bg1"/>
                </a:solidFill>
              </a:rPr>
              <a:t>народження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дитини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Вибілювала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його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прала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багато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разів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щоб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він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був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м'яким</a:t>
            </a:r>
            <a:r>
              <a:rPr lang="ru-RU" sz="1600" dirty="0"/>
              <a:t>.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7"/>
            <a:ext cx="3816424" cy="304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00808"/>
            <a:ext cx="3701985" cy="322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                </a:t>
            </a:r>
            <a:r>
              <a:rPr lang="ru-RU" sz="3600" b="1" dirty="0" err="1" smtClean="0">
                <a:solidFill>
                  <a:srgbClr val="C00000"/>
                </a:solidFill>
              </a:rPr>
              <a:t>Рушничок</a:t>
            </a:r>
            <a:r>
              <a:rPr lang="ru-RU" sz="3600" b="1" dirty="0" smtClean="0">
                <a:solidFill>
                  <a:srgbClr val="C00000"/>
                </a:solidFill>
              </a:rPr>
              <a:t>  </a:t>
            </a:r>
            <a:r>
              <a:rPr lang="ru-RU" sz="3600" b="1" dirty="0" err="1">
                <a:solidFill>
                  <a:srgbClr val="C00000"/>
                </a:solidFill>
              </a:rPr>
              <a:t>уповивач</a:t>
            </a:r>
            <a:r>
              <a:rPr lang="ru-RU" sz="3600" b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716016" y="4869160"/>
            <a:ext cx="4188396" cy="1453343"/>
          </a:xfrm>
        </p:spPr>
        <p:txBody>
          <a:bodyPr/>
          <a:lstStyle/>
          <a:p>
            <a:r>
              <a:rPr lang="ru-RU" sz="2000" dirty="0">
                <a:solidFill>
                  <a:schemeClr val="bg1"/>
                </a:solidFill>
              </a:rPr>
              <a:t>«Родимчик» - рушник на </a:t>
            </a:r>
            <a:r>
              <a:rPr lang="ru-RU" sz="2000" dirty="0" err="1">
                <a:solidFill>
                  <a:schemeClr val="bg1"/>
                </a:solidFill>
              </a:rPr>
              <a:t>народження</a:t>
            </a:r>
            <a:r>
              <a:rPr lang="ru-RU" sz="2000" dirty="0">
                <a:solidFill>
                  <a:schemeClr val="bg1"/>
                </a:solidFill>
              </a:rPr>
              <a:t> – </a:t>
            </a:r>
            <a:r>
              <a:rPr lang="ru-RU" sz="2000" dirty="0" err="1">
                <a:solidFill>
                  <a:schemeClr val="bg1"/>
                </a:solidFill>
              </a:rPr>
              <a:t>виготовлявся</a:t>
            </a:r>
            <a:r>
              <a:rPr lang="ru-RU" sz="2000" dirty="0">
                <a:solidFill>
                  <a:schemeClr val="bg1"/>
                </a:solidFill>
              </a:rPr>
              <a:t> з </a:t>
            </a:r>
            <a:r>
              <a:rPr lang="ru-RU" sz="2000" dirty="0" err="1">
                <a:solidFill>
                  <a:schemeClr val="bg1"/>
                </a:solidFill>
              </a:rPr>
              <a:t>найтоншого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лляного</a:t>
            </a:r>
            <a:r>
              <a:rPr lang="ru-RU" sz="2000" dirty="0">
                <a:solidFill>
                  <a:schemeClr val="bg1"/>
                </a:solidFill>
              </a:rPr>
              <a:t> полотна </a:t>
            </a:r>
            <a:r>
              <a:rPr lang="ru-RU" sz="2000" dirty="0" err="1">
                <a:solidFill>
                  <a:schemeClr val="bg1"/>
                </a:solidFill>
              </a:rPr>
              <a:t>найвищого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ґатунку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8443936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C00000"/>
                </a:solidFill>
              </a:rPr>
              <a:t>Родинний</a:t>
            </a:r>
            <a:r>
              <a:rPr lang="ru-RU" dirty="0">
                <a:solidFill>
                  <a:srgbClr val="C00000"/>
                </a:solidFill>
              </a:rPr>
              <a:t>  </a:t>
            </a:r>
            <a:r>
              <a:rPr lang="ru-RU" dirty="0">
                <a:solidFill>
                  <a:schemeClr val="bg1"/>
                </a:solidFill>
              </a:rPr>
              <a:t>– для  </a:t>
            </a:r>
            <a:r>
              <a:rPr lang="ru-RU" dirty="0" smtClean="0">
                <a:solidFill>
                  <a:schemeClr val="bg1"/>
                </a:solidFill>
              </a:rPr>
              <a:t>свят і </a:t>
            </a:r>
            <a:r>
              <a:rPr lang="ru-RU" dirty="0" err="1" smtClean="0">
                <a:solidFill>
                  <a:schemeClr val="bg1"/>
                </a:solidFill>
              </a:rPr>
              <a:t>подій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059238" cy="315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3645024"/>
            <a:ext cx="3200677" cy="227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8" y="1951672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А в </a:t>
            </a:r>
            <a:r>
              <a:rPr lang="ru-RU" sz="2400" dirty="0" err="1">
                <a:solidFill>
                  <a:srgbClr val="C00000"/>
                </a:solidFill>
              </a:rPr>
              <a:t>коморі</a:t>
            </a:r>
            <a:r>
              <a:rPr lang="ru-RU" sz="2400" dirty="0">
                <a:solidFill>
                  <a:srgbClr val="C00000"/>
                </a:solidFill>
              </a:rPr>
              <a:t> сволок,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На </a:t>
            </a:r>
            <a:r>
              <a:rPr lang="ru-RU" sz="2400" dirty="0" err="1">
                <a:solidFill>
                  <a:srgbClr val="C00000"/>
                </a:solidFill>
              </a:rPr>
              <a:t>ньому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рушників</a:t>
            </a:r>
            <a:r>
              <a:rPr lang="ru-RU" sz="2400" dirty="0">
                <a:solidFill>
                  <a:srgbClr val="C00000"/>
                </a:solidFill>
              </a:rPr>
              <a:t> сорок, </a:t>
            </a:r>
          </a:p>
          <a:p>
            <a:r>
              <a:rPr lang="ru-RU" sz="2400" dirty="0" err="1">
                <a:solidFill>
                  <a:srgbClr val="C00000"/>
                </a:solidFill>
              </a:rPr>
              <a:t>Біжіте</a:t>
            </a:r>
            <a:r>
              <a:rPr lang="ru-RU" sz="2400" dirty="0">
                <a:solidFill>
                  <a:srgbClr val="C00000"/>
                </a:solidFill>
              </a:rPr>
              <a:t>, </a:t>
            </a:r>
            <a:r>
              <a:rPr lang="ru-RU" sz="2400" dirty="0" err="1">
                <a:solidFill>
                  <a:srgbClr val="C00000"/>
                </a:solidFill>
              </a:rPr>
              <a:t>внесіте</a:t>
            </a:r>
            <a:r>
              <a:rPr lang="ru-RU" sz="2400" dirty="0">
                <a:solidFill>
                  <a:srgbClr val="C00000"/>
                </a:solidFill>
              </a:rPr>
              <a:t>,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Та </a:t>
            </a:r>
            <a:r>
              <a:rPr lang="ru-RU" sz="2400" dirty="0" err="1">
                <a:solidFill>
                  <a:srgbClr val="C00000"/>
                </a:solidFill>
              </a:rPr>
              <a:t>боярів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прикрасіте</a:t>
            </a:r>
            <a:r>
              <a:rPr lang="ru-RU" sz="2400" dirty="0">
                <a:solidFill>
                  <a:srgbClr val="C0000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2048" y="501317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Рушники </a:t>
            </a:r>
            <a:r>
              <a:rPr lang="ru-RU" sz="2400" dirty="0" err="1">
                <a:solidFill>
                  <a:schemeClr val="bg1"/>
                </a:solidFill>
              </a:rPr>
              <a:t>були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своєрідною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освятою</a:t>
            </a:r>
            <a:r>
              <a:rPr lang="ru-RU" sz="2400" dirty="0">
                <a:solidFill>
                  <a:schemeClr val="bg1"/>
                </a:solidFill>
              </a:rPr>
              <a:t> початку </a:t>
            </a:r>
            <a:r>
              <a:rPr lang="ru-RU" sz="2400" dirty="0" err="1">
                <a:solidFill>
                  <a:schemeClr val="bg1"/>
                </a:solidFill>
              </a:rPr>
              <a:t>справи</a:t>
            </a:r>
            <a:r>
              <a:rPr lang="ru-RU" sz="2400" dirty="0" smtClean="0">
                <a:solidFill>
                  <a:schemeClr val="bg1"/>
                </a:solidFill>
              </a:rPr>
              <a:t>,  </a:t>
            </a:r>
            <a:r>
              <a:rPr lang="ru-RU" sz="2400" dirty="0">
                <a:solidFill>
                  <a:schemeClr val="bg1"/>
                </a:solidFill>
              </a:rPr>
              <a:t>а </a:t>
            </a:r>
            <a:r>
              <a:rPr lang="ru-RU" sz="2400" dirty="0" err="1">
                <a:solidFill>
                  <a:schemeClr val="bg1"/>
                </a:solidFill>
              </a:rPr>
              <a:t>також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її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закінчення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47525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31" y="1916832"/>
            <a:ext cx="5167081" cy="3994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24128" y="1844824"/>
            <a:ext cx="2952328" cy="4464496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bg1"/>
                </a:solidFill>
              </a:rPr>
              <a:t>Є рушники - </a:t>
            </a:r>
            <a:r>
              <a:rPr lang="ru-RU" sz="1800" dirty="0" err="1">
                <a:solidFill>
                  <a:schemeClr val="bg1"/>
                </a:solidFill>
              </a:rPr>
              <a:t>росяночки</a:t>
            </a:r>
            <a:r>
              <a:rPr lang="ru-RU" sz="1800" dirty="0">
                <a:solidFill>
                  <a:schemeClr val="bg1"/>
                </a:solidFill>
              </a:rPr>
              <a:t> для </a:t>
            </a:r>
            <a:r>
              <a:rPr lang="ru-RU" sz="1800" dirty="0" err="1">
                <a:solidFill>
                  <a:schemeClr val="bg1"/>
                </a:solidFill>
              </a:rPr>
              <a:t>дівчаток-школярочок</a:t>
            </a:r>
            <a:r>
              <a:rPr lang="ru-RU" sz="1800" dirty="0">
                <a:solidFill>
                  <a:schemeClr val="bg1"/>
                </a:solidFill>
              </a:rPr>
              <a:t>, а для </a:t>
            </a:r>
            <a:r>
              <a:rPr lang="ru-RU" sz="1800" dirty="0" err="1">
                <a:solidFill>
                  <a:schemeClr val="bg1"/>
                </a:solidFill>
              </a:rPr>
              <a:t>хлопчиків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матусі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вишивали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рушнички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які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називаються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грайликами</a:t>
            </a:r>
            <a:r>
              <a:rPr lang="ru-RU" sz="1800" dirty="0"/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57200"/>
            <a:ext cx="8295456" cy="106680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Рушник</a:t>
            </a:r>
            <a:r>
              <a:rPr lang="ru-RU" sz="2400" dirty="0">
                <a:solidFill>
                  <a:schemeClr val="bg1"/>
                </a:solidFill>
              </a:rPr>
              <a:t> - </a:t>
            </a:r>
            <a:r>
              <a:rPr lang="ru-RU" sz="2400" dirty="0" err="1">
                <a:solidFill>
                  <a:schemeClr val="bg1"/>
                </a:solidFill>
              </a:rPr>
              <a:t>це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спогад</a:t>
            </a:r>
            <a:r>
              <a:rPr lang="ru-RU" sz="2400" dirty="0">
                <a:solidFill>
                  <a:schemeClr val="bg1"/>
                </a:solidFill>
              </a:rPr>
              <a:t> про бабусю, маму, 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які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їх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вишивали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це</a:t>
            </a:r>
            <a:r>
              <a:rPr lang="ru-RU" sz="2400" dirty="0">
                <a:solidFill>
                  <a:schemeClr val="bg1"/>
                </a:solidFill>
              </a:rPr>
              <a:t> тепло і </a:t>
            </a:r>
            <a:r>
              <a:rPr lang="ru-RU" sz="2400" dirty="0" err="1">
                <a:solidFill>
                  <a:schemeClr val="bg1"/>
                </a:solidFill>
              </a:rPr>
              <a:t>ніжність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їхніх</a:t>
            </a:r>
            <a:r>
              <a:rPr lang="ru-RU" sz="2400" dirty="0">
                <a:solidFill>
                  <a:schemeClr val="bg1"/>
                </a:solidFill>
              </a:rPr>
              <a:t> рук, 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це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часточка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родинного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тепла.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80112" y="4437112"/>
            <a:ext cx="4788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...Через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літа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, через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віки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</a:p>
          <a:p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до нас приходить сива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мати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... </a:t>
            </a:r>
          </a:p>
          <a:p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Цілує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сонце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рушники, </a:t>
            </a:r>
          </a:p>
          <a:p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що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ненька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вміла</a:t>
            </a:r>
            <a:r>
              <a:rPr lang="ru-RU" sz="2000" b="1" dirty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r>
              <a:rPr lang="ru-RU" sz="2000" b="1" dirty="0" err="1">
                <a:solidFill>
                  <a:srgbClr val="C00000"/>
                </a:solidFill>
                <a:latin typeface="Arial Narrow" panose="020B0606020202030204" pitchFamily="34" charset="0"/>
              </a:rPr>
              <a:t>вишивати</a:t>
            </a:r>
            <a:r>
              <a:rPr lang="ru-RU" b="1" dirty="0">
                <a:solidFill>
                  <a:srgbClr val="C0000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2538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2700762" cy="397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uk-UA" sz="4400" dirty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Символічне значення орнаментів на </a:t>
            </a:r>
            <a:r>
              <a:rPr lang="uk-UA" sz="440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українських </a:t>
            </a:r>
            <a:r>
              <a:rPr lang="uk-UA" sz="4400" smtClean="0">
                <a:solidFill>
                  <a:srgbClr val="C00000"/>
                </a:solidFill>
                <a:effectLst/>
                <a:latin typeface="Times New Roman"/>
                <a:ea typeface="Times New Roman"/>
              </a:rPr>
              <a:t>рушника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80928"/>
            <a:ext cx="2944813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762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0848"/>
            <a:ext cx="3377632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3968" y="1700808"/>
            <a:ext cx="4176464" cy="460851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Вишивкам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Київщини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властивий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рослинно-геометризований</a:t>
            </a:r>
            <a:r>
              <a:rPr lang="ru-RU" sz="2000" dirty="0">
                <a:solidFill>
                  <a:schemeClr val="bg1"/>
                </a:solidFill>
              </a:rPr>
              <a:t> орнамент </a:t>
            </a:r>
            <a:r>
              <a:rPr lang="ru-RU" sz="2000" dirty="0" err="1">
                <a:solidFill>
                  <a:schemeClr val="bg1"/>
                </a:solidFill>
              </a:rPr>
              <a:t>із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стилізованими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гронами</a:t>
            </a:r>
            <a:r>
              <a:rPr lang="ru-RU" sz="2000" dirty="0">
                <a:solidFill>
                  <a:schemeClr val="bg1"/>
                </a:solidFill>
              </a:rPr>
              <a:t> винограду, </a:t>
            </a:r>
            <a:r>
              <a:rPr lang="ru-RU" sz="2000" dirty="0" err="1">
                <a:solidFill>
                  <a:schemeClr val="bg1"/>
                </a:solidFill>
              </a:rPr>
              <a:t>цвітом</a:t>
            </a:r>
            <a:r>
              <a:rPr lang="ru-RU" sz="2000" dirty="0">
                <a:solidFill>
                  <a:schemeClr val="bg1"/>
                </a:solidFill>
              </a:rPr>
              <a:t> хмелю, </a:t>
            </a:r>
            <a:r>
              <a:rPr lang="ru-RU" sz="2000" dirty="0" err="1">
                <a:solidFill>
                  <a:schemeClr val="bg1"/>
                </a:solidFill>
              </a:rPr>
              <a:t>восьмипелюстковими</a:t>
            </a:r>
            <a:r>
              <a:rPr lang="ru-RU" sz="2000" dirty="0">
                <a:solidFill>
                  <a:schemeClr val="bg1"/>
                </a:solidFill>
              </a:rPr>
              <a:t> розетками, ромбами, квадратами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Основні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кольори</a:t>
            </a:r>
            <a:r>
              <a:rPr lang="ru-RU" sz="2000" dirty="0">
                <a:solidFill>
                  <a:schemeClr val="bg1"/>
                </a:solidFill>
              </a:rPr>
              <a:t> — </a:t>
            </a:r>
            <a:r>
              <a:rPr lang="ru-RU" sz="2000" dirty="0" err="1">
                <a:solidFill>
                  <a:schemeClr val="bg1"/>
                </a:solidFill>
              </a:rPr>
              <a:t>білий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коралово-червоний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відтінений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чорним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трапляється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жовтий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голубий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Виконується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вишивка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хрестиком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занизуванням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гладдю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476672"/>
            <a:ext cx="6264696" cy="10668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Вишивка Київщини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10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441851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27584" y="3501008"/>
            <a:ext cx="7920880" cy="295232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ru-RU" sz="2000" dirty="0" err="1" smtClean="0">
                <a:solidFill>
                  <a:schemeClr val="bg1"/>
                </a:solidFill>
              </a:rPr>
              <a:t>Дві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головні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стихії</a:t>
            </a:r>
            <a:r>
              <a:rPr lang="ru-RU" sz="2000" dirty="0" smtClean="0">
                <a:solidFill>
                  <a:schemeClr val="bg1"/>
                </a:solidFill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</a:rPr>
              <a:t>завдяки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яким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існує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життя</a:t>
            </a:r>
            <a:r>
              <a:rPr lang="ru-RU" sz="2000" dirty="0" smtClean="0">
                <a:solidFill>
                  <a:schemeClr val="bg1"/>
                </a:solidFill>
              </a:rPr>
              <a:t> на </a:t>
            </a:r>
            <a:r>
              <a:rPr lang="ru-RU" sz="2000" dirty="0" err="1" smtClean="0">
                <a:solidFill>
                  <a:schemeClr val="bg1"/>
                </a:solidFill>
              </a:rPr>
              <a:t>Землі</a:t>
            </a:r>
            <a:r>
              <a:rPr lang="ru-RU" sz="2000" dirty="0" smtClean="0">
                <a:solidFill>
                  <a:schemeClr val="bg1"/>
                </a:solidFill>
              </a:rPr>
              <a:t>. Тому в </a:t>
            </a:r>
            <a:r>
              <a:rPr lang="ru-RU" sz="2000" dirty="0" err="1" smtClean="0">
                <a:solidFill>
                  <a:schemeClr val="bg1"/>
                </a:solidFill>
              </a:rPr>
              <a:t>багатьох</a:t>
            </a:r>
            <a:r>
              <a:rPr lang="ru-RU" sz="2000" dirty="0" smtClean="0">
                <a:solidFill>
                  <a:schemeClr val="bg1"/>
                </a:solidFill>
              </a:rPr>
              <a:t> орнаментах </a:t>
            </a:r>
            <a:r>
              <a:rPr lang="ru-RU" sz="2000" dirty="0" err="1" smtClean="0">
                <a:solidFill>
                  <a:schemeClr val="bg1"/>
                </a:solidFill>
              </a:rPr>
              <a:t>українських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вишивальних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візерунків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присутні</a:t>
            </a:r>
            <a:r>
              <a:rPr lang="ru-RU" sz="2000" dirty="0" smtClean="0">
                <a:solidFill>
                  <a:schemeClr val="bg1"/>
                </a:solidFill>
              </a:rPr>
              <a:t> знаки </a:t>
            </a:r>
            <a:r>
              <a:rPr lang="ru-RU" sz="2000" dirty="0" err="1" smtClean="0">
                <a:solidFill>
                  <a:schemeClr val="bg1"/>
                </a:solidFill>
              </a:rPr>
              <a:t>цих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стихій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  <a:r>
              <a:rPr lang="ru-RU" sz="2000" dirty="0" err="1" smtClean="0">
                <a:solidFill>
                  <a:schemeClr val="bg1"/>
                </a:solidFill>
              </a:rPr>
              <a:t>Сонце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найчастіше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зображують</a:t>
            </a:r>
            <a:r>
              <a:rPr lang="ru-RU" sz="2000" dirty="0" smtClean="0">
                <a:solidFill>
                  <a:schemeClr val="bg1"/>
                </a:solidFill>
              </a:rPr>
              <a:t> у </a:t>
            </a:r>
            <a:r>
              <a:rPr lang="ru-RU" sz="2000" dirty="0" err="1" smtClean="0">
                <a:solidFill>
                  <a:schemeClr val="bg1"/>
                </a:solidFill>
              </a:rPr>
              <a:t>вигляді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квітки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або</a:t>
            </a:r>
            <a:r>
              <a:rPr lang="ru-RU" sz="2000" dirty="0" smtClean="0">
                <a:solidFill>
                  <a:schemeClr val="bg1"/>
                </a:solidFill>
              </a:rPr>
              <a:t> розетки з </a:t>
            </a:r>
            <a:r>
              <a:rPr lang="ru-RU" sz="2000" dirty="0" err="1" smtClean="0">
                <a:solidFill>
                  <a:schemeClr val="bg1"/>
                </a:solidFill>
              </a:rPr>
              <a:t>вісьмома</a:t>
            </a:r>
            <a:r>
              <a:rPr lang="ru-RU" sz="2000" dirty="0" smtClean="0">
                <a:solidFill>
                  <a:schemeClr val="bg1"/>
                </a:solidFill>
              </a:rPr>
              <a:t> кутами; Воду </a:t>
            </a:r>
            <a:r>
              <a:rPr lang="ru-RU" sz="2000" dirty="0" err="1" smtClean="0">
                <a:solidFill>
                  <a:schemeClr val="bg1"/>
                </a:solidFill>
              </a:rPr>
              <a:t>зображує</a:t>
            </a:r>
            <a:r>
              <a:rPr lang="ru-RU" sz="2000" dirty="0" smtClean="0">
                <a:solidFill>
                  <a:schemeClr val="bg1"/>
                </a:solidFill>
              </a:rPr>
              <a:t> знак схожий на </a:t>
            </a:r>
            <a:r>
              <a:rPr lang="ru-RU" sz="2000" dirty="0" err="1" smtClean="0">
                <a:solidFill>
                  <a:schemeClr val="bg1"/>
                </a:solidFill>
              </a:rPr>
              <a:t>згорнутого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кільцем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вужа</a:t>
            </a:r>
            <a:r>
              <a:rPr lang="ru-RU" sz="2000" dirty="0" smtClean="0">
                <a:solidFill>
                  <a:schemeClr val="bg1"/>
                </a:solidFill>
              </a:rPr>
              <a:t>. Знак </a:t>
            </a:r>
            <a:r>
              <a:rPr lang="ru-RU" sz="2000" dirty="0" err="1" smtClean="0">
                <a:solidFill>
                  <a:schemeClr val="bg1"/>
                </a:solidFill>
              </a:rPr>
              <a:t>Сонця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уособлює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батьківську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сонячну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енергію</a:t>
            </a:r>
            <a:r>
              <a:rPr lang="ru-RU" sz="2000" dirty="0" smtClean="0">
                <a:solidFill>
                  <a:schemeClr val="bg1"/>
                </a:solidFill>
              </a:rPr>
              <a:t>, а Вода </a:t>
            </a:r>
            <a:r>
              <a:rPr lang="ru-RU" sz="2000" smtClean="0">
                <a:solidFill>
                  <a:schemeClr val="bg1"/>
                </a:solidFill>
              </a:rPr>
              <a:t>- -материнську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24128" y="908720"/>
            <a:ext cx="2952328" cy="1512168"/>
          </a:xfrm>
        </p:spPr>
        <p:txBody>
          <a:bodyPr>
            <a:normAutofit/>
          </a:bodyPr>
          <a:lstStyle/>
          <a:p>
            <a:r>
              <a:rPr lang="ru-RU" sz="3600" dirty="0" err="1">
                <a:solidFill>
                  <a:srgbClr val="C00000"/>
                </a:solidFill>
              </a:rPr>
              <a:t>Сонце</a:t>
            </a: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і</a:t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          </a:t>
            </a:r>
            <a:r>
              <a:rPr lang="ru-RU" sz="3600" dirty="0">
                <a:solidFill>
                  <a:srgbClr val="C00000"/>
                </a:solidFill>
              </a:rPr>
              <a:t>Вода. </a:t>
            </a:r>
          </a:p>
        </p:txBody>
      </p:sp>
    </p:spTree>
    <p:extLst>
      <p:ext uri="{BB962C8B-B14F-4D97-AF65-F5344CB8AC3E}">
        <p14:creationId xmlns:p14="http://schemas.microsoft.com/office/powerpoint/2010/main" val="2659776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3621" y="1916832"/>
            <a:ext cx="341988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355976" y="1484784"/>
            <a:ext cx="4536504" cy="4464496"/>
          </a:xfrm>
        </p:spPr>
        <p:txBody>
          <a:bodyPr>
            <a:normAutofit fontScale="92500"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2200" dirty="0" smtClean="0">
                <a:solidFill>
                  <a:schemeClr val="bg1"/>
                </a:solidFill>
              </a:rPr>
              <a:t>Основа </a:t>
            </a:r>
            <a:r>
              <a:rPr lang="ru-RU" sz="2200" dirty="0">
                <a:solidFill>
                  <a:schemeClr val="bg1"/>
                </a:solidFill>
              </a:rPr>
              <a:t>знака - </a:t>
            </a:r>
            <a:r>
              <a:rPr lang="ru-RU" sz="2200" dirty="0" err="1">
                <a:solidFill>
                  <a:schemeClr val="bg1"/>
                </a:solidFill>
              </a:rPr>
              <a:t>видозмінена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восьмиконечна </a:t>
            </a:r>
            <a:r>
              <a:rPr lang="ru-RU" sz="2200" dirty="0" err="1">
                <a:solidFill>
                  <a:schemeClr val="bg1"/>
                </a:solidFill>
              </a:rPr>
              <a:t>зірка</a:t>
            </a:r>
            <a:r>
              <a:rPr lang="ru-RU" sz="2200" dirty="0">
                <a:solidFill>
                  <a:schemeClr val="bg1"/>
                </a:solidFill>
              </a:rPr>
              <a:t>, яку </a:t>
            </a:r>
            <a:r>
              <a:rPr lang="ru-RU" sz="2200" dirty="0" err="1">
                <a:solidFill>
                  <a:schemeClr val="bg1"/>
                </a:solidFill>
              </a:rPr>
              <a:t>оточує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гірлянда</a:t>
            </a:r>
            <a:r>
              <a:rPr lang="ru-RU" sz="2200" dirty="0">
                <a:solidFill>
                  <a:schemeClr val="bg1"/>
                </a:solidFill>
              </a:rPr>
              <a:t> з </a:t>
            </a:r>
            <a:r>
              <a:rPr lang="ru-RU" sz="2200" dirty="0" err="1">
                <a:solidFill>
                  <a:schemeClr val="bg1"/>
                </a:solidFill>
              </a:rPr>
              <a:t>квітів</a:t>
            </a:r>
            <a:r>
              <a:rPr lang="ru-RU" sz="2200" dirty="0">
                <a:solidFill>
                  <a:schemeClr val="bg1"/>
                </a:solidFill>
              </a:rPr>
              <a:t>. </a:t>
            </a:r>
            <a:endParaRPr lang="ru-RU" sz="2200" dirty="0" smtClean="0">
              <a:solidFill>
                <a:schemeClr val="bg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bg1"/>
                </a:solidFill>
              </a:rPr>
              <a:t>   </a:t>
            </a:r>
            <a:r>
              <a:rPr lang="ru-RU" sz="2200" dirty="0" err="1" smtClean="0">
                <a:solidFill>
                  <a:schemeClr val="bg1"/>
                </a:solidFill>
              </a:rPr>
              <a:t>Цей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>
                <a:solidFill>
                  <a:schemeClr val="bg1"/>
                </a:solidFill>
              </a:rPr>
              <a:t>знак </a:t>
            </a:r>
            <a:r>
              <a:rPr lang="ru-RU" sz="2200" dirty="0" err="1">
                <a:solidFill>
                  <a:schemeClr val="bg1"/>
                </a:solidFill>
              </a:rPr>
              <a:t>стверджує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велич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матері</a:t>
            </a:r>
            <a:r>
              <a:rPr lang="ru-RU" sz="2200" dirty="0">
                <a:solidFill>
                  <a:schemeClr val="bg1"/>
                </a:solidFill>
              </a:rPr>
              <a:t>, </a:t>
            </a:r>
            <a:r>
              <a:rPr lang="ru-RU" sz="2200" dirty="0" err="1">
                <a:solidFill>
                  <a:schemeClr val="bg1"/>
                </a:solidFill>
              </a:rPr>
              <a:t>її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головну</a:t>
            </a:r>
            <a:r>
              <a:rPr lang="ru-RU" sz="2200" dirty="0">
                <a:solidFill>
                  <a:schemeClr val="bg1"/>
                </a:solidFill>
              </a:rPr>
              <a:t> роль у </a:t>
            </a:r>
            <a:r>
              <a:rPr lang="ru-RU" sz="2200" dirty="0" err="1">
                <a:solidFill>
                  <a:schemeClr val="bg1"/>
                </a:solidFill>
              </a:rPr>
              <a:t>продовженні</a:t>
            </a:r>
            <a:r>
              <a:rPr lang="ru-RU" sz="2200" dirty="0">
                <a:solidFill>
                  <a:schemeClr val="bg1"/>
                </a:solidFill>
              </a:rPr>
              <a:t> роду </a:t>
            </a:r>
            <a:r>
              <a:rPr lang="ru-RU" sz="2200" dirty="0" err="1">
                <a:solidFill>
                  <a:schemeClr val="bg1"/>
                </a:solidFill>
              </a:rPr>
              <a:t>людського</a:t>
            </a:r>
            <a:r>
              <a:rPr lang="ru-RU" sz="2200" dirty="0">
                <a:solidFill>
                  <a:schemeClr val="bg1"/>
                </a:solidFill>
              </a:rPr>
              <a:t>, </a:t>
            </a:r>
            <a:r>
              <a:rPr lang="ru-RU" sz="2200" dirty="0" err="1">
                <a:solidFill>
                  <a:schemeClr val="bg1"/>
                </a:solidFill>
              </a:rPr>
              <a:t>стверджує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життя</a:t>
            </a:r>
            <a:r>
              <a:rPr lang="ru-RU" sz="2200" dirty="0">
                <a:solidFill>
                  <a:schemeClr val="bg1"/>
                </a:solidFill>
              </a:rPr>
              <a:t>. </a:t>
            </a:r>
            <a:endParaRPr lang="ru-RU" sz="2200" dirty="0" smtClean="0">
              <a:solidFill>
                <a:schemeClr val="bg1"/>
              </a:solidFill>
            </a:endParaRPr>
          </a:p>
          <a:p>
            <a:pPr algn="just"/>
            <a:r>
              <a:rPr lang="ru-RU" sz="2200" dirty="0" smtClean="0">
                <a:solidFill>
                  <a:schemeClr val="bg1"/>
                </a:solidFill>
              </a:rPr>
              <a:t>    В </a:t>
            </a:r>
            <a:r>
              <a:rPr lang="ru-RU" sz="2200" dirty="0">
                <a:solidFill>
                  <a:schemeClr val="bg1"/>
                </a:solidFill>
              </a:rPr>
              <a:t>таких </a:t>
            </a:r>
            <a:r>
              <a:rPr lang="ru-RU" sz="2200" dirty="0" err="1">
                <a:solidFill>
                  <a:schemeClr val="bg1"/>
                </a:solidFill>
              </a:rPr>
              <a:t>малюнках</a:t>
            </a:r>
            <a:r>
              <a:rPr lang="ru-RU" sz="2200" dirty="0">
                <a:solidFill>
                  <a:schemeClr val="bg1"/>
                </a:solidFill>
              </a:rPr>
              <a:t> часто </a:t>
            </a:r>
            <a:r>
              <a:rPr lang="ru-RU" sz="2200" dirty="0" err="1" smtClean="0">
                <a:solidFill>
                  <a:schemeClr val="bg1"/>
                </a:solidFill>
              </a:rPr>
              <a:t>зустрі-чається</a:t>
            </a:r>
            <a:r>
              <a:rPr lang="ru-RU" sz="2200" dirty="0" smtClean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блакитний</a:t>
            </a:r>
            <a:r>
              <a:rPr lang="ru-RU" sz="2200" dirty="0">
                <a:solidFill>
                  <a:schemeClr val="bg1"/>
                </a:solidFill>
              </a:rPr>
              <a:t> і </a:t>
            </a:r>
            <a:r>
              <a:rPr lang="ru-RU" sz="2200" dirty="0" err="1">
                <a:solidFill>
                  <a:schemeClr val="bg1"/>
                </a:solidFill>
              </a:rPr>
              <a:t>жовтий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кольори</a:t>
            </a:r>
            <a:r>
              <a:rPr lang="ru-RU" sz="2200" dirty="0">
                <a:solidFill>
                  <a:schemeClr val="bg1"/>
                </a:solidFill>
              </a:rPr>
              <a:t> ниток, </a:t>
            </a:r>
            <a:r>
              <a:rPr lang="ru-RU" sz="2200" dirty="0" err="1">
                <a:solidFill>
                  <a:schemeClr val="bg1"/>
                </a:solidFill>
              </a:rPr>
              <a:t>що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підкреслює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українське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походження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err="1">
                <a:solidFill>
                  <a:schemeClr val="bg1"/>
                </a:solidFill>
              </a:rPr>
              <a:t>даного</a:t>
            </a:r>
            <a:r>
              <a:rPr lang="ru-RU" sz="2200" dirty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 знака</a:t>
            </a:r>
            <a:r>
              <a:rPr lang="ru-RU" sz="2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457200"/>
            <a:ext cx="7647384" cy="10668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Символ </a:t>
            </a:r>
            <a:r>
              <a:rPr lang="ru-RU" sz="3200" dirty="0" err="1">
                <a:solidFill>
                  <a:srgbClr val="C00000"/>
                </a:solidFill>
              </a:rPr>
              <a:t>Матері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- є одним з </a:t>
            </a:r>
            <a:r>
              <a:rPr lang="ru-RU" sz="2400" dirty="0" err="1">
                <a:solidFill>
                  <a:schemeClr val="bg1"/>
                </a:solidFill>
              </a:rPr>
              <a:t>найголовніших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символів</a:t>
            </a:r>
            <a:r>
              <a:rPr lang="ru-RU" sz="2400" dirty="0">
                <a:solidFill>
                  <a:schemeClr val="bg1"/>
                </a:solidFill>
              </a:rPr>
              <a:t> на рушниках</a:t>
            </a:r>
          </a:p>
        </p:txBody>
      </p:sp>
    </p:spTree>
    <p:extLst>
      <p:ext uri="{BB962C8B-B14F-4D97-AF65-F5344CB8AC3E}">
        <p14:creationId xmlns:p14="http://schemas.microsoft.com/office/powerpoint/2010/main" val="155625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           </a:t>
            </a:r>
            <a:r>
              <a:rPr lang="uk-UA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Складові</a:t>
            </a:r>
            <a:r>
              <a:rPr lang="uk-UA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</a:t>
            </a:r>
            <a:r>
              <a:rPr lang="uk-UA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проекту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82296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4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3717032"/>
            <a:ext cx="4040188" cy="2245431"/>
          </a:xfrm>
        </p:spPr>
        <p:txBody>
          <a:bodyPr/>
          <a:lstStyle/>
          <a:p>
            <a:pPr algn="just"/>
            <a:r>
              <a:rPr lang="ru-RU" sz="2800" dirty="0" err="1">
                <a:solidFill>
                  <a:srgbClr val="FF0000"/>
                </a:solidFill>
              </a:rPr>
              <a:t>Листя</a:t>
            </a:r>
            <a:r>
              <a:rPr lang="ru-RU" sz="2800" dirty="0">
                <a:solidFill>
                  <a:srgbClr val="FF0000"/>
                </a:solidFill>
              </a:rPr>
              <a:t> хмелю </a:t>
            </a:r>
            <a:r>
              <a:rPr lang="ru-RU" b="0" dirty="0">
                <a:solidFill>
                  <a:schemeClr val="bg1"/>
                </a:solidFill>
              </a:rPr>
              <a:t>- </a:t>
            </a:r>
            <a:r>
              <a:rPr lang="ru-RU" sz="2000" b="0" dirty="0" err="1">
                <a:solidFill>
                  <a:schemeClr val="bg1"/>
                </a:solidFill>
              </a:rPr>
              <a:t>символізує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молодість</a:t>
            </a:r>
            <a:r>
              <a:rPr lang="ru-RU" sz="2000" b="0" dirty="0">
                <a:solidFill>
                  <a:schemeClr val="bg1"/>
                </a:solidFill>
              </a:rPr>
              <a:t> і буйство </a:t>
            </a:r>
            <a:r>
              <a:rPr lang="ru-RU" sz="2000" b="0" dirty="0" err="1">
                <a:solidFill>
                  <a:schemeClr val="bg1"/>
                </a:solidFill>
              </a:rPr>
              <a:t>життя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розвиток</a:t>
            </a:r>
            <a:r>
              <a:rPr lang="ru-RU" sz="2000" b="0" dirty="0">
                <a:solidFill>
                  <a:schemeClr val="bg1"/>
                </a:solidFill>
              </a:rPr>
              <a:t> і </a:t>
            </a:r>
            <a:r>
              <a:rPr lang="ru-RU" sz="2000" b="0" dirty="0" err="1" smtClean="0">
                <a:solidFill>
                  <a:schemeClr val="bg1"/>
                </a:solidFill>
              </a:rPr>
              <a:t>любов</a:t>
            </a:r>
            <a:r>
              <a:rPr lang="ru-RU" sz="2000" b="0" dirty="0" smtClean="0">
                <a:solidFill>
                  <a:schemeClr val="bg1"/>
                </a:solidFill>
              </a:rPr>
              <a:t>. </a:t>
            </a:r>
            <a:r>
              <a:rPr lang="ru-RU" sz="2000" b="0" dirty="0" err="1">
                <a:solidFill>
                  <a:schemeClr val="bg1"/>
                </a:solidFill>
              </a:rPr>
              <a:t>Вважається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молодіжним</a:t>
            </a:r>
            <a:r>
              <a:rPr lang="ru-RU" sz="2000" b="0" dirty="0">
                <a:solidFill>
                  <a:schemeClr val="bg1"/>
                </a:solidFill>
              </a:rPr>
              <a:t> символом, </a:t>
            </a:r>
            <a:r>
              <a:rPr lang="ru-RU" sz="2000" b="0" dirty="0" err="1">
                <a:solidFill>
                  <a:schemeClr val="bg1"/>
                </a:solidFill>
              </a:rPr>
              <a:t>дуже</a:t>
            </a:r>
            <a:r>
              <a:rPr lang="ru-RU" sz="2000" b="0" dirty="0">
                <a:solidFill>
                  <a:schemeClr val="bg1"/>
                </a:solidFill>
              </a:rPr>
              <a:t> схожий на </a:t>
            </a:r>
            <a:r>
              <a:rPr lang="ru-RU" sz="2000" b="0" dirty="0" err="1">
                <a:solidFill>
                  <a:schemeClr val="bg1"/>
                </a:solidFill>
              </a:rPr>
              <a:t>зображення</a:t>
            </a:r>
            <a:r>
              <a:rPr lang="ru-RU" sz="2000" b="0" dirty="0">
                <a:solidFill>
                  <a:schemeClr val="bg1"/>
                </a:solidFill>
              </a:rPr>
              <a:t> води і винограду, </a:t>
            </a:r>
            <a:r>
              <a:rPr lang="ru-RU" sz="2000" b="0" dirty="0" err="1">
                <a:solidFill>
                  <a:schemeClr val="bg1"/>
                </a:solidFill>
              </a:rPr>
              <a:t>більше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підходить</a:t>
            </a:r>
            <a:r>
              <a:rPr lang="ru-RU" sz="2000" b="0" dirty="0">
                <a:solidFill>
                  <a:schemeClr val="bg1"/>
                </a:solidFill>
              </a:rPr>
              <a:t> для </a:t>
            </a:r>
            <a:r>
              <a:rPr lang="ru-RU" sz="2000" b="0" dirty="0" err="1">
                <a:solidFill>
                  <a:schemeClr val="bg1"/>
                </a:solidFill>
              </a:rPr>
              <a:t>весільних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рушників</a:t>
            </a:r>
            <a:endParaRPr lang="ru-RU" sz="2000" b="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04169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848"/>
            <a:ext cx="421179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</a:t>
            </a:r>
            <a:r>
              <a:rPr lang="ru-RU" dirty="0" err="1" smtClean="0">
                <a:solidFill>
                  <a:srgbClr val="C00000"/>
                </a:solidFill>
              </a:rPr>
              <a:t>Листя</a:t>
            </a:r>
            <a:r>
              <a:rPr lang="ru-RU" dirty="0" smtClean="0">
                <a:solidFill>
                  <a:srgbClr val="C00000"/>
                </a:solidFill>
              </a:rPr>
              <a:t> хмелю   та   дуб            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788024" y="3861048"/>
            <a:ext cx="4040188" cy="2245431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Дуб</a:t>
            </a:r>
            <a:r>
              <a:rPr lang="ru-RU" sz="2800" b="0" dirty="0">
                <a:solidFill>
                  <a:schemeClr val="bg1"/>
                </a:solidFill>
              </a:rPr>
              <a:t> </a:t>
            </a:r>
          </a:p>
          <a:p>
            <a:r>
              <a:rPr lang="ru-RU" sz="2000" b="0" dirty="0" err="1">
                <a:solidFill>
                  <a:schemeClr val="bg1"/>
                </a:solidFill>
              </a:rPr>
              <a:t>сакральне</a:t>
            </a:r>
            <a:r>
              <a:rPr lang="ru-RU" sz="2000" b="0" dirty="0">
                <a:solidFill>
                  <a:schemeClr val="bg1"/>
                </a:solidFill>
              </a:rPr>
              <a:t> дерево для </a:t>
            </a:r>
            <a:r>
              <a:rPr lang="ru-RU" sz="2000" b="0" dirty="0" err="1">
                <a:solidFill>
                  <a:schemeClr val="bg1"/>
                </a:solidFill>
              </a:rPr>
              <a:t>українців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оскільки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уособлювало</a:t>
            </a:r>
            <a:r>
              <a:rPr lang="ru-RU" sz="2000" b="0" dirty="0">
                <a:solidFill>
                  <a:schemeClr val="bg1"/>
                </a:solidFill>
              </a:rPr>
              <a:t> бога </a:t>
            </a:r>
            <a:r>
              <a:rPr lang="ru-RU" sz="2000" b="0" dirty="0" err="1">
                <a:solidFill>
                  <a:schemeClr val="bg1"/>
                </a:solidFill>
              </a:rPr>
              <a:t>чоловічої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енергії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життя</a:t>
            </a:r>
            <a:r>
              <a:rPr lang="ru-RU" sz="2000" b="0" dirty="0">
                <a:solidFill>
                  <a:schemeClr val="bg1"/>
                </a:solidFill>
              </a:rPr>
              <a:t> і </a:t>
            </a:r>
            <a:r>
              <a:rPr lang="ru-RU" sz="2000" b="0" dirty="0" err="1">
                <a:solidFill>
                  <a:schemeClr val="bg1"/>
                </a:solidFill>
              </a:rPr>
              <a:t>розвитку</a:t>
            </a:r>
            <a:r>
              <a:rPr lang="ru-RU" sz="2000" b="0">
                <a:solidFill>
                  <a:schemeClr val="bg1"/>
                </a:solidFill>
              </a:rPr>
              <a:t>, </a:t>
            </a:r>
            <a:r>
              <a:rPr lang="ru-RU" sz="2000" b="0" smtClean="0">
                <a:solidFill>
                  <a:schemeClr val="bg1"/>
                </a:solidFill>
              </a:rPr>
              <a:t>Перуна. </a:t>
            </a:r>
            <a:endParaRPr lang="ru-RU" sz="2000" b="0" dirty="0">
              <a:solidFill>
                <a:schemeClr val="bg1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85738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04664"/>
            <a:ext cx="419356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3501008"/>
            <a:ext cx="8280920" cy="2736304"/>
          </a:xfrm>
        </p:spPr>
        <p:txBody>
          <a:bodyPr>
            <a:noAutofit/>
          </a:bodyPr>
          <a:lstStyle/>
          <a:p>
            <a:r>
              <a:rPr lang="ru-RU" sz="2000" dirty="0" err="1">
                <a:solidFill>
                  <a:schemeClr val="bg1"/>
                </a:solidFill>
              </a:rPr>
              <a:t>Більш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давня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назва</a:t>
            </a:r>
            <a:r>
              <a:rPr lang="ru-RU" sz="2000" dirty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ружа</a:t>
            </a:r>
            <a:r>
              <a:rPr lang="ru-RU" sz="2000" dirty="0">
                <a:solidFill>
                  <a:schemeClr val="bg1"/>
                </a:solidFill>
              </a:rPr>
              <a:t>, яка походить </a:t>
            </a:r>
            <a:r>
              <a:rPr lang="ru-RU" sz="2000" dirty="0" err="1">
                <a:solidFill>
                  <a:schemeClr val="bg1"/>
                </a:solidFill>
              </a:rPr>
              <a:t>від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стародавньої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слов'янської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назви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Сонця</a:t>
            </a:r>
            <a:r>
              <a:rPr lang="ru-RU" sz="2000" dirty="0">
                <a:solidFill>
                  <a:schemeClr val="bg1"/>
                </a:solidFill>
              </a:rPr>
              <a:t> - Ра. </a:t>
            </a:r>
            <a:r>
              <a:rPr lang="ru-RU" sz="2000" dirty="0" err="1">
                <a:solidFill>
                  <a:schemeClr val="bg1"/>
                </a:solidFill>
              </a:rPr>
              <a:t>Крім</a:t>
            </a:r>
            <a:r>
              <a:rPr lang="ru-RU" sz="2000" dirty="0">
                <a:solidFill>
                  <a:schemeClr val="bg1"/>
                </a:solidFill>
              </a:rPr>
              <a:t> того, в </a:t>
            </a:r>
            <a:r>
              <a:rPr lang="ru-RU" sz="2000" dirty="0" err="1">
                <a:solidFill>
                  <a:schemeClr val="bg1"/>
                </a:solidFill>
              </a:rPr>
              <a:t>стародавній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Україні</a:t>
            </a:r>
            <a:r>
              <a:rPr lang="ru-RU" sz="2000" dirty="0">
                <a:solidFill>
                  <a:schemeClr val="bg1"/>
                </a:solidFill>
              </a:rPr>
              <a:t> кров </a:t>
            </a:r>
            <a:r>
              <a:rPr lang="ru-RU" sz="2000" dirty="0" err="1">
                <a:solidFill>
                  <a:schemeClr val="bg1"/>
                </a:solidFill>
              </a:rPr>
              <a:t>називали</a:t>
            </a:r>
            <a:r>
              <a:rPr lang="ru-RU" sz="2000" dirty="0">
                <a:solidFill>
                  <a:schemeClr val="bg1"/>
                </a:solidFill>
              </a:rPr>
              <a:t> - руда. </a:t>
            </a:r>
            <a:r>
              <a:rPr lang="ru-RU" sz="2000" dirty="0" err="1" smtClean="0">
                <a:solidFill>
                  <a:schemeClr val="bg1"/>
                </a:solidFill>
              </a:rPr>
              <a:t>Троянди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в </a:t>
            </a:r>
            <a:r>
              <a:rPr lang="ru-RU" sz="2000" dirty="0" err="1">
                <a:solidFill>
                  <a:schemeClr val="bg1"/>
                </a:solidFill>
              </a:rPr>
              <a:t>візерунки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впліталися</a:t>
            </a:r>
            <a:r>
              <a:rPr lang="ru-RU" sz="2000" dirty="0">
                <a:solidFill>
                  <a:schemeClr val="bg1"/>
                </a:solidFill>
              </a:rPr>
              <a:t> за правилами </a:t>
            </a:r>
            <a:r>
              <a:rPr lang="ru-RU" sz="2000" dirty="0" err="1">
                <a:solidFill>
                  <a:schemeClr val="bg1"/>
                </a:solidFill>
              </a:rPr>
              <a:t>рослинних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орна-ментів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і </a:t>
            </a:r>
            <a:r>
              <a:rPr lang="ru-RU" sz="2000" dirty="0" err="1">
                <a:solidFill>
                  <a:schemeClr val="bg1"/>
                </a:solidFill>
              </a:rPr>
              <a:t>символізували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нескінченний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рух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Сонця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постійне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відродження</a:t>
            </a:r>
            <a:r>
              <a:rPr lang="ru-RU" sz="2000" dirty="0">
                <a:solidFill>
                  <a:schemeClr val="bg1"/>
                </a:solidFill>
              </a:rPr>
              <a:t>. Де </a:t>
            </a:r>
            <a:r>
              <a:rPr lang="ru-RU" sz="2000" dirty="0" err="1">
                <a:solidFill>
                  <a:schemeClr val="bg1"/>
                </a:solidFill>
              </a:rPr>
              <a:t>троянди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вплетені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геометричний</a:t>
            </a:r>
            <a:r>
              <a:rPr lang="ru-RU" sz="2000" dirty="0">
                <a:solidFill>
                  <a:schemeClr val="bg1"/>
                </a:solidFill>
              </a:rPr>
              <a:t> орнамент, вони </a:t>
            </a:r>
            <a:r>
              <a:rPr lang="ru-RU" sz="2000" dirty="0" err="1">
                <a:solidFill>
                  <a:schemeClr val="bg1"/>
                </a:solidFill>
              </a:rPr>
              <a:t>представляють</a:t>
            </a:r>
            <a:r>
              <a:rPr lang="ru-RU" sz="2000" dirty="0">
                <a:solidFill>
                  <a:schemeClr val="bg1"/>
                </a:solidFill>
              </a:rPr>
              <a:t> собою не просто </a:t>
            </a:r>
            <a:r>
              <a:rPr lang="ru-RU" sz="2000" dirty="0" err="1">
                <a:solidFill>
                  <a:schemeClr val="bg1"/>
                </a:solidFill>
              </a:rPr>
              <a:t>квітку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 а </a:t>
            </a:r>
            <a:r>
              <a:rPr lang="ru-RU" sz="2000" dirty="0" err="1">
                <a:solidFill>
                  <a:schemeClr val="bg1"/>
                </a:solidFill>
              </a:rPr>
              <a:t>квітку</a:t>
            </a:r>
            <a:r>
              <a:rPr lang="ru-RU" sz="2000" dirty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зірку</a:t>
            </a:r>
            <a:r>
              <a:rPr lang="ru-RU" sz="2000" dirty="0">
                <a:solidFill>
                  <a:schemeClr val="bg1"/>
                </a:solidFill>
              </a:rPr>
              <a:t>, яка </a:t>
            </a:r>
            <a:r>
              <a:rPr lang="ru-RU" sz="2000" dirty="0" err="1">
                <a:solidFill>
                  <a:schemeClr val="bg1"/>
                </a:solidFill>
              </a:rPr>
              <a:t>виступає</a:t>
            </a:r>
            <a:r>
              <a:rPr lang="ru-RU" sz="2000" dirty="0">
                <a:solidFill>
                  <a:schemeClr val="bg1"/>
                </a:solidFill>
              </a:rPr>
              <a:t> символом </a:t>
            </a:r>
            <a:r>
              <a:rPr lang="ru-RU" sz="2000" dirty="0" err="1">
                <a:solidFill>
                  <a:schemeClr val="bg1"/>
                </a:solidFill>
              </a:rPr>
              <a:t>Всесвіту</a:t>
            </a:r>
            <a:r>
              <a:rPr lang="ru-RU" sz="2000" dirty="0">
                <a:solidFill>
                  <a:schemeClr val="bg1"/>
                </a:solidFill>
              </a:rPr>
              <a:t> як </a:t>
            </a:r>
            <a:r>
              <a:rPr lang="ru-RU" sz="2000" dirty="0" err="1">
                <a:solidFill>
                  <a:schemeClr val="bg1"/>
                </a:solidFill>
              </a:rPr>
              <a:t>системи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124744"/>
            <a:ext cx="2952328" cy="10668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   </a:t>
            </a:r>
            <a:r>
              <a:rPr lang="ru-RU" sz="3600" dirty="0" err="1" smtClean="0">
                <a:solidFill>
                  <a:srgbClr val="C00000"/>
                </a:solidFill>
              </a:rPr>
              <a:t>Троянда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82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5749026" cy="256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1560" y="3284984"/>
            <a:ext cx="7938464" cy="3240360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У </a:t>
            </a:r>
            <a:r>
              <a:rPr lang="ru-RU" sz="2000" dirty="0" err="1" smtClean="0">
                <a:solidFill>
                  <a:schemeClr val="bg1"/>
                </a:solidFill>
              </a:rPr>
              <a:t>далекі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часи</a:t>
            </a:r>
            <a:r>
              <a:rPr lang="ru-RU" sz="2000" dirty="0">
                <a:solidFill>
                  <a:schemeClr val="bg1"/>
                </a:solidFill>
              </a:rPr>
              <a:t> вона </a:t>
            </a:r>
            <a:r>
              <a:rPr lang="ru-RU" sz="2000" dirty="0" err="1">
                <a:solidFill>
                  <a:schemeClr val="bg1"/>
                </a:solidFill>
              </a:rPr>
              <a:t>пов'язувалася</a:t>
            </a:r>
            <a:r>
              <a:rPr lang="ru-RU" sz="2000" dirty="0">
                <a:solidFill>
                  <a:schemeClr val="bg1"/>
                </a:solidFill>
              </a:rPr>
              <a:t> з </a:t>
            </a:r>
            <a:r>
              <a:rPr lang="ru-RU" sz="2000" dirty="0" err="1">
                <a:solidFill>
                  <a:schemeClr val="bg1"/>
                </a:solidFill>
              </a:rPr>
              <a:t>вогняною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трійцею</a:t>
            </a:r>
            <a:r>
              <a:rPr lang="ru-RU" sz="2000" dirty="0">
                <a:solidFill>
                  <a:schemeClr val="bg1"/>
                </a:solidFill>
              </a:rPr>
              <a:t>: </a:t>
            </a:r>
            <a:r>
              <a:rPr lang="ru-RU" sz="2000" dirty="0" err="1">
                <a:solidFill>
                  <a:schemeClr val="bg1"/>
                </a:solidFill>
              </a:rPr>
              <a:t>Сонцем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Місяцем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Зірками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існувала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уявленнях</a:t>
            </a:r>
            <a:r>
              <a:rPr lang="ru-RU" sz="2000" dirty="0">
                <a:solidFill>
                  <a:schemeClr val="bg1"/>
                </a:solidFill>
              </a:rPr>
              <a:t> людей про </a:t>
            </a:r>
            <a:r>
              <a:rPr lang="ru-RU" sz="2000" dirty="0" err="1">
                <a:solidFill>
                  <a:schemeClr val="bg1"/>
                </a:solidFill>
              </a:rPr>
              <a:t>Всесвіт</a:t>
            </a:r>
            <a:r>
              <a:rPr lang="ru-RU" sz="2000" dirty="0">
                <a:solidFill>
                  <a:schemeClr val="bg1"/>
                </a:solidFill>
              </a:rPr>
              <a:t>. Тому вона і </a:t>
            </a:r>
            <a:r>
              <a:rPr lang="ru-RU" sz="2000" dirty="0" err="1">
                <a:solidFill>
                  <a:schemeClr val="bg1"/>
                </a:solidFill>
              </a:rPr>
              <a:t>отримала</a:t>
            </a:r>
            <a:r>
              <a:rPr lang="ru-RU" sz="2000" dirty="0">
                <a:solidFill>
                  <a:schemeClr val="bg1"/>
                </a:solidFill>
              </a:rPr>
              <a:t> свою </a:t>
            </a:r>
            <a:r>
              <a:rPr lang="ru-RU" sz="2000" dirty="0" err="1">
                <a:solidFill>
                  <a:schemeClr val="bg1"/>
                </a:solidFill>
              </a:rPr>
              <a:t>назву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давньослов'янського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назви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Сонця</a:t>
            </a:r>
            <a:r>
              <a:rPr lang="ru-RU" sz="2000" dirty="0">
                <a:solidFill>
                  <a:schemeClr val="bg1"/>
                </a:solidFill>
              </a:rPr>
              <a:t> - Коло. </a:t>
            </a:r>
            <a:r>
              <a:rPr lang="ru-RU" sz="2000" dirty="0" err="1">
                <a:solidFill>
                  <a:schemeClr val="bg1"/>
                </a:solidFill>
              </a:rPr>
              <a:t>Ягоди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її</a:t>
            </a:r>
            <a:r>
              <a:rPr lang="ru-RU" sz="2000" dirty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криваво-червоного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кольору</a:t>
            </a:r>
            <a:r>
              <a:rPr lang="ru-RU" sz="2000" dirty="0">
                <a:solidFill>
                  <a:schemeClr val="bg1"/>
                </a:solidFill>
              </a:rPr>
              <a:t>, тому і стала символом </a:t>
            </a:r>
            <a:r>
              <a:rPr lang="ru-RU" sz="2000" dirty="0" err="1">
                <a:solidFill>
                  <a:schemeClr val="bg1"/>
                </a:solidFill>
              </a:rPr>
              <a:t>людської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крові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безсмертя</a:t>
            </a:r>
            <a:r>
              <a:rPr lang="ru-RU" sz="2000" dirty="0">
                <a:solidFill>
                  <a:schemeClr val="bg1"/>
                </a:solidFill>
              </a:rPr>
              <a:t> роду. </a:t>
            </a:r>
            <a:r>
              <a:rPr lang="ru-RU" sz="2000" dirty="0" err="1">
                <a:solidFill>
                  <a:schemeClr val="bg1"/>
                </a:solidFill>
              </a:rPr>
              <a:t>Це</a:t>
            </a:r>
            <a:r>
              <a:rPr lang="ru-RU" sz="2000" dirty="0">
                <a:solidFill>
                  <a:schemeClr val="bg1"/>
                </a:solidFill>
              </a:rPr>
              <a:t> дерево - кущ </a:t>
            </a:r>
            <a:r>
              <a:rPr lang="ru-RU" sz="2000" dirty="0" err="1">
                <a:solidFill>
                  <a:schemeClr val="bg1"/>
                </a:solidFill>
              </a:rPr>
              <a:t>вважається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старовинним</a:t>
            </a:r>
            <a:r>
              <a:rPr lang="ru-RU" sz="2000" dirty="0">
                <a:solidFill>
                  <a:schemeClr val="bg1"/>
                </a:solidFill>
              </a:rPr>
              <a:t> символом </a:t>
            </a:r>
            <a:r>
              <a:rPr lang="ru-RU" sz="2000" dirty="0" err="1">
                <a:solidFill>
                  <a:schemeClr val="bg1"/>
                </a:solidFill>
              </a:rPr>
              <a:t>України</a:t>
            </a:r>
            <a:r>
              <a:rPr lang="ru-RU" sz="2000" dirty="0">
                <a:solidFill>
                  <a:schemeClr val="bg1"/>
                </a:solidFill>
              </a:rPr>
              <a:t> і славного роду </a:t>
            </a:r>
            <a:r>
              <a:rPr lang="ru-RU" sz="2000" dirty="0" err="1">
                <a:solidFill>
                  <a:schemeClr val="bg1"/>
                </a:solidFill>
              </a:rPr>
              <a:t>українців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Саме</a:t>
            </a:r>
            <a:r>
              <a:rPr lang="ru-RU" sz="2000" dirty="0">
                <a:solidFill>
                  <a:schemeClr val="bg1"/>
                </a:solidFill>
              </a:rPr>
              <a:t> тому на </a:t>
            </a:r>
            <a:r>
              <a:rPr lang="ru-RU" sz="2000" dirty="0" err="1">
                <a:solidFill>
                  <a:schemeClr val="bg1"/>
                </a:solidFill>
              </a:rPr>
              <a:t>більшості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весільних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рушників</a:t>
            </a:r>
            <a:r>
              <a:rPr lang="ru-RU" sz="2000" dirty="0">
                <a:solidFill>
                  <a:schemeClr val="bg1"/>
                </a:solidFill>
              </a:rPr>
              <a:t> і на сорочках, як </a:t>
            </a:r>
            <a:r>
              <a:rPr lang="ru-RU" sz="2000" dirty="0" err="1">
                <a:solidFill>
                  <a:schemeClr val="bg1"/>
                </a:solidFill>
              </a:rPr>
              <a:t>жіночих</a:t>
            </a:r>
            <a:r>
              <a:rPr lang="ru-RU" sz="2000" dirty="0">
                <a:solidFill>
                  <a:schemeClr val="bg1"/>
                </a:solidFill>
              </a:rPr>
              <a:t> так і </a:t>
            </a:r>
            <a:r>
              <a:rPr lang="ru-RU" sz="2000" dirty="0" err="1">
                <a:solidFill>
                  <a:schemeClr val="bg1"/>
                </a:solidFill>
              </a:rPr>
              <a:t>чоловічих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розсипаються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горять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кетяги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калини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44208" y="980728"/>
            <a:ext cx="2318792" cy="106680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Калина </a:t>
            </a:r>
          </a:p>
        </p:txBody>
      </p:sp>
    </p:spTree>
    <p:extLst>
      <p:ext uri="{BB962C8B-B14F-4D97-AF65-F5344CB8AC3E}">
        <p14:creationId xmlns:p14="http://schemas.microsoft.com/office/powerpoint/2010/main" val="196089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6700" y="4005064"/>
            <a:ext cx="543808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1560" y="1052736"/>
            <a:ext cx="8154488" cy="266429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З </a:t>
            </a:r>
            <a:r>
              <a:rPr lang="ru-RU" sz="2000" dirty="0" err="1">
                <a:solidFill>
                  <a:schemeClr val="bg1"/>
                </a:solidFill>
              </a:rPr>
              <a:t>незапам'ятних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часів</a:t>
            </a:r>
            <a:r>
              <a:rPr lang="ru-RU" sz="2000" dirty="0">
                <a:solidFill>
                  <a:schemeClr val="bg1"/>
                </a:solidFill>
              </a:rPr>
              <a:t> люди </a:t>
            </a:r>
            <a:r>
              <a:rPr lang="ru-RU" sz="2000" dirty="0" err="1">
                <a:solidFill>
                  <a:schemeClr val="bg1"/>
                </a:solidFill>
              </a:rPr>
              <a:t>вірили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що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ця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квітка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наділена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магічною</a:t>
            </a:r>
            <a:r>
              <a:rPr lang="ru-RU" sz="2000" dirty="0">
                <a:solidFill>
                  <a:schemeClr val="bg1"/>
                </a:solidFill>
              </a:rPr>
              <a:t> силою, </a:t>
            </a:r>
            <a:r>
              <a:rPr lang="ru-RU" sz="2000" dirty="0" err="1">
                <a:solidFill>
                  <a:schemeClr val="bg1"/>
                </a:solidFill>
              </a:rPr>
              <a:t>здатною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оберігати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захищати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</a:t>
            </a:r>
            <a:r>
              <a:rPr lang="ru-RU" sz="2000" dirty="0">
                <a:solidFill>
                  <a:schemeClr val="bg1"/>
                </a:solidFill>
              </a:rPr>
              <a:t> будь </a:t>
            </a:r>
            <a:r>
              <a:rPr lang="ru-RU" sz="2000" dirty="0" err="1">
                <a:solidFill>
                  <a:schemeClr val="bg1"/>
                </a:solidFill>
              </a:rPr>
              <a:t>яких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бід</a:t>
            </a:r>
            <a:r>
              <a:rPr lang="ru-RU" sz="2000" dirty="0">
                <a:solidFill>
                  <a:schemeClr val="bg1"/>
                </a:solidFill>
              </a:rPr>
              <a:t>, напастей і зла всякого. </a:t>
            </a:r>
            <a:r>
              <a:rPr lang="ru-RU" sz="2000" dirty="0" err="1">
                <a:solidFill>
                  <a:schemeClr val="bg1"/>
                </a:solidFill>
              </a:rPr>
              <a:t>Саме</a:t>
            </a:r>
            <a:r>
              <a:rPr lang="ru-RU" sz="2000" dirty="0">
                <a:solidFill>
                  <a:schemeClr val="bg1"/>
                </a:solidFill>
              </a:rPr>
              <a:t> з </a:t>
            </a:r>
            <a:r>
              <a:rPr lang="ru-RU" sz="2000" dirty="0" err="1">
                <a:solidFill>
                  <a:schemeClr val="bg1"/>
                </a:solidFill>
              </a:rPr>
              <a:t>цієї</a:t>
            </a:r>
            <a:r>
              <a:rPr lang="ru-RU" sz="2000" dirty="0">
                <a:solidFill>
                  <a:schemeClr val="bg1"/>
                </a:solidFill>
              </a:rPr>
              <a:t> причини освятивши мак в </a:t>
            </a:r>
            <a:r>
              <a:rPr lang="ru-RU" sz="2000" dirty="0" err="1">
                <a:solidFill>
                  <a:schemeClr val="bg1"/>
                </a:solidFill>
              </a:rPr>
              <a:t>церкві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обсівали</a:t>
            </a:r>
            <a:r>
              <a:rPr lang="ru-RU" sz="2000" dirty="0">
                <a:solidFill>
                  <a:schemeClr val="bg1"/>
                </a:solidFill>
              </a:rPr>
              <a:t> ним людей та </a:t>
            </a:r>
            <a:r>
              <a:rPr lang="ru-RU" sz="2000" dirty="0" err="1">
                <a:solidFill>
                  <a:schemeClr val="bg1"/>
                </a:solidFill>
              </a:rPr>
              <a:t>домашню</a:t>
            </a:r>
            <a:r>
              <a:rPr lang="ru-RU" sz="2000" dirty="0">
                <a:solidFill>
                  <a:schemeClr val="bg1"/>
                </a:solidFill>
              </a:rPr>
              <a:t> худобу</a:t>
            </a:r>
            <a:r>
              <a:rPr lang="ru-RU" sz="2000" dirty="0" smtClean="0">
                <a:solidFill>
                  <a:schemeClr val="bg1"/>
                </a:solidFill>
              </a:rPr>
              <a:t>,.. </a:t>
            </a:r>
            <a:r>
              <a:rPr lang="ru-RU" sz="2000" dirty="0" err="1">
                <a:solidFill>
                  <a:schemeClr val="bg1"/>
                </a:solidFill>
              </a:rPr>
              <a:t>Молоді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дівчата</a:t>
            </a:r>
            <a:r>
              <a:rPr lang="ru-RU" sz="2000" dirty="0">
                <a:solidFill>
                  <a:schemeClr val="bg1"/>
                </a:solidFill>
              </a:rPr>
              <a:t>, в </a:t>
            </a:r>
            <a:r>
              <a:rPr lang="ru-RU" sz="2000" dirty="0" err="1">
                <a:solidFill>
                  <a:schemeClr val="bg1"/>
                </a:solidFill>
              </a:rPr>
              <a:t>чиїх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сім'ях</a:t>
            </a:r>
            <a:r>
              <a:rPr lang="ru-RU" sz="2000" dirty="0">
                <a:solidFill>
                  <a:schemeClr val="bg1"/>
                </a:solidFill>
              </a:rPr>
              <a:t> гинули </a:t>
            </a:r>
            <a:r>
              <a:rPr lang="ru-RU" sz="2000" dirty="0" err="1">
                <a:solidFill>
                  <a:schemeClr val="bg1"/>
                </a:solidFill>
              </a:rPr>
              <a:t>родичі</a:t>
            </a:r>
            <a:r>
              <a:rPr lang="ru-RU" sz="2000" dirty="0">
                <a:solidFill>
                  <a:schemeClr val="bg1"/>
                </a:solidFill>
              </a:rPr>
              <a:t> на полях битв, </a:t>
            </a:r>
            <a:r>
              <a:rPr lang="ru-RU" sz="2000" dirty="0" err="1">
                <a:solidFill>
                  <a:schemeClr val="bg1"/>
                </a:solidFill>
              </a:rPr>
              <a:t>вишиваючи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квіти</a:t>
            </a:r>
            <a:r>
              <a:rPr lang="ru-RU" sz="2000" dirty="0">
                <a:solidFill>
                  <a:schemeClr val="bg1"/>
                </a:solidFill>
              </a:rPr>
              <a:t> маку на </a:t>
            </a:r>
            <a:r>
              <a:rPr lang="ru-RU" sz="2000" dirty="0" err="1">
                <a:solidFill>
                  <a:schemeClr val="bg1"/>
                </a:solidFill>
              </a:rPr>
              <a:t>своїх</a:t>
            </a:r>
            <a:r>
              <a:rPr lang="ru-RU" sz="2000" dirty="0">
                <a:solidFill>
                  <a:schemeClr val="bg1"/>
                </a:solidFill>
              </a:rPr>
              <a:t> сорочках, давали </a:t>
            </a:r>
            <a:r>
              <a:rPr lang="ru-RU" sz="2000" dirty="0" err="1">
                <a:solidFill>
                  <a:schemeClr val="bg1"/>
                </a:solidFill>
              </a:rPr>
              <a:t>неписану</a:t>
            </a:r>
            <a:r>
              <a:rPr lang="ru-RU" sz="2000" dirty="0">
                <a:solidFill>
                  <a:schemeClr val="bg1"/>
                </a:solidFill>
              </a:rPr>
              <a:t> клятву: </a:t>
            </a:r>
            <a:r>
              <a:rPr lang="ru-RU" sz="2000" dirty="0" err="1">
                <a:solidFill>
                  <a:schemeClr val="bg1"/>
                </a:solidFill>
              </a:rPr>
              <a:t>продовжити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зберегти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свій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рід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63888" y="332656"/>
            <a:ext cx="1981200" cy="634752"/>
          </a:xfrm>
        </p:spPr>
        <p:txBody>
          <a:bodyPr>
            <a:normAutofit fontScale="90000"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Мак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7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3898776" cy="1597359"/>
          </a:xfrm>
        </p:spPr>
        <p:txBody>
          <a:bodyPr/>
          <a:lstStyle/>
          <a:p>
            <a:pPr algn="just"/>
            <a:r>
              <a:rPr lang="ru-RU" sz="2000" b="0" dirty="0" err="1">
                <a:solidFill>
                  <a:schemeClr val="bg1"/>
                </a:solidFill>
              </a:rPr>
              <a:t>Виконували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його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обов'язково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червоними</a:t>
            </a:r>
            <a:r>
              <a:rPr lang="ru-RU" sz="2000" b="0" dirty="0">
                <a:solidFill>
                  <a:schemeClr val="bg1"/>
                </a:solidFill>
              </a:rPr>
              <a:t> нитками, </a:t>
            </a:r>
            <a:r>
              <a:rPr lang="ru-RU" sz="2000" b="0" dirty="0" err="1">
                <a:solidFill>
                  <a:schemeClr val="bg1"/>
                </a:solidFill>
              </a:rPr>
              <a:t>що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символізувало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очисний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вогонь</a:t>
            </a:r>
            <a:r>
              <a:rPr lang="ru-RU" sz="2000" b="0" dirty="0">
                <a:solidFill>
                  <a:schemeClr val="bg1"/>
                </a:solidFill>
              </a:rPr>
              <a:t> і </a:t>
            </a:r>
            <a:r>
              <a:rPr lang="ru-RU" sz="2000" b="0" dirty="0" err="1">
                <a:solidFill>
                  <a:schemeClr val="bg1"/>
                </a:solidFill>
              </a:rPr>
              <a:t>сонце</a:t>
            </a:r>
            <a:r>
              <a:rPr lang="ru-RU" sz="2000" b="0" dirty="0">
                <a:solidFill>
                  <a:schemeClr val="bg1"/>
                </a:solidFill>
              </a:rPr>
              <a:t>, а так же </a:t>
            </a:r>
            <a:r>
              <a:rPr lang="ru-RU" sz="2000" b="0" dirty="0" err="1">
                <a:solidFill>
                  <a:schemeClr val="bg1"/>
                </a:solidFill>
              </a:rPr>
              <a:t>охоронні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чари</a:t>
            </a:r>
            <a:r>
              <a:rPr lang="ru-RU" sz="2000" b="0" dirty="0">
                <a:solidFill>
                  <a:schemeClr val="bg1"/>
                </a:solidFill>
              </a:rPr>
              <a:t> і </a:t>
            </a:r>
            <a:r>
              <a:rPr lang="ru-RU" sz="2000" b="0" dirty="0" err="1">
                <a:solidFill>
                  <a:schemeClr val="bg1"/>
                </a:solidFill>
              </a:rPr>
              <a:t>оберіг</a:t>
            </a:r>
            <a:r>
              <a:rPr lang="ru-RU" sz="2000" b="0" dirty="0">
                <a:solidFill>
                  <a:schemeClr val="bg1"/>
                </a:solidFill>
              </a:rPr>
              <a:t>, </a:t>
            </a:r>
            <a:r>
              <a:rPr lang="ru-RU" sz="2000" b="0" dirty="0" err="1">
                <a:solidFill>
                  <a:schemeClr val="bg1"/>
                </a:solidFill>
              </a:rPr>
              <a:t>лікування</a:t>
            </a:r>
            <a:r>
              <a:rPr lang="ru-RU" sz="2000" b="0" dirty="0">
                <a:solidFill>
                  <a:schemeClr val="bg1"/>
                </a:solidFill>
              </a:rPr>
              <a:t> і </a:t>
            </a:r>
            <a:r>
              <a:rPr lang="ru-RU" sz="2000" b="0" dirty="0" err="1">
                <a:solidFill>
                  <a:schemeClr val="bg1"/>
                </a:solidFill>
              </a:rPr>
              <a:t>очищення</a:t>
            </a:r>
            <a:r>
              <a:rPr lang="ru-RU" sz="2000" b="0" dirty="0">
                <a:solidFill>
                  <a:schemeClr val="bg1"/>
                </a:solidFill>
              </a:rPr>
              <a:t>.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140968"/>
            <a:ext cx="2824480" cy="3383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8680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FF0000"/>
                </a:solidFill>
              </a:rPr>
              <a:t>Вазон і </a:t>
            </a:r>
            <a:r>
              <a:rPr lang="ru-RU" sz="3600" dirty="0" err="1">
                <a:solidFill>
                  <a:srgbClr val="FF0000"/>
                </a:solidFill>
              </a:rPr>
              <a:t>Берегиня</a:t>
            </a:r>
            <a:r>
              <a:rPr lang="ru-RU" sz="36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283968" y="3645024"/>
            <a:ext cx="4472236" cy="2520280"/>
          </a:xfrm>
        </p:spPr>
        <p:txBody>
          <a:bodyPr/>
          <a:lstStyle/>
          <a:p>
            <a:r>
              <a:rPr lang="ru-RU" sz="3600" dirty="0" err="1">
                <a:solidFill>
                  <a:srgbClr val="FF0000"/>
                </a:solidFill>
              </a:rPr>
              <a:t>Зірки</a:t>
            </a:r>
            <a:r>
              <a:rPr lang="ru-RU" sz="3600" b="0" dirty="0">
                <a:solidFill>
                  <a:srgbClr val="FF0000"/>
                </a:solidFill>
              </a:rPr>
              <a:t> </a:t>
            </a:r>
            <a:r>
              <a:rPr lang="ru-RU" sz="3600" b="0" dirty="0" smtClean="0">
                <a:solidFill>
                  <a:schemeClr val="bg1"/>
                </a:solidFill>
              </a:rPr>
              <a:t>-</a:t>
            </a:r>
            <a:r>
              <a:rPr lang="ru-RU" sz="3600" b="0" dirty="0" smtClean="0">
                <a:solidFill>
                  <a:srgbClr val="FF0000"/>
                </a:solidFill>
              </a:rPr>
              <a:t> </a:t>
            </a:r>
            <a:r>
              <a:rPr lang="ru-RU" sz="2000" b="0" dirty="0">
                <a:solidFill>
                  <a:schemeClr val="bg1"/>
                </a:solidFill>
              </a:rPr>
              <a:t>с</a:t>
            </a:r>
            <a:r>
              <a:rPr lang="ru-RU" sz="2000" b="0" dirty="0" smtClean="0">
                <a:solidFill>
                  <a:schemeClr val="bg1"/>
                </a:solidFill>
              </a:rPr>
              <a:t>имвол </a:t>
            </a:r>
            <a:r>
              <a:rPr lang="ru-RU" sz="2000" b="0" dirty="0" err="1">
                <a:solidFill>
                  <a:schemeClr val="bg1"/>
                </a:solidFill>
              </a:rPr>
              <a:t>Всесвіту</a:t>
            </a:r>
            <a:r>
              <a:rPr lang="ru-RU" sz="2000" b="0" dirty="0">
                <a:solidFill>
                  <a:schemeClr val="bg1"/>
                </a:solidFill>
              </a:rPr>
              <a:t>. </a:t>
            </a:r>
            <a:r>
              <a:rPr lang="ru-RU" sz="2000" b="0" dirty="0" err="1">
                <a:solidFill>
                  <a:schemeClr val="bg1"/>
                </a:solidFill>
              </a:rPr>
              <a:t>Розшиті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зірками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або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створеним</a:t>
            </a:r>
            <a:r>
              <a:rPr lang="ru-RU" sz="2000" b="0" dirty="0">
                <a:solidFill>
                  <a:schemeClr val="bg1"/>
                </a:solidFill>
              </a:rPr>
              <a:t> з них </a:t>
            </a:r>
            <a:r>
              <a:rPr lang="ru-RU" sz="2000" b="0" dirty="0" err="1">
                <a:solidFill>
                  <a:schemeClr val="bg1"/>
                </a:solidFill>
              </a:rPr>
              <a:t>геометричним</a:t>
            </a:r>
            <a:r>
              <a:rPr lang="ru-RU" sz="2000" b="0" dirty="0">
                <a:solidFill>
                  <a:schemeClr val="bg1"/>
                </a:solidFill>
              </a:rPr>
              <a:t> орнаментом рушники </a:t>
            </a:r>
            <a:r>
              <a:rPr lang="ru-RU" sz="2000" b="0" dirty="0" err="1">
                <a:solidFill>
                  <a:schemeClr val="bg1"/>
                </a:solidFill>
              </a:rPr>
              <a:t>чи</a:t>
            </a:r>
            <a:r>
              <a:rPr lang="ru-RU" sz="2000" b="0" dirty="0">
                <a:solidFill>
                  <a:schemeClr val="bg1"/>
                </a:solidFill>
              </a:rPr>
              <a:t> сорочки </a:t>
            </a:r>
            <a:r>
              <a:rPr lang="ru-RU" sz="2000" b="0" dirty="0" err="1">
                <a:solidFill>
                  <a:schemeClr val="bg1"/>
                </a:solidFill>
              </a:rPr>
              <a:t>символізують</a:t>
            </a:r>
            <a:r>
              <a:rPr lang="ru-RU" sz="2000" b="0" dirty="0">
                <a:solidFill>
                  <a:schemeClr val="bg1"/>
                </a:solidFill>
              </a:rPr>
              <a:t>  про структуру </a:t>
            </a:r>
            <a:r>
              <a:rPr lang="ru-RU" sz="2000" b="0" dirty="0" err="1">
                <a:solidFill>
                  <a:schemeClr val="bg1"/>
                </a:solidFill>
              </a:rPr>
              <a:t>Всесвіту</a:t>
            </a:r>
            <a:r>
              <a:rPr lang="ru-RU" sz="2000" b="0" dirty="0">
                <a:solidFill>
                  <a:schemeClr val="bg1"/>
                </a:solidFill>
              </a:rPr>
              <a:t>, але </a:t>
            </a:r>
            <a:r>
              <a:rPr lang="ru-RU" sz="2000" b="0" dirty="0" err="1">
                <a:solidFill>
                  <a:schemeClr val="bg1"/>
                </a:solidFill>
              </a:rPr>
              <a:t>вже</a:t>
            </a:r>
            <a:r>
              <a:rPr lang="ru-RU" sz="2000" b="0" dirty="0">
                <a:solidFill>
                  <a:schemeClr val="bg1"/>
                </a:solidFill>
              </a:rPr>
              <a:t> як </a:t>
            </a:r>
            <a:r>
              <a:rPr lang="ru-RU" sz="2000" b="0" dirty="0" err="1">
                <a:solidFill>
                  <a:schemeClr val="bg1"/>
                </a:solidFill>
              </a:rPr>
              <a:t>впорядкованої</a:t>
            </a:r>
            <a:r>
              <a:rPr lang="ru-RU" sz="2000" b="0" dirty="0">
                <a:solidFill>
                  <a:schemeClr val="bg1"/>
                </a:solidFill>
              </a:rPr>
              <a:t> і </a:t>
            </a:r>
            <a:r>
              <a:rPr lang="ru-RU" sz="2000" b="0" dirty="0" err="1">
                <a:solidFill>
                  <a:schemeClr val="bg1"/>
                </a:solidFill>
              </a:rPr>
              <a:t>гармонійної</a:t>
            </a:r>
            <a:r>
              <a:rPr lang="ru-RU" sz="2000" b="0" dirty="0">
                <a:solidFill>
                  <a:schemeClr val="bg1"/>
                </a:solidFill>
              </a:rPr>
              <a:t> </a:t>
            </a:r>
            <a:r>
              <a:rPr lang="ru-RU" sz="2000" b="0" dirty="0" err="1">
                <a:solidFill>
                  <a:schemeClr val="bg1"/>
                </a:solidFill>
              </a:rPr>
              <a:t>системи</a:t>
            </a:r>
            <a:r>
              <a:rPr lang="ru-RU" sz="2000" b="0" dirty="0">
                <a:solidFill>
                  <a:schemeClr val="bg1"/>
                </a:solidFill>
              </a:rPr>
              <a:t>, а не про </a:t>
            </a:r>
            <a:r>
              <a:rPr lang="ru-RU" sz="2000" b="0" dirty="0" err="1">
                <a:solidFill>
                  <a:schemeClr val="bg1"/>
                </a:solidFill>
              </a:rPr>
              <a:t>безладний</a:t>
            </a:r>
            <a:r>
              <a:rPr lang="ru-RU" sz="2000" b="0" dirty="0">
                <a:solidFill>
                  <a:schemeClr val="bg1"/>
                </a:solidFill>
              </a:rPr>
              <a:t> хаос</a:t>
            </a:r>
            <a:r>
              <a:rPr lang="ru-RU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9841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2"/>
            <a:ext cx="678698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27584" y="4365104"/>
            <a:ext cx="7776864" cy="2088232"/>
          </a:xfrm>
        </p:spPr>
        <p:txBody>
          <a:bodyPr>
            <a:normAutofit/>
          </a:bodyPr>
          <a:lstStyle/>
          <a:p>
            <a:pPr algn="just"/>
            <a:r>
              <a:rPr lang="ru-RU" sz="2000" dirty="0" err="1" smtClean="0">
                <a:solidFill>
                  <a:schemeClr val="bg1"/>
                </a:solidFill>
              </a:rPr>
              <a:t>Символізує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красу і </a:t>
            </a:r>
            <a:r>
              <a:rPr lang="ru-RU" sz="2000" dirty="0" err="1">
                <a:solidFill>
                  <a:schemeClr val="bg1"/>
                </a:solidFill>
              </a:rPr>
              <a:t>радість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створення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сім'ї</a:t>
            </a:r>
            <a:r>
              <a:rPr lang="ru-RU" sz="2000" dirty="0">
                <a:solidFill>
                  <a:schemeClr val="bg1"/>
                </a:solidFill>
              </a:rPr>
              <a:t>. «Сад-виноград» - </a:t>
            </a:r>
            <a:r>
              <a:rPr lang="ru-RU" sz="2000" dirty="0" err="1">
                <a:solidFill>
                  <a:schemeClr val="bg1"/>
                </a:solidFill>
              </a:rPr>
              <a:t>це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життєдайна</a:t>
            </a:r>
            <a:r>
              <a:rPr lang="ru-RU" sz="2000" dirty="0">
                <a:solidFill>
                  <a:schemeClr val="bg1"/>
                </a:solidFill>
              </a:rPr>
              <a:t> нива, де у </a:t>
            </a:r>
            <a:r>
              <a:rPr lang="ru-RU" sz="2000" dirty="0" err="1">
                <a:solidFill>
                  <a:schemeClr val="bg1"/>
                </a:solidFill>
              </a:rPr>
              <a:t>ролі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сіяча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виступає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чоловік</a:t>
            </a:r>
            <a:r>
              <a:rPr lang="ru-RU" sz="2000" dirty="0">
                <a:solidFill>
                  <a:schemeClr val="bg1"/>
                </a:solidFill>
              </a:rPr>
              <a:t>, а </a:t>
            </a:r>
            <a:r>
              <a:rPr lang="ru-RU" sz="2000" dirty="0" err="1">
                <a:solidFill>
                  <a:schemeClr val="bg1"/>
                </a:solidFill>
              </a:rPr>
              <a:t>жінці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відве-дена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роль </a:t>
            </a:r>
            <a:r>
              <a:rPr lang="ru-RU" sz="2000" dirty="0" err="1">
                <a:solidFill>
                  <a:schemeClr val="bg1"/>
                </a:solidFill>
              </a:rPr>
              <a:t>оберігати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ростити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плекати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посіяне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чоловіком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насіння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родовідного</a:t>
            </a:r>
            <a:r>
              <a:rPr lang="ru-RU" sz="2000" dirty="0">
                <a:solidFill>
                  <a:schemeClr val="bg1"/>
                </a:solidFill>
              </a:rPr>
              <a:t> древа. </a:t>
            </a:r>
            <a:r>
              <a:rPr lang="ru-RU" sz="2000" dirty="0" err="1" smtClean="0">
                <a:solidFill>
                  <a:schemeClr val="bg1"/>
                </a:solidFill>
              </a:rPr>
              <a:t>Поширений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на сорочках як </a:t>
            </a:r>
            <a:r>
              <a:rPr lang="ru-RU" sz="2000" dirty="0" err="1">
                <a:solidFill>
                  <a:schemeClr val="bg1"/>
                </a:solidFill>
              </a:rPr>
              <a:t>жіночих</a:t>
            </a:r>
            <a:r>
              <a:rPr lang="ru-RU" sz="2000" dirty="0">
                <a:solidFill>
                  <a:schemeClr val="bg1"/>
                </a:solidFill>
              </a:rPr>
              <a:t> так і </a:t>
            </a:r>
            <a:r>
              <a:rPr lang="ru-RU" sz="2000" dirty="0" err="1" smtClean="0">
                <a:solidFill>
                  <a:schemeClr val="bg1"/>
                </a:solidFill>
              </a:rPr>
              <a:t>чоловічих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Полтавщини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 smtClean="0">
                <a:solidFill>
                  <a:schemeClr val="bg1"/>
                </a:solidFill>
              </a:rPr>
              <a:t>Київщини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03848" y="116632"/>
            <a:ext cx="2462808" cy="10668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Виноград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32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4248472" cy="2721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88024" y="980728"/>
            <a:ext cx="3978024" cy="5400600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solidFill>
                  <a:schemeClr val="bg1"/>
                </a:solidFill>
              </a:rPr>
              <a:t>В </a:t>
            </a:r>
            <a:r>
              <a:rPr lang="ru-RU" sz="2000" dirty="0" err="1">
                <a:solidFill>
                  <a:schemeClr val="bg1"/>
                </a:solidFill>
              </a:rPr>
              <a:t>древніх</a:t>
            </a:r>
            <a:r>
              <a:rPr lang="ru-RU" sz="2000" dirty="0">
                <a:solidFill>
                  <a:schemeClr val="bg1"/>
                </a:solidFill>
              </a:rPr>
              <a:t> легендах </a:t>
            </a:r>
            <a:r>
              <a:rPr lang="ru-RU" sz="2000" dirty="0" err="1">
                <a:solidFill>
                  <a:schemeClr val="bg1"/>
                </a:solidFill>
              </a:rPr>
              <a:t>квітка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лілеї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підкреслювала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дівочу</a:t>
            </a:r>
            <a:r>
              <a:rPr lang="ru-RU" sz="2000" dirty="0">
                <a:solidFill>
                  <a:schemeClr val="bg1"/>
                </a:solidFill>
              </a:rPr>
              <a:t> чистоту, </a:t>
            </a:r>
            <a:r>
              <a:rPr lang="ru-RU" sz="2000" dirty="0" err="1">
                <a:solidFill>
                  <a:schemeClr val="bg1"/>
                </a:solidFill>
              </a:rPr>
              <a:t>невинність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чарівність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Лілея</a:t>
            </a:r>
            <a:r>
              <a:rPr lang="ru-RU" sz="2000" dirty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суто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жіночий</a:t>
            </a:r>
            <a:r>
              <a:rPr lang="ru-RU" sz="2000" dirty="0">
                <a:solidFill>
                  <a:schemeClr val="bg1"/>
                </a:solidFill>
              </a:rPr>
              <a:t> символ, </a:t>
            </a:r>
            <a:r>
              <a:rPr lang="ru-RU" sz="2000" dirty="0" err="1">
                <a:solidFill>
                  <a:schemeClr val="bg1"/>
                </a:solidFill>
              </a:rPr>
              <a:t>уособлює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енергію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вологи</a:t>
            </a:r>
            <a:r>
              <a:rPr lang="ru-RU" sz="2000" dirty="0">
                <a:solidFill>
                  <a:schemeClr val="bg1"/>
                </a:solidFill>
              </a:rPr>
              <a:t>. При </a:t>
            </a:r>
            <a:r>
              <a:rPr lang="ru-RU" sz="2000" dirty="0" err="1">
                <a:solidFill>
                  <a:schemeClr val="bg1"/>
                </a:solidFill>
              </a:rPr>
              <a:t>уважному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розгляді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стилізованого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геомет-ричного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зображення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лілеї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мож</a:t>
            </a:r>
            <a:r>
              <a:rPr lang="ru-RU" sz="2000" dirty="0" smtClean="0">
                <a:solidFill>
                  <a:schemeClr val="bg1"/>
                </a:solidFill>
              </a:rPr>
              <a:t>-на </a:t>
            </a:r>
            <a:r>
              <a:rPr lang="ru-RU" sz="2000" dirty="0" err="1">
                <a:solidFill>
                  <a:schemeClr val="bg1"/>
                </a:solidFill>
              </a:rPr>
              <a:t>побачити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силуети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двох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птахів</a:t>
            </a:r>
            <a:r>
              <a:rPr lang="ru-RU" sz="2000" dirty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що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самі</a:t>
            </a:r>
            <a:r>
              <a:rPr lang="ru-RU" sz="2000" dirty="0">
                <a:solidFill>
                  <a:schemeClr val="bg1"/>
                </a:solidFill>
              </a:rPr>
              <a:t> по </a:t>
            </a:r>
            <a:r>
              <a:rPr lang="ru-RU" sz="2000" dirty="0" err="1">
                <a:solidFill>
                  <a:schemeClr val="bg1"/>
                </a:solidFill>
              </a:rPr>
              <a:t>собі</a:t>
            </a:r>
            <a:r>
              <a:rPr lang="ru-RU" sz="2000" dirty="0">
                <a:solidFill>
                  <a:schemeClr val="bg1"/>
                </a:solidFill>
              </a:rPr>
              <a:t> є символом </a:t>
            </a:r>
            <a:r>
              <a:rPr lang="ru-RU" sz="2000" dirty="0" err="1">
                <a:solidFill>
                  <a:schemeClr val="bg1"/>
                </a:solidFill>
              </a:rPr>
              <a:t>любові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Іноді</a:t>
            </a:r>
            <a:r>
              <a:rPr lang="ru-RU" sz="2000" dirty="0">
                <a:solidFill>
                  <a:schemeClr val="bg1"/>
                </a:solidFill>
              </a:rPr>
              <a:t> на </a:t>
            </a:r>
            <a:r>
              <a:rPr lang="ru-RU" sz="2000" dirty="0" err="1">
                <a:solidFill>
                  <a:schemeClr val="bg1"/>
                </a:solidFill>
              </a:rPr>
              <a:t>квітці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або</a:t>
            </a:r>
            <a:r>
              <a:rPr lang="ru-RU" sz="2000" dirty="0">
                <a:solidFill>
                  <a:schemeClr val="bg1"/>
                </a:solidFill>
              </a:rPr>
              <a:t> над ним </a:t>
            </a:r>
            <a:r>
              <a:rPr lang="ru-RU" sz="2000" dirty="0" err="1">
                <a:solidFill>
                  <a:schemeClr val="bg1"/>
                </a:solidFill>
              </a:rPr>
              <a:t>зображують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краплі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роси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що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символізує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запліднення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03648" y="4149080"/>
            <a:ext cx="1981200" cy="10668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   Лілея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2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663458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899592" y="4149080"/>
            <a:ext cx="7488832" cy="230425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Орнамент </a:t>
            </a:r>
            <a:r>
              <a:rPr lang="ru-RU" sz="2000" b="1" dirty="0" err="1">
                <a:solidFill>
                  <a:schemeClr val="bg1"/>
                </a:solidFill>
              </a:rPr>
              <a:t>являє</a:t>
            </a:r>
            <a:r>
              <a:rPr lang="ru-RU" sz="2000" b="1" dirty="0">
                <a:solidFill>
                  <a:schemeClr val="bg1"/>
                </a:solidFill>
              </a:rPr>
              <a:t> собою </a:t>
            </a:r>
            <a:r>
              <a:rPr lang="ru-RU" sz="2000" b="1" dirty="0" err="1">
                <a:solidFill>
                  <a:schemeClr val="bg1"/>
                </a:solidFill>
              </a:rPr>
              <a:t>візерунок</a:t>
            </a:r>
            <a:r>
              <a:rPr lang="ru-RU" sz="2000" b="1" dirty="0">
                <a:solidFill>
                  <a:schemeClr val="bg1"/>
                </a:solidFill>
              </a:rPr>
              <a:t> з </a:t>
            </a:r>
            <a:r>
              <a:rPr lang="ru-RU" sz="2000" b="1" dirty="0" err="1">
                <a:solidFill>
                  <a:schemeClr val="bg1"/>
                </a:solidFill>
              </a:rPr>
              <a:t>геометричних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фігур</a:t>
            </a:r>
            <a:r>
              <a:rPr lang="ru-RU" sz="2000" b="1" dirty="0">
                <a:solidFill>
                  <a:schemeClr val="bg1"/>
                </a:solidFill>
              </a:rPr>
              <a:t> - </a:t>
            </a:r>
            <a:r>
              <a:rPr lang="ru-RU" sz="2000" b="1" dirty="0" err="1">
                <a:solidFill>
                  <a:schemeClr val="bg1"/>
                </a:solidFill>
              </a:rPr>
              <a:t>ромбів</a:t>
            </a:r>
            <a:r>
              <a:rPr lang="ru-RU" sz="2000" b="1" dirty="0">
                <a:solidFill>
                  <a:schemeClr val="bg1"/>
                </a:solidFill>
              </a:rPr>
              <a:t> з </a:t>
            </a:r>
            <a:r>
              <a:rPr lang="ru-RU" sz="2000" b="1" dirty="0" err="1">
                <a:solidFill>
                  <a:schemeClr val="bg1"/>
                </a:solidFill>
              </a:rPr>
              <a:t>витіюватими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закругленнями</a:t>
            </a:r>
            <a:r>
              <a:rPr lang="ru-RU" sz="2000" b="1" dirty="0">
                <a:solidFill>
                  <a:schemeClr val="bg1"/>
                </a:solidFill>
              </a:rPr>
              <a:t>. </a:t>
            </a:r>
            <a:r>
              <a:rPr lang="ru-RU" sz="2000" b="1" dirty="0" err="1">
                <a:solidFill>
                  <a:schemeClr val="bg1"/>
                </a:solidFill>
              </a:rPr>
              <a:t>Такі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фігури</a:t>
            </a:r>
            <a:r>
              <a:rPr lang="ru-RU" sz="2000" b="1" dirty="0">
                <a:solidFill>
                  <a:schemeClr val="bg1"/>
                </a:solidFill>
              </a:rPr>
              <a:t> на </a:t>
            </a:r>
            <a:r>
              <a:rPr lang="ru-RU" sz="2000" b="1" dirty="0" err="1">
                <a:solidFill>
                  <a:schemeClr val="bg1"/>
                </a:solidFill>
              </a:rPr>
              <a:t>переконання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древніх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слов'ян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символізували</a:t>
            </a:r>
            <a:r>
              <a:rPr lang="ru-RU" sz="2000" b="1" dirty="0">
                <a:solidFill>
                  <a:schemeClr val="bg1"/>
                </a:solidFill>
              </a:rPr>
              <a:t> Богиню </a:t>
            </a:r>
            <a:r>
              <a:rPr lang="ru-RU" sz="2000" b="1" dirty="0" err="1">
                <a:solidFill>
                  <a:schemeClr val="bg1"/>
                </a:solidFill>
              </a:rPr>
              <a:t>Землі</a:t>
            </a:r>
            <a:r>
              <a:rPr lang="ru-RU" sz="2000" b="1" dirty="0">
                <a:solidFill>
                  <a:schemeClr val="bg1"/>
                </a:solidFill>
              </a:rPr>
              <a:t>, до того ж </a:t>
            </a:r>
            <a:r>
              <a:rPr lang="ru-RU" sz="2000" b="1" dirty="0" err="1">
                <a:solidFill>
                  <a:schemeClr val="bg1"/>
                </a:solidFill>
              </a:rPr>
              <a:t>були</a:t>
            </a:r>
            <a:r>
              <a:rPr lang="ru-RU" sz="2000" b="1" dirty="0">
                <a:solidFill>
                  <a:schemeClr val="bg1"/>
                </a:solidFill>
              </a:rPr>
              <a:t> і </a:t>
            </a:r>
            <a:r>
              <a:rPr lang="ru-RU" sz="2000" b="1" dirty="0" err="1">
                <a:solidFill>
                  <a:schemeClr val="bg1"/>
                </a:solidFill>
              </a:rPr>
              <a:t>обереговими</a:t>
            </a:r>
            <a:r>
              <a:rPr lang="ru-RU" sz="2000" b="1" dirty="0">
                <a:solidFill>
                  <a:schemeClr val="bg1"/>
                </a:solidFill>
              </a:rPr>
              <a:t> символами, </a:t>
            </a:r>
            <a:r>
              <a:rPr lang="ru-RU" sz="2000" b="1" dirty="0" err="1">
                <a:solidFill>
                  <a:schemeClr val="bg1"/>
                </a:solidFill>
              </a:rPr>
              <a:t>призначеними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приносити</a:t>
            </a:r>
            <a:r>
              <a:rPr lang="ru-RU" sz="2000" b="1" dirty="0">
                <a:solidFill>
                  <a:schemeClr val="bg1"/>
                </a:solidFill>
              </a:rPr>
              <a:t> удачу, </a:t>
            </a:r>
            <a:r>
              <a:rPr lang="ru-RU" sz="2000" b="1" dirty="0" err="1">
                <a:solidFill>
                  <a:schemeClr val="bg1"/>
                </a:solidFill>
              </a:rPr>
              <a:t>щастя</a:t>
            </a:r>
            <a:r>
              <a:rPr lang="ru-RU" sz="2000" b="1" dirty="0">
                <a:solidFill>
                  <a:schemeClr val="bg1"/>
                </a:solidFill>
              </a:rPr>
              <a:t>, </a:t>
            </a:r>
            <a:r>
              <a:rPr lang="ru-RU" sz="2000" b="1" dirty="0" err="1">
                <a:solidFill>
                  <a:schemeClr val="bg1"/>
                </a:solidFill>
              </a:rPr>
              <a:t>благополуччя</a:t>
            </a:r>
            <a:r>
              <a:rPr lang="ru-RU" sz="2000" b="1" dirty="0">
                <a:solidFill>
                  <a:schemeClr val="bg1"/>
                </a:solidFill>
              </a:rPr>
              <a:t> і </a:t>
            </a:r>
            <a:r>
              <a:rPr lang="ru-RU" sz="2000" b="1" dirty="0" err="1">
                <a:solidFill>
                  <a:schemeClr val="bg1"/>
                </a:solidFill>
              </a:rPr>
              <a:t>сприяти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err="1">
                <a:solidFill>
                  <a:schemeClr val="bg1"/>
                </a:solidFill>
              </a:rPr>
              <a:t>родючості</a:t>
            </a:r>
            <a:r>
              <a:rPr lang="ru-RU" sz="2000" b="1" dirty="0" smtClean="0">
                <a:solidFill>
                  <a:schemeClr val="bg1"/>
                </a:solidFill>
              </a:rPr>
              <a:t>..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03848" y="3573016"/>
            <a:ext cx="1981200" cy="72008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 Ромби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91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3136232" cy="4189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139952" y="1600200"/>
            <a:ext cx="4626096" cy="37338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</a:t>
            </a:r>
            <a:r>
              <a:rPr lang="ru-RU" sz="2000" dirty="0" err="1" smtClean="0">
                <a:solidFill>
                  <a:schemeClr val="bg1"/>
                </a:solidFill>
              </a:rPr>
              <a:t>Милують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вони наше око, </a:t>
            </a:r>
            <a:r>
              <a:rPr lang="ru-RU" sz="2000" dirty="0" err="1">
                <a:solidFill>
                  <a:schemeClr val="bg1"/>
                </a:solidFill>
              </a:rPr>
              <a:t>лікують</a:t>
            </a:r>
            <a:r>
              <a:rPr lang="ru-RU" sz="2000" dirty="0">
                <a:solidFill>
                  <a:schemeClr val="bg1"/>
                </a:solidFill>
              </a:rPr>
              <a:t> наше </a:t>
            </a:r>
            <a:r>
              <a:rPr lang="ru-RU" sz="2000" dirty="0" err="1">
                <a:solidFill>
                  <a:schemeClr val="bg1"/>
                </a:solidFill>
              </a:rPr>
              <a:t>тіло</a:t>
            </a:r>
            <a:r>
              <a:rPr lang="ru-RU" sz="2000" dirty="0">
                <a:solidFill>
                  <a:schemeClr val="bg1"/>
                </a:solidFill>
              </a:rPr>
              <a:t>, а тому й </a:t>
            </a:r>
            <a:r>
              <a:rPr lang="ru-RU" sz="2000" dirty="0" err="1">
                <a:solidFill>
                  <a:schemeClr val="bg1"/>
                </a:solidFill>
              </a:rPr>
              <a:t>просяться</a:t>
            </a:r>
            <a:r>
              <a:rPr lang="ru-RU" sz="2000" dirty="0">
                <a:solidFill>
                  <a:schemeClr val="bg1"/>
                </a:solidFill>
              </a:rPr>
              <a:t> на </a:t>
            </a:r>
            <a:r>
              <a:rPr lang="ru-RU" sz="2000" dirty="0" err="1">
                <a:solidFill>
                  <a:schemeClr val="bg1"/>
                </a:solidFill>
              </a:rPr>
              <a:t>біле</a:t>
            </a:r>
            <a:r>
              <a:rPr lang="ru-RU" sz="2000" dirty="0">
                <a:solidFill>
                  <a:schemeClr val="bg1"/>
                </a:solidFill>
              </a:rPr>
              <a:t> поле рушника </a:t>
            </a:r>
            <a:r>
              <a:rPr lang="ru-RU" sz="2000" dirty="0" err="1">
                <a:solidFill>
                  <a:schemeClr val="bg1"/>
                </a:solidFill>
              </a:rPr>
              <a:t>чи</a:t>
            </a:r>
            <a:r>
              <a:rPr lang="ru-RU" sz="2000" dirty="0">
                <a:solidFill>
                  <a:schemeClr val="bg1"/>
                </a:solidFill>
              </a:rPr>
              <a:t> сорочки. 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В </a:t>
            </a:r>
            <a:r>
              <a:rPr lang="ru-RU" sz="2000" dirty="0">
                <a:solidFill>
                  <a:schemeClr val="bg1"/>
                </a:solidFill>
              </a:rPr>
              <a:t>кожному </a:t>
            </a:r>
            <a:r>
              <a:rPr lang="ru-RU" sz="2000" dirty="0" err="1" smtClean="0">
                <a:solidFill>
                  <a:schemeClr val="bg1"/>
                </a:solidFill>
              </a:rPr>
              <a:t>українському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садочку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ростуть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запашні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чорнобривці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що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заплітаються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радісною</a:t>
            </a:r>
            <a:r>
              <a:rPr lang="ru-RU" sz="2000" dirty="0">
                <a:solidFill>
                  <a:schemeClr val="bg1"/>
                </a:solidFill>
              </a:rPr>
              <a:t> й красивою </a:t>
            </a:r>
            <a:r>
              <a:rPr lang="ru-RU" sz="2000" dirty="0" err="1">
                <a:solidFill>
                  <a:schemeClr val="bg1"/>
                </a:solidFill>
              </a:rPr>
              <a:t>хвилею</a:t>
            </a:r>
            <a:r>
              <a:rPr lang="ru-RU" sz="2000" dirty="0">
                <a:solidFill>
                  <a:schemeClr val="bg1"/>
                </a:solidFill>
              </a:rPr>
              <a:t>, такою ж, як наша прекрасна природа.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99992" y="457200"/>
            <a:ext cx="4263008" cy="10668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Чорнобривці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160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>Рушники — </a:t>
            </a:r>
            <a:r>
              <a:rPr lang="ru-RU" dirty="0" err="1">
                <a:solidFill>
                  <a:srgbClr val="C00000"/>
                </a:solidFill>
              </a:rPr>
              <a:t>це</a:t>
            </a:r>
            <a:r>
              <a:rPr lang="ru-RU" dirty="0">
                <a:solidFill>
                  <a:srgbClr val="C00000"/>
                </a:solidFill>
              </a:rPr>
              <a:t> символ </a:t>
            </a:r>
            <a:r>
              <a:rPr lang="ru-RU" dirty="0" err="1">
                <a:solidFill>
                  <a:srgbClr val="C00000"/>
                </a:solidFill>
              </a:rPr>
              <a:t>України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ru-RU" dirty="0" err="1">
                <a:solidFill>
                  <a:srgbClr val="C00000"/>
                </a:solidFill>
              </a:rPr>
              <a:t>відбиття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культурної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пам'яті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народу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4420893" cy="3225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   У </a:t>
            </a:r>
            <a:r>
              <a:rPr lang="ru-RU" sz="2400" dirty="0" err="1">
                <a:solidFill>
                  <a:schemeClr val="bg1"/>
                </a:solidFill>
              </a:rPr>
              <a:t>вишивці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рушників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знайшли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відображення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орнаменти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пов'язані</a:t>
            </a:r>
            <a:r>
              <a:rPr lang="ru-RU" sz="2400" dirty="0">
                <a:solidFill>
                  <a:schemeClr val="bg1"/>
                </a:solidFill>
              </a:rPr>
              <a:t> з образами добра, </a:t>
            </a:r>
            <a:r>
              <a:rPr lang="ru-RU" sz="2400" dirty="0" err="1">
                <a:solidFill>
                  <a:schemeClr val="bg1"/>
                </a:solidFill>
              </a:rPr>
              <a:t>краси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захисту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від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усього</a:t>
            </a:r>
            <a:r>
              <a:rPr lang="ru-RU" sz="2400" dirty="0">
                <a:solidFill>
                  <a:schemeClr val="bg1"/>
                </a:solidFill>
              </a:rPr>
              <a:t> злого на </a:t>
            </a:r>
            <a:r>
              <a:rPr lang="ru-RU" sz="2400" dirty="0" err="1">
                <a:solidFill>
                  <a:schemeClr val="bg1"/>
                </a:solidFill>
              </a:rPr>
              <a:t>землі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just"/>
            <a:r>
              <a:rPr lang="ru-RU" sz="2400" dirty="0" err="1" smtClean="0">
                <a:solidFill>
                  <a:schemeClr val="bg1"/>
                </a:solidFill>
              </a:rPr>
              <a:t>Орнаменти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вишивки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рушників</a:t>
            </a:r>
            <a:r>
              <a:rPr lang="ru-RU" sz="2400" dirty="0">
                <a:solidFill>
                  <a:schemeClr val="bg1"/>
                </a:solidFill>
              </a:rPr>
              <a:t> — </a:t>
            </a:r>
            <a:r>
              <a:rPr lang="ru-RU" sz="2400" dirty="0" err="1">
                <a:solidFill>
                  <a:schemeClr val="bg1"/>
                </a:solidFill>
              </a:rPr>
              <a:t>це</a:t>
            </a:r>
            <a:r>
              <a:rPr lang="ru-RU" sz="2400" dirty="0">
                <a:solidFill>
                  <a:schemeClr val="bg1"/>
                </a:solidFill>
              </a:rPr>
              <a:t> народна </a:t>
            </a:r>
            <a:r>
              <a:rPr lang="ru-RU" sz="2400" dirty="0" err="1">
                <a:solidFill>
                  <a:schemeClr val="bg1"/>
                </a:solidFill>
              </a:rPr>
              <a:t>пам'ять</a:t>
            </a:r>
            <a:r>
              <a:rPr lang="ru-RU" sz="2400" dirty="0">
                <a:solidFill>
                  <a:schemeClr val="bg1"/>
                </a:solidFill>
              </a:rPr>
              <a:t> про </a:t>
            </a:r>
            <a:r>
              <a:rPr lang="ru-RU" sz="2400" dirty="0" err="1">
                <a:solidFill>
                  <a:schemeClr val="bg1"/>
                </a:solidFill>
              </a:rPr>
              <a:t>життєдайні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сили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землі</a:t>
            </a:r>
            <a:r>
              <a:rPr lang="ru-RU" sz="2400" dirty="0">
                <a:solidFill>
                  <a:schemeClr val="bg1"/>
                </a:solidFill>
              </a:rPr>
              <a:t> та </a:t>
            </a:r>
            <a:r>
              <a:rPr lang="ru-RU" sz="2400" dirty="0" err="1">
                <a:solidFill>
                  <a:schemeClr val="bg1"/>
                </a:solidFill>
              </a:rPr>
              <a:t>сонця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2802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800" b="1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Вересень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2014 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року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- 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березень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 2015 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року</a:t>
            </a:r>
            <a:r>
              <a:rPr lang="uk-UA" sz="2800" spc="-100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0D0D0D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39316"/>
            <a:ext cx="8229600" cy="12192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548680"/>
            <a:ext cx="5940425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7213491" cy="391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874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2880310" cy="384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5536" y="4581128"/>
            <a:ext cx="4608512" cy="2011526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Леся </a:t>
            </a:r>
            <a:r>
              <a:rPr lang="ru-RU" sz="2000" dirty="0" err="1">
                <a:solidFill>
                  <a:schemeClr val="bg1"/>
                </a:solidFill>
              </a:rPr>
              <a:t>Українка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вперше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відвідавши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Каневі</a:t>
            </a:r>
            <a:r>
              <a:rPr lang="ru-RU" sz="2000" dirty="0">
                <a:solidFill>
                  <a:schemeClr val="bg1"/>
                </a:solidFill>
              </a:rPr>
              <a:t> могилу Великого Кобзаря — Тараса </a:t>
            </a:r>
            <a:r>
              <a:rPr lang="ru-RU" sz="2000" dirty="0" err="1">
                <a:solidFill>
                  <a:schemeClr val="bg1"/>
                </a:solidFill>
              </a:rPr>
              <a:t>Шевченка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поклала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йому</a:t>
            </a:r>
            <a:r>
              <a:rPr lang="ru-RU" sz="2000" dirty="0">
                <a:solidFill>
                  <a:schemeClr val="bg1"/>
                </a:solidFill>
              </a:rPr>
              <a:t> на могилу </a:t>
            </a:r>
            <a:r>
              <a:rPr lang="ru-RU" sz="2000" dirty="0" err="1">
                <a:solidFill>
                  <a:schemeClr val="bg1"/>
                </a:solidFill>
              </a:rPr>
              <a:t>власноруч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вишитий</a:t>
            </a:r>
            <a:r>
              <a:rPr lang="ru-RU" sz="2000" dirty="0">
                <a:solidFill>
                  <a:schemeClr val="bg1"/>
                </a:solidFill>
              </a:rPr>
              <a:t> рушник.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47864" y="457200"/>
            <a:ext cx="5415136" cy="1066800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Рушник  для  Тараса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797839"/>
            <a:ext cx="3347715" cy="4454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5565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1916832"/>
            <a:ext cx="5095382" cy="4214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45624" cy="201622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ДОСВІД МАЙСТРИНЬ </a:t>
            </a:r>
            <a:r>
              <a:rPr lang="ru-RU" b="1" dirty="0" smtClean="0">
                <a:solidFill>
                  <a:srgbClr val="FF0000"/>
                </a:solidFill>
              </a:rPr>
              <a:t>– ВИШИВАЛЬНИЦЬ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</a:rPr>
              <a:t>КИЇВЩИНИ</a:t>
            </a:r>
            <a:r>
              <a:rPr lang="ru-RU" dirty="0">
                <a:solidFill>
                  <a:srgbClr val="FF0000"/>
                </a:solidFill>
              </a:rPr>
              <a:t>.</a:t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20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3487214" cy="427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11960" y="1530856"/>
            <a:ext cx="4482080" cy="2546216"/>
          </a:xfrm>
        </p:spPr>
        <p:txBody>
          <a:bodyPr>
            <a:noAutofit/>
          </a:bodyPr>
          <a:lstStyle/>
          <a:p>
            <a:r>
              <a:rPr lang="ru-RU" sz="2000" dirty="0" smtClean="0"/>
              <a:t>   </a:t>
            </a:r>
            <a:r>
              <a:rPr lang="ru-RU" sz="2400" dirty="0" smtClean="0">
                <a:solidFill>
                  <a:schemeClr val="bg1"/>
                </a:solidFill>
              </a:rPr>
              <a:t>Одна </a:t>
            </a:r>
            <a:r>
              <a:rPr lang="ru-RU" sz="2400" dirty="0">
                <a:solidFill>
                  <a:schemeClr val="bg1"/>
                </a:solidFill>
              </a:rPr>
              <a:t>з </a:t>
            </a:r>
            <a:r>
              <a:rPr lang="ru-RU" sz="2400" dirty="0" err="1">
                <a:solidFill>
                  <a:schemeClr val="bg1"/>
                </a:solidFill>
              </a:rPr>
              <a:t>найвидатніших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вишивальниць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України</a:t>
            </a:r>
            <a:r>
              <a:rPr lang="ru-RU" sz="2400" dirty="0">
                <a:solidFill>
                  <a:schemeClr val="bg1"/>
                </a:solidFill>
              </a:rPr>
              <a:t>, яка </a:t>
            </a:r>
            <a:r>
              <a:rPr lang="ru-RU" sz="2400" dirty="0" err="1">
                <a:solidFill>
                  <a:schemeClr val="bg1"/>
                </a:solidFill>
              </a:rPr>
              <a:t>значну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частину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життя</a:t>
            </a:r>
            <a:r>
              <a:rPr lang="ru-RU" sz="2400" dirty="0">
                <a:solidFill>
                  <a:schemeClr val="bg1"/>
                </a:solidFill>
              </a:rPr>
              <a:t> проживала у </a:t>
            </a:r>
            <a:r>
              <a:rPr lang="ru-RU" sz="2400" dirty="0" err="1">
                <a:solidFill>
                  <a:schemeClr val="bg1"/>
                </a:solidFill>
              </a:rPr>
              <a:t>смт</a:t>
            </a:r>
            <a:r>
              <a:rPr lang="ru-RU" sz="2400" dirty="0">
                <a:solidFill>
                  <a:schemeClr val="bg1"/>
                </a:solidFill>
              </a:rPr>
              <a:t>. </a:t>
            </a:r>
            <a:r>
              <a:rPr lang="ru-RU" sz="2400" dirty="0" err="1" smtClean="0">
                <a:solidFill>
                  <a:schemeClr val="bg1"/>
                </a:solidFill>
              </a:rPr>
              <a:t>Баришів</a:t>
            </a:r>
            <a:r>
              <a:rPr lang="ru-RU" sz="2400" dirty="0" err="1">
                <a:solidFill>
                  <a:schemeClr val="bg1"/>
                </a:solidFill>
              </a:rPr>
              <a:t>к</a:t>
            </a:r>
            <a:r>
              <a:rPr lang="ru-RU" sz="2400" dirty="0" err="1" smtClean="0">
                <a:solidFill>
                  <a:schemeClr val="bg1"/>
                </a:solidFill>
              </a:rPr>
              <a:t>а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Київської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області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3928" y="476672"/>
            <a:ext cx="5112568" cy="10668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          </a:t>
            </a:r>
            <a:r>
              <a:rPr lang="ru-RU" sz="3200" dirty="0" err="1" smtClean="0">
                <a:solidFill>
                  <a:srgbClr val="FF0000"/>
                </a:solidFill>
              </a:rPr>
              <a:t>Г.К.Цибульова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chemeClr val="bg1"/>
                </a:solidFill>
              </a:rPr>
              <a:t>(23.02.1896р. </a:t>
            </a:r>
            <a:r>
              <a:rPr lang="ru-RU" sz="3200" dirty="0" smtClean="0">
                <a:solidFill>
                  <a:schemeClr val="bg1"/>
                </a:solidFill>
              </a:rPr>
              <a:t>13.05.1990р</a:t>
            </a:r>
            <a:r>
              <a:rPr lang="ru-RU" sz="3200" dirty="0">
                <a:solidFill>
                  <a:schemeClr val="bg1"/>
                </a:solidFill>
              </a:rPr>
              <a:t>.),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489821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bg1"/>
                </a:solidFill>
              </a:rPr>
              <a:t>«Перед нею </a:t>
            </a:r>
            <a:r>
              <a:rPr lang="ru-RU" sz="2400" i="1" dirty="0" err="1">
                <a:solidFill>
                  <a:schemeClr val="bg1"/>
                </a:solidFill>
              </a:rPr>
              <a:t>постали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різноманітні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зразки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української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народної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вишивки</a:t>
            </a:r>
            <a:r>
              <a:rPr lang="ru-RU" sz="2400" i="1" dirty="0">
                <a:solidFill>
                  <a:schemeClr val="bg1"/>
                </a:solidFill>
              </a:rPr>
              <a:t>, і вона </a:t>
            </a:r>
            <a:r>
              <a:rPr lang="ru-RU" sz="2400" i="1" dirty="0" err="1">
                <a:solidFill>
                  <a:schemeClr val="bg1"/>
                </a:solidFill>
              </a:rPr>
              <a:t>ретельно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вивчає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техніку</a:t>
            </a:r>
            <a:r>
              <a:rPr lang="ru-RU" sz="2400" i="1" dirty="0">
                <a:solidFill>
                  <a:schemeClr val="bg1"/>
                </a:solidFill>
              </a:rPr>
              <a:t> і </a:t>
            </a:r>
            <a:r>
              <a:rPr lang="ru-RU" sz="2400" i="1" dirty="0" err="1">
                <a:solidFill>
                  <a:schemeClr val="bg1"/>
                </a:solidFill>
              </a:rPr>
              <a:t>прийоми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>
                <a:solidFill>
                  <a:schemeClr val="bg1"/>
                </a:solidFill>
              </a:rPr>
              <a:t>композиції</a:t>
            </a:r>
            <a:r>
              <a:rPr lang="ru-RU" sz="2400" i="1" dirty="0">
                <a:solidFill>
                  <a:schemeClr val="bg1"/>
                </a:solidFill>
              </a:rPr>
              <a:t>, </a:t>
            </a:r>
            <a:r>
              <a:rPr lang="ru-RU" sz="2400" i="1" dirty="0" err="1">
                <a:solidFill>
                  <a:schemeClr val="bg1"/>
                </a:solidFill>
              </a:rPr>
              <a:t>принципи</a:t>
            </a:r>
            <a:r>
              <a:rPr lang="ru-RU" sz="2400" i="1" dirty="0">
                <a:solidFill>
                  <a:schemeClr val="bg1"/>
                </a:solidFill>
              </a:rPr>
              <a:t> </a:t>
            </a:r>
            <a:r>
              <a:rPr lang="ru-RU" sz="2400" i="1" dirty="0" err="1" smtClean="0">
                <a:solidFill>
                  <a:schemeClr val="bg1"/>
                </a:solidFill>
              </a:rPr>
              <a:t>побудови</a:t>
            </a:r>
            <a:r>
              <a:rPr lang="ru-RU" sz="2400" i="1" dirty="0" smtClean="0">
                <a:solidFill>
                  <a:schemeClr val="bg1"/>
                </a:solidFill>
              </a:rPr>
              <a:t> орнаменту</a:t>
            </a:r>
            <a:r>
              <a:rPr lang="ru-RU" sz="2400" i="1" dirty="0">
                <a:solidFill>
                  <a:schemeClr val="bg1"/>
                </a:solidFill>
              </a:rPr>
              <a:t>.»</a:t>
            </a:r>
          </a:p>
        </p:txBody>
      </p:sp>
    </p:spTree>
    <p:extLst>
      <p:ext uri="{BB962C8B-B14F-4D97-AF65-F5344CB8AC3E}">
        <p14:creationId xmlns:p14="http://schemas.microsoft.com/office/powerpoint/2010/main" val="305827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solidFill>
                  <a:schemeClr val="bg1"/>
                </a:solidFill>
              </a:rPr>
              <a:t>Рік</a:t>
            </a:r>
            <a:r>
              <a:rPr lang="ru-RU" dirty="0">
                <a:solidFill>
                  <a:schemeClr val="bg1"/>
                </a:solidFill>
              </a:rPr>
              <a:t> за роком Г. </a:t>
            </a:r>
            <a:r>
              <a:rPr lang="ru-RU" dirty="0" err="1">
                <a:solidFill>
                  <a:schemeClr val="bg1"/>
                </a:solidFill>
              </a:rPr>
              <a:t>Цибульова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збирала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зразки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народної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вишивки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2975106" cy="448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84784"/>
            <a:ext cx="231245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752" y="2276872"/>
            <a:ext cx="2603500" cy="416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2768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447" y="393619"/>
            <a:ext cx="8229600" cy="1548408"/>
          </a:xfrm>
        </p:spPr>
        <p:txBody>
          <a:bodyPr>
            <a:noAutofit/>
          </a:bodyPr>
          <a:lstStyle/>
          <a:p>
            <a:r>
              <a:rPr dirty="0" lang="ru-RU" sz="2800">
                <a:solidFill>
                  <a:schemeClr val="bg1"/>
                </a:solidFill>
              </a:rPr>
              <a:t>У</a:t>
            </a:r>
            <a:r>
              <a:rPr dirty="0" lang="ru-RU" smtClean="0" sz="2800">
                <a:solidFill>
                  <a:schemeClr val="bg1"/>
                </a:solidFill>
              </a:rPr>
              <a:t> </a:t>
            </a:r>
            <a:r>
              <a:rPr dirty="0" lang="ru-RU" sz="2800">
                <a:solidFill>
                  <a:schemeClr val="bg1"/>
                </a:solidFill>
              </a:rPr>
              <a:t>1935 </a:t>
            </a:r>
            <a:r>
              <a:rPr dirty="0" err="1" lang="ru-RU" sz="2800">
                <a:solidFill>
                  <a:schemeClr val="bg1"/>
                </a:solidFill>
              </a:rPr>
              <a:t>році</a:t>
            </a:r>
            <a:r>
              <a:rPr dirty="0" lang="ru-RU" sz="2800">
                <a:solidFill>
                  <a:schemeClr val="bg1"/>
                </a:solidFill>
              </a:rPr>
              <a:t>, коли за 20 </a:t>
            </a:r>
            <a:r>
              <a:rPr dirty="0" err="1" lang="ru-RU" sz="2800">
                <a:solidFill>
                  <a:schemeClr val="bg1"/>
                </a:solidFill>
              </a:rPr>
              <a:t>років</a:t>
            </a:r>
            <a:r>
              <a:rPr dirty="0" lang="ru-RU" sz="2800">
                <a:solidFill>
                  <a:schemeClr val="bg1"/>
                </a:solidFill>
              </a:rPr>
              <a:t> </a:t>
            </a:r>
            <a:r>
              <a:rPr dirty="0" err="1" lang="ru-RU" sz="2800">
                <a:solidFill>
                  <a:schemeClr val="bg1"/>
                </a:solidFill>
              </a:rPr>
              <a:t>пошуків</a:t>
            </a:r>
            <a:r>
              <a:rPr dirty="0" lang="ru-RU" sz="2800">
                <a:solidFill>
                  <a:schemeClr val="bg1"/>
                </a:solidFill>
              </a:rPr>
              <a:t> набралась велика </a:t>
            </a:r>
            <a:r>
              <a:rPr dirty="0" err="1" lang="ru-RU" smtClean="0" sz="2800">
                <a:solidFill>
                  <a:schemeClr val="bg1"/>
                </a:solidFill>
              </a:rPr>
              <a:t>валіза</a:t>
            </a:r>
            <a:r>
              <a:rPr dirty="0" lang="en-US" smtClean="0" sz="2800">
                <a:solidFill>
                  <a:schemeClr val="bg1"/>
                </a:solidFill>
              </a:rPr>
              <a:t> </a:t>
            </a:r>
            <a:r>
              <a:rPr dirty="0" err="1" lang="ru-RU" smtClean="0" sz="2800">
                <a:solidFill>
                  <a:schemeClr val="bg1"/>
                </a:solidFill>
              </a:rPr>
              <a:t>зразків</a:t>
            </a:r>
            <a:r>
              <a:rPr dirty="0" lang="ru-RU" sz="2800">
                <a:solidFill>
                  <a:schemeClr val="bg1"/>
                </a:solidFill>
              </a:rPr>
              <a:t>, </a:t>
            </a:r>
            <a:r>
              <a:rPr dirty="0" err="1" lang="ru-RU" sz="2800">
                <a:solidFill>
                  <a:schemeClr val="bg1"/>
                </a:solidFill>
              </a:rPr>
              <a:t>Цибульова</a:t>
            </a:r>
            <a:r>
              <a:rPr dirty="0" lang="ru-RU" sz="2800">
                <a:solidFill>
                  <a:schemeClr val="bg1"/>
                </a:solidFill>
              </a:rPr>
              <a:t> </a:t>
            </a:r>
            <a:r>
              <a:rPr dirty="0" err="1" lang="ru-RU" sz="2800">
                <a:solidFill>
                  <a:schemeClr val="bg1"/>
                </a:solidFill>
              </a:rPr>
              <a:t>підготувала</a:t>
            </a:r>
            <a:r>
              <a:rPr dirty="0" lang="ru-RU" sz="2800">
                <a:solidFill>
                  <a:schemeClr val="bg1"/>
                </a:solidFill>
              </a:rPr>
              <a:t> до </a:t>
            </a:r>
            <a:r>
              <a:rPr dirty="0" err="1" lang="ru-RU" sz="2800">
                <a:solidFill>
                  <a:schemeClr val="bg1"/>
                </a:solidFill>
              </a:rPr>
              <a:t>видання</a:t>
            </a:r>
            <a:r>
              <a:rPr dirty="0" lang="ru-RU" sz="2800">
                <a:solidFill>
                  <a:schemeClr val="bg1"/>
                </a:solidFill>
              </a:rPr>
              <a:t> альбом </a:t>
            </a:r>
            <a:r>
              <a:rPr dirty="0" err="1" lang="ru-RU" sz="2800">
                <a:solidFill>
                  <a:schemeClr val="bg1"/>
                </a:solidFill>
              </a:rPr>
              <a:t>взірців</a:t>
            </a:r>
            <a:r>
              <a:rPr dirty="0" lang="ru-RU" sz="2800">
                <a:solidFill>
                  <a:schemeClr val="bg1"/>
                </a:solidFill>
              </a:rPr>
              <a:t> </a:t>
            </a:r>
            <a:r>
              <a:rPr dirty="0" err="1" lang="ru-RU" sz="2800">
                <a:solidFill>
                  <a:schemeClr val="bg1"/>
                </a:solidFill>
              </a:rPr>
              <a:t>української</a:t>
            </a:r>
            <a:r>
              <a:rPr dirty="0" lang="ru-RU" sz="2800">
                <a:solidFill>
                  <a:schemeClr val="bg1"/>
                </a:solidFill>
              </a:rPr>
              <a:t> </a:t>
            </a:r>
            <a:r>
              <a:rPr dirty="0" err="1" lang="ru-RU" sz="2800">
                <a:solidFill>
                  <a:schemeClr val="bg1"/>
                </a:solidFill>
              </a:rPr>
              <a:t>народної</a:t>
            </a:r>
            <a:r>
              <a:rPr dirty="0" lang="ru-RU" sz="2800">
                <a:solidFill>
                  <a:schemeClr val="bg1"/>
                </a:solidFill>
              </a:rPr>
              <a:t> </a:t>
            </a:r>
            <a:r>
              <a:rPr dirty="0" err="1" lang="ru-RU" sz="2800">
                <a:solidFill>
                  <a:schemeClr val="bg1"/>
                </a:solidFill>
              </a:rPr>
              <a:t>вишивки</a:t>
            </a:r>
            <a:endParaRPr dirty="0" lang="ru-RU" sz="2800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rrowheads="1" noChangeAspect="1" noGrp="1"/>
          </p:cNvPicPr>
          <p:nvPr>
            <p:ph idx="1" sz="half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03" y="1968715"/>
            <a:ext cx="259060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rrowheads="1" noChangeAspect="1" noGrp="1"/>
          </p:cNvPicPr>
          <p:nvPr>
            <p:ph idx="2" sz="half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143" y="1961941"/>
            <a:ext cx="235743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"/>
          <a:stretch/>
        </p:blipFill>
        <p:spPr bwMode="auto">
          <a:xfrm>
            <a:off x="5796273" y="1963339"/>
            <a:ext cx="3040070" cy="454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1737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0" spd="slow">
        <p14:shred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90510">
            <a:off x="347897" y="388218"/>
            <a:ext cx="3012742" cy="388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4337720"/>
            <a:ext cx="5112568" cy="2108175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     Як </a:t>
            </a:r>
            <a:r>
              <a:rPr lang="ru-RU" sz="2000" dirty="0" err="1">
                <a:solidFill>
                  <a:schemeClr val="bg1"/>
                </a:solidFill>
              </a:rPr>
              <a:t>талановитий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майстер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інтерпретації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мистецтва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народної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вишивки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Гликерія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Кузьмівна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була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неодноразовим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учасником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республіканських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всесоюзних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 smtClean="0">
                <a:solidFill>
                  <a:schemeClr val="bg1"/>
                </a:solidFill>
              </a:rPr>
              <a:t>міжнарод</a:t>
            </a:r>
            <a:r>
              <a:rPr lang="ru-RU" sz="2000" dirty="0" smtClean="0">
                <a:solidFill>
                  <a:schemeClr val="bg1"/>
                </a:solidFill>
              </a:rPr>
              <a:t>-них </a:t>
            </a:r>
            <a:r>
              <a:rPr lang="ru-RU" sz="2000" dirty="0" err="1">
                <a:solidFill>
                  <a:schemeClr val="bg1"/>
                </a:solidFill>
              </a:rPr>
              <a:t>виставок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19872" y="476672"/>
            <a:ext cx="5472607" cy="1728192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3100" dirty="0" err="1">
                <a:solidFill>
                  <a:srgbClr val="FF0000"/>
                </a:solidFill>
              </a:rPr>
              <a:t>Цибульова</a:t>
            </a:r>
            <a:r>
              <a:rPr lang="ru-RU" sz="3100" dirty="0">
                <a:solidFill>
                  <a:srgbClr val="FF0000"/>
                </a:solidFill>
              </a:rPr>
              <a:t> не </a:t>
            </a:r>
            <a:r>
              <a:rPr lang="ru-RU" sz="3100" dirty="0" err="1">
                <a:solidFill>
                  <a:srgbClr val="FF0000"/>
                </a:solidFill>
              </a:rPr>
              <a:t>лише</a:t>
            </a:r>
            <a:r>
              <a:rPr lang="ru-RU" sz="3100" dirty="0">
                <a:solidFill>
                  <a:srgbClr val="FF0000"/>
                </a:solidFill>
              </a:rPr>
              <a:t> </a:t>
            </a:r>
            <a:r>
              <a:rPr lang="ru-RU" sz="3100" dirty="0" err="1">
                <a:solidFill>
                  <a:srgbClr val="FF0000"/>
                </a:solidFill>
              </a:rPr>
              <a:t>дослідник</a:t>
            </a:r>
            <a:r>
              <a:rPr lang="ru-RU" sz="3100" dirty="0">
                <a:solidFill>
                  <a:srgbClr val="FF0000"/>
                </a:solidFill>
              </a:rPr>
              <a:t> і </a:t>
            </a:r>
            <a:r>
              <a:rPr lang="ru-RU" sz="3100" dirty="0" err="1">
                <a:solidFill>
                  <a:srgbClr val="FF0000"/>
                </a:solidFill>
              </a:rPr>
              <a:t>збирач</a:t>
            </a:r>
            <a:r>
              <a:rPr lang="ru-RU" sz="3100" dirty="0">
                <a:solidFill>
                  <a:srgbClr val="FF0000"/>
                </a:solidFill>
              </a:rPr>
              <a:t> </a:t>
            </a:r>
            <a:r>
              <a:rPr lang="ru-RU" sz="3100" dirty="0" err="1">
                <a:solidFill>
                  <a:srgbClr val="FF0000"/>
                </a:solidFill>
              </a:rPr>
              <a:t>народної</a:t>
            </a:r>
            <a:r>
              <a:rPr lang="ru-RU" sz="3100" dirty="0">
                <a:solidFill>
                  <a:srgbClr val="FF0000"/>
                </a:solidFill>
              </a:rPr>
              <a:t> </a:t>
            </a:r>
            <a:r>
              <a:rPr lang="ru-RU" sz="3100" dirty="0" err="1" smtClean="0">
                <a:solidFill>
                  <a:srgbClr val="FF0000"/>
                </a:solidFill>
              </a:rPr>
              <a:t>вишивки</a:t>
            </a:r>
            <a:r>
              <a:rPr lang="ru-RU" sz="3100" dirty="0" smtClean="0">
                <a:solidFill>
                  <a:srgbClr val="FF0000"/>
                </a:solidFill>
              </a:rPr>
              <a:t>. а й «практик». </a:t>
            </a:r>
            <a:endParaRPr lang="ru-RU" sz="31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708920"/>
            <a:ext cx="2957513" cy="37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6161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676207" cy="2755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3968" y="865545"/>
            <a:ext cx="4554088" cy="2836912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 </a:t>
            </a:r>
            <a:r>
              <a:rPr lang="ru-RU" sz="2000" dirty="0">
                <a:solidFill>
                  <a:schemeClr val="bg1"/>
                </a:solidFill>
              </a:rPr>
              <a:t>У 1944 </a:t>
            </a:r>
            <a:r>
              <a:rPr lang="ru-RU" sz="2000" dirty="0" err="1">
                <a:solidFill>
                  <a:schemeClr val="bg1"/>
                </a:solidFill>
              </a:rPr>
              <a:t>році</a:t>
            </a:r>
            <a:r>
              <a:rPr lang="ru-RU" sz="2000" dirty="0">
                <a:solidFill>
                  <a:schemeClr val="bg1"/>
                </a:solidFill>
              </a:rPr>
              <a:t>, коли на </a:t>
            </a:r>
            <a:r>
              <a:rPr lang="ru-RU" sz="2000" dirty="0" err="1">
                <a:solidFill>
                  <a:schemeClr val="bg1"/>
                </a:solidFill>
              </a:rPr>
              <a:t>звільненій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окупантів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Київщині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розгортаються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відновлювані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роботи</a:t>
            </a:r>
            <a:r>
              <a:rPr lang="ru-RU" sz="2000" dirty="0">
                <a:solidFill>
                  <a:schemeClr val="bg1"/>
                </a:solidFill>
              </a:rPr>
              <a:t>. Вона </a:t>
            </a:r>
            <a:r>
              <a:rPr lang="ru-RU" sz="2000" dirty="0" err="1">
                <a:solidFill>
                  <a:schemeClr val="bg1"/>
                </a:solidFill>
              </a:rPr>
              <a:t>бере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активну</a:t>
            </a:r>
            <a:r>
              <a:rPr lang="ru-RU" sz="2000" dirty="0">
                <a:solidFill>
                  <a:schemeClr val="bg1"/>
                </a:solidFill>
              </a:rPr>
              <a:t> участь в </a:t>
            </a:r>
            <a:r>
              <a:rPr lang="ru-RU" sz="2000" dirty="0" err="1">
                <a:solidFill>
                  <a:schemeClr val="bg1"/>
                </a:solidFill>
              </a:rPr>
              <a:t>організації</a:t>
            </a:r>
            <a:r>
              <a:rPr lang="ru-RU" sz="2000" dirty="0">
                <a:solidFill>
                  <a:schemeClr val="bg1"/>
                </a:solidFill>
              </a:rPr>
              <a:t> у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місті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Баришивці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художньо</a:t>
            </a:r>
            <a:r>
              <a:rPr lang="ru-RU" sz="2000" dirty="0" smtClean="0">
                <a:solidFill>
                  <a:schemeClr val="bg1"/>
                </a:solidFill>
              </a:rPr>
              <a:t> - </a:t>
            </a:r>
            <a:r>
              <a:rPr lang="ru-RU" sz="2000" dirty="0" err="1">
                <a:solidFill>
                  <a:schemeClr val="bg1"/>
                </a:solidFill>
              </a:rPr>
              <a:t>виробничої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артілі</a:t>
            </a:r>
            <a:r>
              <a:rPr lang="ru-RU" sz="2000" dirty="0">
                <a:solidFill>
                  <a:schemeClr val="bg1"/>
                </a:solidFill>
              </a:rPr>
              <a:t> «</a:t>
            </a:r>
            <a:r>
              <a:rPr lang="ru-RU" sz="2000" dirty="0" err="1">
                <a:solidFill>
                  <a:schemeClr val="bg1"/>
                </a:solidFill>
              </a:rPr>
              <a:t>Текстильекспорт</a:t>
            </a:r>
            <a:r>
              <a:rPr lang="ru-RU" sz="2000" dirty="0">
                <a:solidFill>
                  <a:schemeClr val="bg1"/>
                </a:solidFill>
              </a:rPr>
              <a:t>» і </a:t>
            </a:r>
            <a:r>
              <a:rPr lang="ru-RU" sz="2000" dirty="0" err="1">
                <a:solidFill>
                  <a:schemeClr val="bg1"/>
                </a:solidFill>
              </a:rPr>
              <a:t>впродож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наступних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п’яти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років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очолює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її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55976" y="260648"/>
            <a:ext cx="3816424" cy="648072"/>
          </a:xfrm>
        </p:spPr>
        <p:txBody>
          <a:bodyPr>
            <a:normAutofit fontScale="90000"/>
          </a:bodyPr>
          <a:lstStyle/>
          <a:p>
            <a:r>
              <a:rPr lang="ru-RU" sz="3800" b="0" spc="-100" dirty="0" smtClean="0">
                <a:ln w="3200">
                  <a:solidFill>
                    <a:srgbClr val="1F497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       Г</a:t>
            </a:r>
            <a:r>
              <a:rPr lang="ru-RU" sz="3800" b="0" spc="-100" dirty="0">
                <a:ln w="3200">
                  <a:solidFill>
                    <a:srgbClr val="1F497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. </a:t>
            </a:r>
            <a:r>
              <a:rPr lang="ru-RU" sz="3800" b="0" spc="-100" dirty="0" err="1">
                <a:ln w="3200">
                  <a:solidFill>
                    <a:srgbClr val="1F497D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ea typeface="+mj-ea"/>
                <a:cs typeface="+mj-cs"/>
              </a:rPr>
              <a:t>Цибульова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21297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 </a:t>
            </a:r>
            <a:r>
              <a:rPr lang="uk-UA" i="1" u="sng" dirty="0">
                <a:solidFill>
                  <a:srgbClr val="FFFF00"/>
                </a:solidFill>
              </a:rPr>
              <a:t>Довідка, з якої видно час заснування артілі «</a:t>
            </a:r>
            <a:r>
              <a:rPr lang="uk-UA" i="1" u="sng" dirty="0" err="1">
                <a:solidFill>
                  <a:srgbClr val="FFFF00"/>
                </a:solidFill>
              </a:rPr>
              <a:t>Текстильекспорт</a:t>
            </a:r>
            <a:r>
              <a:rPr lang="uk-UA" i="1" u="sng" dirty="0">
                <a:solidFill>
                  <a:srgbClr val="FFFF00"/>
                </a:solidFill>
              </a:rPr>
              <a:t>»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uk-UA" dirty="0">
                <a:solidFill>
                  <a:srgbClr val="FFFF00"/>
                </a:solidFill>
              </a:rPr>
              <a:t> 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4704" y="4293096"/>
            <a:ext cx="75608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bg1"/>
                </a:solidFill>
              </a:rPr>
              <a:t>З </a:t>
            </a:r>
            <a:r>
              <a:rPr lang="ru-RU" sz="2400" dirty="0">
                <a:solidFill>
                  <a:schemeClr val="bg1"/>
                </a:solidFill>
              </a:rPr>
              <a:t>1950 року аж до </a:t>
            </a:r>
            <a:r>
              <a:rPr lang="ru-RU" sz="2400" dirty="0" err="1">
                <a:solidFill>
                  <a:schemeClr val="bg1"/>
                </a:solidFill>
              </a:rPr>
              <a:t>виходу</a:t>
            </a:r>
            <a:r>
              <a:rPr lang="ru-RU" sz="2400" dirty="0">
                <a:solidFill>
                  <a:schemeClr val="bg1"/>
                </a:solidFill>
              </a:rPr>
              <a:t> на </a:t>
            </a:r>
            <a:r>
              <a:rPr lang="ru-RU" sz="2400" dirty="0" err="1">
                <a:solidFill>
                  <a:schemeClr val="bg1"/>
                </a:solidFill>
              </a:rPr>
              <a:t>пенсію</a:t>
            </a:r>
            <a:r>
              <a:rPr lang="ru-RU" sz="2400" dirty="0">
                <a:solidFill>
                  <a:schemeClr val="bg1"/>
                </a:solidFill>
              </a:rPr>
              <a:t> (1960 р.) </a:t>
            </a:r>
            <a:r>
              <a:rPr lang="ru-RU" sz="2400" dirty="0" err="1">
                <a:solidFill>
                  <a:schemeClr val="bg1"/>
                </a:solidFill>
              </a:rPr>
              <a:t>завідує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виробничим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відділом</a:t>
            </a:r>
            <a:r>
              <a:rPr lang="ru-RU" sz="2400" dirty="0">
                <a:solidFill>
                  <a:schemeClr val="bg1"/>
                </a:solidFill>
              </a:rPr>
              <a:t> у </a:t>
            </a:r>
            <a:r>
              <a:rPr lang="ru-RU" sz="2400" dirty="0" err="1">
                <a:solidFill>
                  <a:schemeClr val="bg1"/>
                </a:solidFill>
              </a:rPr>
              <a:t>цьому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підприємстві</a:t>
            </a:r>
            <a:r>
              <a:rPr lang="ru-RU" sz="2400" dirty="0">
                <a:solidFill>
                  <a:schemeClr val="bg1"/>
                </a:solidFill>
              </a:rPr>
              <a:t>, </a:t>
            </a:r>
            <a:r>
              <a:rPr lang="ru-RU" sz="2400" dirty="0" err="1">
                <a:solidFill>
                  <a:schemeClr val="bg1"/>
                </a:solidFill>
              </a:rPr>
              <a:t>поєднуючи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організаційну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діяльність</a:t>
            </a:r>
            <a:r>
              <a:rPr lang="ru-RU" sz="2400" dirty="0">
                <a:solidFill>
                  <a:schemeClr val="bg1"/>
                </a:solidFill>
              </a:rPr>
              <a:t> з </a:t>
            </a:r>
            <a:r>
              <a:rPr lang="ru-RU" sz="2400" dirty="0" err="1">
                <a:solidFill>
                  <a:schemeClr val="bg1"/>
                </a:solidFill>
              </a:rPr>
              <a:t>робоою</a:t>
            </a:r>
            <a:r>
              <a:rPr lang="ru-RU" sz="2400" dirty="0">
                <a:solidFill>
                  <a:schemeClr val="bg1"/>
                </a:solidFill>
              </a:rPr>
              <a:t> по </a:t>
            </a:r>
            <a:r>
              <a:rPr lang="ru-RU" sz="2400" dirty="0" err="1">
                <a:solidFill>
                  <a:schemeClr val="bg1"/>
                </a:solidFill>
              </a:rPr>
              <a:t>підготовці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нових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поколінь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майстрів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вишивального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мистецтва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657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338049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139952" y="1600200"/>
            <a:ext cx="4626096" cy="442108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ru-RU" sz="2000" dirty="0" err="1" smtClean="0">
                <a:solidFill>
                  <a:schemeClr val="bg1"/>
                </a:solidFill>
              </a:rPr>
              <a:t>Офіційне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визнання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особливих</a:t>
            </a:r>
            <a:r>
              <a:rPr lang="ru-RU" sz="2000" dirty="0">
                <a:solidFill>
                  <a:schemeClr val="bg1"/>
                </a:solidFill>
              </a:rPr>
              <a:t> заслуг </a:t>
            </a:r>
            <a:r>
              <a:rPr lang="ru-RU" sz="2000" dirty="0" err="1">
                <a:solidFill>
                  <a:schemeClr val="bg1"/>
                </a:solidFill>
              </a:rPr>
              <a:t>Гликерії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Кузьмівни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Цибульової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втілилось</a:t>
            </a:r>
            <a:r>
              <a:rPr lang="ru-RU" sz="2000" dirty="0">
                <a:solidFill>
                  <a:schemeClr val="bg1"/>
                </a:solidFill>
              </a:rPr>
              <a:t> у </a:t>
            </a:r>
            <a:r>
              <a:rPr lang="ru-RU" sz="2000" dirty="0" err="1">
                <a:solidFill>
                  <a:schemeClr val="bg1"/>
                </a:solidFill>
              </a:rPr>
              <a:t>присвоєння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їй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почесного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звання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Заслужений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майстер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народної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творчості</a:t>
            </a:r>
            <a:r>
              <a:rPr lang="ru-RU" sz="2000" dirty="0">
                <a:solidFill>
                  <a:schemeClr val="bg1"/>
                </a:solidFill>
              </a:rPr>
              <a:t> УРСР. </a:t>
            </a:r>
            <a:endParaRPr lang="ru-RU" sz="2000" dirty="0" smtClean="0">
              <a:solidFill>
                <a:schemeClr val="bg1"/>
              </a:solidFill>
            </a:endParaRP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      </a:t>
            </a:r>
            <a:r>
              <a:rPr lang="ru-RU" sz="2000" dirty="0" err="1" smtClean="0">
                <a:solidFill>
                  <a:schemeClr val="bg1"/>
                </a:solidFill>
              </a:rPr>
              <a:t>Проте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особливу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відраду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видатна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майстриня</a:t>
            </a:r>
            <a:r>
              <a:rPr lang="ru-RU" sz="2000" dirty="0">
                <a:solidFill>
                  <a:schemeClr val="bg1"/>
                </a:solidFill>
              </a:rPr>
              <a:t> мала </a:t>
            </a:r>
            <a:r>
              <a:rPr lang="ru-RU" sz="2000" dirty="0" err="1">
                <a:solidFill>
                  <a:schemeClr val="bg1"/>
                </a:solidFill>
              </a:rPr>
              <a:t>від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усвідомлення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недаремно</a:t>
            </a:r>
            <a:r>
              <a:rPr lang="ru-RU" sz="2000" dirty="0">
                <a:solidFill>
                  <a:schemeClr val="bg1"/>
                </a:solidFill>
              </a:rPr>
              <a:t> прожитого </a:t>
            </a:r>
            <a:r>
              <a:rPr lang="ru-RU" sz="2000" dirty="0" err="1">
                <a:solidFill>
                  <a:schemeClr val="bg1"/>
                </a:solidFill>
              </a:rPr>
              <a:t>творчого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життя</a:t>
            </a:r>
            <a:r>
              <a:rPr lang="ru-RU" sz="2000" dirty="0">
                <a:solidFill>
                  <a:schemeClr val="bg1"/>
                </a:solidFill>
              </a:rPr>
              <a:t>, плодами </a:t>
            </a:r>
            <a:r>
              <a:rPr lang="ru-RU" sz="2000" dirty="0" err="1">
                <a:solidFill>
                  <a:schemeClr val="bg1"/>
                </a:solidFill>
              </a:rPr>
              <a:t>якого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втішаються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сотні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тисячі</a:t>
            </a:r>
            <a:r>
              <a:rPr lang="ru-RU" sz="2000" dirty="0">
                <a:solidFill>
                  <a:schemeClr val="bg1"/>
                </a:solidFill>
              </a:rPr>
              <a:t> людей в </a:t>
            </a:r>
            <a:r>
              <a:rPr lang="ru-RU" sz="2000" dirty="0" err="1">
                <a:solidFill>
                  <a:schemeClr val="bg1"/>
                </a:solidFill>
              </a:rPr>
              <a:t>Украні</a:t>
            </a:r>
            <a:r>
              <a:rPr lang="ru-RU" sz="2000" dirty="0">
                <a:solidFill>
                  <a:schemeClr val="bg1"/>
                </a:solidFill>
              </a:rPr>
              <a:t> і далеко за </a:t>
            </a:r>
            <a:r>
              <a:rPr lang="ru-RU" sz="2000" dirty="0" err="1">
                <a:solidFill>
                  <a:schemeClr val="bg1"/>
                </a:solidFill>
              </a:rPr>
              <a:t>її</a:t>
            </a:r>
            <a:r>
              <a:rPr lang="ru-RU" sz="2000" dirty="0">
                <a:solidFill>
                  <a:schemeClr val="bg1"/>
                </a:solidFill>
              </a:rPr>
              <a:t> межами.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39952" y="404664"/>
            <a:ext cx="4680520" cy="1008112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chemeClr val="bg1"/>
                </a:solidFill>
              </a:rPr>
              <a:t>В </a:t>
            </a:r>
            <a:r>
              <a:rPr lang="ru-RU" sz="3100" dirty="0">
                <a:solidFill>
                  <a:srgbClr val="FF0000"/>
                </a:solidFill>
              </a:rPr>
              <a:t>1923 </a:t>
            </a:r>
            <a:r>
              <a:rPr lang="ru-RU" sz="3100" dirty="0" err="1" smtClean="0">
                <a:solidFill>
                  <a:schemeClr val="bg1"/>
                </a:solidFill>
              </a:rPr>
              <a:t>році</a:t>
            </a:r>
            <a:r>
              <a:rPr lang="ru-RU" sz="3100" dirty="0" smtClean="0">
                <a:solidFill>
                  <a:schemeClr val="bg1"/>
                </a:solidFill>
              </a:rPr>
              <a:t> вона </a:t>
            </a:r>
            <a:r>
              <a:rPr lang="ru-RU" sz="3100" dirty="0">
                <a:solidFill>
                  <a:schemeClr val="bg1"/>
                </a:solidFill>
              </a:rPr>
              <a:t>одержала </a:t>
            </a:r>
            <a:r>
              <a:rPr lang="ru-RU" sz="3100" dirty="0" smtClean="0">
                <a:solidFill>
                  <a:schemeClr val="bg1"/>
                </a:solidFill>
              </a:rPr>
              <a:t> </a:t>
            </a:r>
            <a:r>
              <a:rPr lang="ru-RU" sz="3100" dirty="0">
                <a:solidFill>
                  <a:schemeClr val="bg1"/>
                </a:solidFill>
              </a:rPr>
              <a:t>першу </a:t>
            </a:r>
            <a:r>
              <a:rPr lang="ru-RU" sz="3100" dirty="0" err="1">
                <a:solidFill>
                  <a:schemeClr val="bg1"/>
                </a:solidFill>
              </a:rPr>
              <a:t>нагороду</a:t>
            </a:r>
            <a:r>
              <a:rPr lang="ru-RU" sz="28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04162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296103" cy="4901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355976" y="1600200"/>
            <a:ext cx="4410072" cy="470912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ru-RU" sz="2000" dirty="0" err="1" smtClean="0">
                <a:solidFill>
                  <a:schemeClr val="bg1"/>
                </a:solidFill>
              </a:rPr>
              <a:t>Вишивальниця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Київщини</a:t>
            </a:r>
            <a:r>
              <a:rPr lang="ru-RU" sz="2000" dirty="0">
                <a:solidFill>
                  <a:schemeClr val="bg1"/>
                </a:solidFill>
              </a:rPr>
              <a:t>,  </a:t>
            </a:r>
            <a:r>
              <a:rPr lang="ru-RU" sz="2000" dirty="0" err="1">
                <a:solidFill>
                  <a:schemeClr val="bg1"/>
                </a:solidFill>
              </a:rPr>
              <a:t>урожениця</a:t>
            </a:r>
            <a:r>
              <a:rPr lang="ru-RU" sz="2000" dirty="0">
                <a:solidFill>
                  <a:schemeClr val="bg1"/>
                </a:solidFill>
              </a:rPr>
              <a:t> з села </a:t>
            </a:r>
            <a:r>
              <a:rPr lang="ru-RU" sz="2000" dirty="0" err="1">
                <a:solidFill>
                  <a:schemeClr val="bg1"/>
                </a:solidFill>
              </a:rPr>
              <a:t>Веселинівка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Баришивського</a:t>
            </a:r>
            <a:r>
              <a:rPr lang="ru-RU" sz="2000" dirty="0">
                <a:solidFill>
                  <a:schemeClr val="bg1"/>
                </a:solidFill>
              </a:rPr>
              <a:t> району </a:t>
            </a:r>
            <a:r>
              <a:rPr lang="ru-RU" sz="2000" dirty="0" err="1">
                <a:solidFill>
                  <a:schemeClr val="bg1"/>
                </a:solidFill>
              </a:rPr>
              <a:t>Київської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області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З </a:t>
            </a:r>
            <a:r>
              <a:rPr lang="ru-RU" sz="2000" dirty="0">
                <a:solidFill>
                  <a:schemeClr val="bg1"/>
                </a:solidFill>
              </a:rPr>
              <a:t>1936 року </a:t>
            </a:r>
            <a:r>
              <a:rPr lang="ru-RU" sz="2000" dirty="0" err="1">
                <a:solidFill>
                  <a:schemeClr val="bg1"/>
                </a:solidFill>
              </a:rPr>
              <a:t>навчалась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 smtClean="0">
                <a:solidFill>
                  <a:schemeClr val="bg1"/>
                </a:solidFill>
              </a:rPr>
              <a:t>Кролівець</a:t>
            </a:r>
            <a:r>
              <a:rPr lang="ru-RU" sz="2000" dirty="0" smtClean="0">
                <a:solidFill>
                  <a:schemeClr val="bg1"/>
                </a:solidFill>
              </a:rPr>
              <a:t>-кому </a:t>
            </a:r>
            <a:r>
              <a:rPr lang="ru-RU" sz="2000" dirty="0" err="1">
                <a:solidFill>
                  <a:schemeClr val="bg1"/>
                </a:solidFill>
              </a:rPr>
              <a:t>художньому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технікумі</a:t>
            </a:r>
            <a:endParaRPr lang="ru-RU" sz="2000" dirty="0" smtClean="0">
              <a:solidFill>
                <a:schemeClr val="bg1"/>
              </a:solidFill>
            </a:endParaRPr>
          </a:p>
          <a:p>
            <a:r>
              <a:rPr lang="ru-RU" sz="2000" dirty="0" err="1" smtClean="0">
                <a:solidFill>
                  <a:schemeClr val="bg1"/>
                </a:solidFill>
              </a:rPr>
              <a:t>Після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закінчення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технікуму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</a:rPr>
              <a:t>Марія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Климівна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розпочала</a:t>
            </a:r>
            <a:r>
              <a:rPr lang="ru-RU" sz="2000" dirty="0">
                <a:solidFill>
                  <a:schemeClr val="bg1"/>
                </a:solidFill>
              </a:rPr>
              <a:t> роботу у </a:t>
            </a:r>
            <a:r>
              <a:rPr lang="ru-RU" sz="2000" dirty="0" err="1">
                <a:solidFill>
                  <a:schemeClr val="bg1"/>
                </a:solidFill>
              </a:rPr>
              <a:t>місцевій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школі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навчаючи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місцевих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дівчат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древнього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мистецтва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вишивання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1720" y="457200"/>
            <a:ext cx="6711280" cy="1066800"/>
          </a:xfrm>
        </p:spPr>
        <p:txBody>
          <a:bodyPr>
            <a:normAutofit fontScale="90000"/>
          </a:bodyPr>
          <a:lstStyle/>
          <a:p>
            <a:r>
              <a:rPr lang="ru-RU" sz="3600" dirty="0" err="1">
                <a:solidFill>
                  <a:srgbClr val="FF0000"/>
                </a:solidFill>
              </a:rPr>
              <a:t>Марія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Климівна</a:t>
            </a:r>
            <a:r>
              <a:rPr lang="ru-RU" sz="3600" dirty="0">
                <a:solidFill>
                  <a:srgbClr val="FF0000"/>
                </a:solidFill>
              </a:rPr>
              <a:t> Царенко </a:t>
            </a:r>
            <a:r>
              <a:rPr lang="ru-RU" sz="3600" dirty="0" smtClean="0">
                <a:solidFill>
                  <a:srgbClr val="FF0000"/>
                </a:solidFill>
              </a:rPr>
              <a:t>      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smtClean="0">
                <a:solidFill>
                  <a:srgbClr val="FF0000"/>
                </a:solidFill>
              </a:rPr>
              <a:t>              </a:t>
            </a: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sz="2200" dirty="0">
                <a:solidFill>
                  <a:schemeClr val="bg1"/>
                </a:solidFill>
              </a:rPr>
              <a:t>12. 08.1921р.– 12. 02. 2005р.).</a:t>
            </a:r>
          </a:p>
        </p:txBody>
      </p:sp>
    </p:spTree>
    <p:extLst>
      <p:ext uri="{BB962C8B-B14F-4D97-AF65-F5344CB8AC3E}">
        <p14:creationId xmlns:p14="http://schemas.microsoft.com/office/powerpoint/2010/main" val="3085485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84407"/>
            <a:ext cx="3594872" cy="342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08028" y="2420888"/>
            <a:ext cx="4698104" cy="254888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 Повернувшись </a:t>
            </a:r>
            <a:r>
              <a:rPr lang="ru-RU" sz="2000" dirty="0" err="1">
                <a:solidFill>
                  <a:schemeClr val="bg1"/>
                </a:solidFill>
              </a:rPr>
              <a:t>після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війни</a:t>
            </a:r>
            <a:r>
              <a:rPr lang="ru-RU" sz="2000" dirty="0">
                <a:solidFill>
                  <a:schemeClr val="bg1"/>
                </a:solidFill>
              </a:rPr>
              <a:t> до дому, в село </a:t>
            </a:r>
            <a:r>
              <a:rPr lang="ru-RU" sz="2000" dirty="0" err="1">
                <a:solidFill>
                  <a:schemeClr val="bg1"/>
                </a:solidFill>
              </a:rPr>
              <a:t>Веселинівка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Марія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Климівна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знову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береться</a:t>
            </a:r>
            <a:r>
              <a:rPr lang="ru-RU" sz="2000" dirty="0">
                <a:solidFill>
                  <a:schemeClr val="bg1"/>
                </a:solidFill>
              </a:rPr>
              <a:t> до </a:t>
            </a:r>
            <a:r>
              <a:rPr lang="ru-RU" sz="2000" dirty="0" err="1">
                <a:solidFill>
                  <a:schemeClr val="bg1"/>
                </a:solidFill>
              </a:rPr>
              <a:t>вишивання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Тепер</a:t>
            </a:r>
            <a:r>
              <a:rPr lang="ru-RU" sz="2000" dirty="0">
                <a:solidFill>
                  <a:schemeClr val="bg1"/>
                </a:solidFill>
              </a:rPr>
              <a:t> уже в </a:t>
            </a:r>
            <a:r>
              <a:rPr lang="ru-RU" sz="2000" dirty="0" err="1">
                <a:solidFill>
                  <a:schemeClr val="bg1"/>
                </a:solidFill>
              </a:rPr>
              <a:t>організованій</a:t>
            </a:r>
            <a:r>
              <a:rPr lang="ru-RU" sz="2000" dirty="0">
                <a:solidFill>
                  <a:schemeClr val="bg1"/>
                </a:solidFill>
              </a:rPr>
              <a:t> «</a:t>
            </a:r>
            <a:r>
              <a:rPr lang="ru-RU" sz="2000" dirty="0" err="1">
                <a:solidFill>
                  <a:schemeClr val="bg1"/>
                </a:solidFill>
              </a:rPr>
              <a:t>бригаді</a:t>
            </a:r>
            <a:r>
              <a:rPr lang="ru-RU" sz="2000" dirty="0">
                <a:solidFill>
                  <a:schemeClr val="bg1"/>
                </a:solidFill>
              </a:rPr>
              <a:t>» </a:t>
            </a:r>
            <a:r>
              <a:rPr lang="ru-RU" sz="2000" dirty="0" smtClean="0">
                <a:solidFill>
                  <a:schemeClr val="bg1"/>
                </a:solidFill>
              </a:rPr>
              <a:t>на. </a:t>
            </a:r>
            <a:r>
              <a:rPr lang="ru-RU" sz="2000" dirty="0" err="1" smtClean="0">
                <a:solidFill>
                  <a:schemeClr val="bg1"/>
                </a:solidFill>
              </a:rPr>
              <a:t>чолі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з </a:t>
            </a:r>
            <a:r>
              <a:rPr lang="ru-RU" sz="2000" dirty="0" err="1">
                <a:solidFill>
                  <a:schemeClr val="bg1"/>
                </a:solidFill>
              </a:rPr>
              <a:t>її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матір’ю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Пріською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Дем’янівною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57200"/>
            <a:ext cx="8007424" cy="10668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92D050"/>
                </a:solidFill>
              </a:rPr>
              <a:t>«</a:t>
            </a:r>
            <a:r>
              <a:rPr lang="ru-RU" sz="2400" dirty="0" err="1" smtClean="0">
                <a:solidFill>
                  <a:srgbClr val="92D050"/>
                </a:solidFill>
              </a:rPr>
              <a:t>Голку</a:t>
            </a:r>
            <a:r>
              <a:rPr lang="ru-RU" sz="2400" dirty="0" smtClean="0">
                <a:solidFill>
                  <a:srgbClr val="92D050"/>
                </a:solidFill>
              </a:rPr>
              <a:t> </a:t>
            </a:r>
            <a:r>
              <a:rPr lang="ru-RU" sz="2400" dirty="0">
                <a:solidFill>
                  <a:srgbClr val="92D050"/>
                </a:solidFill>
              </a:rPr>
              <a:t>та нитки довелось там </a:t>
            </a:r>
            <a:r>
              <a:rPr lang="ru-RU" sz="2400" dirty="0" err="1">
                <a:solidFill>
                  <a:srgbClr val="92D050"/>
                </a:solidFill>
              </a:rPr>
              <a:t>змінити</a:t>
            </a:r>
            <a:r>
              <a:rPr lang="ru-RU" sz="2400" dirty="0">
                <a:solidFill>
                  <a:srgbClr val="92D050"/>
                </a:solidFill>
              </a:rPr>
              <a:t> на </a:t>
            </a:r>
            <a:r>
              <a:rPr lang="ru-RU" sz="2400" dirty="0" err="1">
                <a:solidFill>
                  <a:srgbClr val="92D050"/>
                </a:solidFill>
              </a:rPr>
              <a:t>граблі</a:t>
            </a:r>
            <a:r>
              <a:rPr lang="ru-RU" sz="2400" dirty="0">
                <a:solidFill>
                  <a:srgbClr val="92D050"/>
                </a:solidFill>
              </a:rPr>
              <a:t>, вила, </a:t>
            </a:r>
            <a:r>
              <a:rPr lang="ru-RU" sz="2400" dirty="0" err="1">
                <a:solidFill>
                  <a:srgbClr val="92D050"/>
                </a:solidFill>
              </a:rPr>
              <a:t>сапи</a:t>
            </a:r>
            <a:r>
              <a:rPr lang="ru-RU" sz="2400" dirty="0">
                <a:solidFill>
                  <a:srgbClr val="92D050"/>
                </a:solidFill>
              </a:rPr>
              <a:t> та </a:t>
            </a:r>
            <a:r>
              <a:rPr lang="ru-RU" sz="2400" dirty="0" err="1">
                <a:solidFill>
                  <a:srgbClr val="92D050"/>
                </a:solidFill>
              </a:rPr>
              <a:t>лопати</a:t>
            </a:r>
            <a:r>
              <a:rPr lang="ru-RU" sz="2400" dirty="0">
                <a:solidFill>
                  <a:srgbClr val="92D050"/>
                </a:solidFill>
              </a:rPr>
              <a:t> – </a:t>
            </a:r>
            <a:r>
              <a:rPr lang="ru-RU" sz="2400" dirty="0" err="1">
                <a:solidFill>
                  <a:srgbClr val="92D050"/>
                </a:solidFill>
              </a:rPr>
              <a:t>виконувати</a:t>
            </a:r>
            <a:r>
              <a:rPr lang="ru-RU" sz="2400" dirty="0">
                <a:solidFill>
                  <a:srgbClr val="92D050"/>
                </a:solidFill>
              </a:rPr>
              <a:t> </a:t>
            </a:r>
            <a:r>
              <a:rPr lang="ru-RU" sz="2400" dirty="0" err="1">
                <a:solidFill>
                  <a:srgbClr val="92D050"/>
                </a:solidFill>
              </a:rPr>
              <a:t>польові</a:t>
            </a:r>
            <a:r>
              <a:rPr lang="ru-RU" sz="2400" dirty="0">
                <a:solidFill>
                  <a:srgbClr val="92D050"/>
                </a:solidFill>
              </a:rPr>
              <a:t> </a:t>
            </a:r>
            <a:r>
              <a:rPr lang="ru-RU" sz="2400" dirty="0" err="1">
                <a:solidFill>
                  <a:srgbClr val="92D050"/>
                </a:solidFill>
              </a:rPr>
              <a:t>роботи</a:t>
            </a:r>
            <a:r>
              <a:rPr lang="ru-RU" sz="2400" dirty="0">
                <a:solidFill>
                  <a:srgbClr val="92D050"/>
                </a:solidFill>
              </a:rPr>
              <a:t> та </a:t>
            </a:r>
            <a:r>
              <a:rPr lang="ru-RU" sz="2400" dirty="0" err="1">
                <a:solidFill>
                  <a:srgbClr val="92D050"/>
                </a:solidFill>
              </a:rPr>
              <a:t>поратись</a:t>
            </a:r>
            <a:r>
              <a:rPr lang="ru-RU" sz="2400" dirty="0">
                <a:solidFill>
                  <a:srgbClr val="92D050"/>
                </a:solidFill>
              </a:rPr>
              <a:t> по </a:t>
            </a:r>
            <a:r>
              <a:rPr lang="ru-RU" sz="2400" dirty="0" err="1">
                <a:solidFill>
                  <a:srgbClr val="92D050"/>
                </a:solidFill>
              </a:rPr>
              <a:t>господарству</a:t>
            </a:r>
            <a:r>
              <a:rPr lang="ru-RU" sz="2400" dirty="0" smtClean="0">
                <a:solidFill>
                  <a:srgbClr val="92D050"/>
                </a:solidFill>
              </a:rPr>
              <a:t>…»        </a:t>
            </a:r>
            <a:r>
              <a:rPr lang="ru-RU" i="1" u="sng" dirty="0" smtClean="0">
                <a:solidFill>
                  <a:schemeClr val="bg1"/>
                </a:solidFill>
              </a:rPr>
              <a:t>М К Царенко</a:t>
            </a:r>
            <a:endParaRPr lang="ru-RU" i="1" u="sng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5080" y="5343088"/>
            <a:ext cx="546724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rgbClr val="FF0000"/>
                </a:solidFill>
              </a:rPr>
              <a:t>Замовлення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були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найрізноманітніші</a:t>
            </a:r>
            <a:r>
              <a:rPr lang="ru-RU" sz="2400" dirty="0">
                <a:solidFill>
                  <a:srgbClr val="FF0000"/>
                </a:solidFill>
              </a:rPr>
              <a:t>, для Союзу і за </a:t>
            </a:r>
            <a:r>
              <a:rPr lang="ru-RU" sz="2400" dirty="0" smtClean="0">
                <a:solidFill>
                  <a:srgbClr val="FF0000"/>
                </a:solidFill>
              </a:rPr>
              <a:t>кордон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   </a:t>
            </a:r>
            <a:r>
              <a:rPr lang="ru-RU" sz="2000" dirty="0" smtClean="0">
                <a:solidFill>
                  <a:schemeClr val="bg1"/>
                </a:solidFill>
              </a:rPr>
              <a:t>М </a:t>
            </a:r>
            <a:r>
              <a:rPr lang="ru-RU" sz="2000" dirty="0">
                <a:solidFill>
                  <a:schemeClr val="bg1"/>
                </a:solidFill>
              </a:rPr>
              <a:t>К Царенко</a:t>
            </a:r>
          </a:p>
        </p:txBody>
      </p:sp>
    </p:spTree>
    <p:extLst>
      <p:ext uri="{BB962C8B-B14F-4D97-AF65-F5344CB8AC3E}">
        <p14:creationId xmlns:p14="http://schemas.microsoft.com/office/powerpoint/2010/main" val="80641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871092"/>
            <a:ext cx="8229600" cy="387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b="1" u="sng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Результативність</a:t>
            </a:r>
            <a:r>
              <a:rPr lang="uk-UA" b="1" u="sng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</a:t>
            </a:r>
            <a:r>
              <a:rPr lang="uk-UA" b="1" u="sng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проекту</a:t>
            </a:r>
            <a:r>
              <a:rPr lang="uk-UA" b="1" u="sng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:</a:t>
            </a:r>
            <a:endParaRPr lang="ru-RU" sz="1100" u="sng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0933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55576" y="4149080"/>
            <a:ext cx="7938464" cy="233704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bg1"/>
                </a:solidFill>
              </a:rPr>
              <a:t> «Бригада» </a:t>
            </a:r>
            <a:r>
              <a:rPr lang="ru-RU" sz="2000" dirty="0" err="1">
                <a:solidFill>
                  <a:schemeClr val="bg1"/>
                </a:solidFill>
              </a:rPr>
              <a:t>надомних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працівниць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була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складовою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Баришівської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артілі</a:t>
            </a:r>
            <a:r>
              <a:rPr lang="ru-RU" sz="2000" dirty="0" smtClean="0">
                <a:solidFill>
                  <a:schemeClr val="bg1"/>
                </a:solidFill>
              </a:rPr>
              <a:t> «</a:t>
            </a:r>
            <a:r>
              <a:rPr lang="ru-RU" sz="2000" dirty="0" err="1" smtClean="0">
                <a:solidFill>
                  <a:schemeClr val="bg1"/>
                </a:solidFill>
              </a:rPr>
              <a:t>Текстильекспорт</a:t>
            </a:r>
            <a:r>
              <a:rPr lang="ru-RU" sz="2000" dirty="0">
                <a:solidFill>
                  <a:schemeClr val="bg1"/>
                </a:solidFill>
              </a:rPr>
              <a:t>» з </a:t>
            </a:r>
            <a:r>
              <a:rPr lang="ru-RU" sz="2000" dirty="0" err="1">
                <a:solidFill>
                  <a:schemeClr val="bg1"/>
                </a:solidFill>
              </a:rPr>
              <a:t>Баришівки</a:t>
            </a:r>
            <a:r>
              <a:rPr lang="ru-RU" sz="2000" dirty="0">
                <a:solidFill>
                  <a:schemeClr val="bg1"/>
                </a:solidFill>
              </a:rPr>
              <a:t> привозили «</a:t>
            </a:r>
            <a:r>
              <a:rPr lang="ru-RU" sz="2000" dirty="0" err="1">
                <a:solidFill>
                  <a:schemeClr val="bg1"/>
                </a:solidFill>
              </a:rPr>
              <a:t>матеріал</a:t>
            </a:r>
            <a:r>
              <a:rPr lang="ru-RU" sz="2000" dirty="0">
                <a:solidFill>
                  <a:schemeClr val="bg1"/>
                </a:solidFill>
              </a:rPr>
              <a:t>» для </a:t>
            </a:r>
            <a:r>
              <a:rPr lang="ru-RU" sz="2000" dirty="0" err="1">
                <a:solidFill>
                  <a:schemeClr val="bg1"/>
                </a:solidFill>
              </a:rPr>
              <a:t>роботи</a:t>
            </a:r>
            <a:r>
              <a:rPr lang="ru-RU" sz="2000" dirty="0">
                <a:solidFill>
                  <a:schemeClr val="bg1"/>
                </a:solidFill>
              </a:rPr>
              <a:t> і забирали </a:t>
            </a:r>
            <a:r>
              <a:rPr lang="ru-RU" sz="2000" dirty="0" err="1">
                <a:solidFill>
                  <a:schemeClr val="bg1"/>
                </a:solidFill>
              </a:rPr>
              <a:t>готові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вироби</a:t>
            </a:r>
            <a:r>
              <a:rPr lang="ru-RU" sz="2000" dirty="0">
                <a:solidFill>
                  <a:schemeClr val="bg1"/>
                </a:solidFill>
              </a:rPr>
              <a:t>. Але </a:t>
            </a:r>
            <a:r>
              <a:rPr lang="ru-RU" sz="2000" dirty="0" err="1">
                <a:solidFill>
                  <a:schemeClr val="bg1"/>
                </a:solidFill>
              </a:rPr>
              <a:t>найчастіше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це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були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замовлення</a:t>
            </a:r>
            <a:r>
              <a:rPr lang="ru-RU" sz="2000" dirty="0">
                <a:solidFill>
                  <a:schemeClr val="bg1"/>
                </a:solidFill>
              </a:rPr>
              <a:t> на </a:t>
            </a:r>
            <a:r>
              <a:rPr lang="ru-RU" sz="2000" dirty="0" err="1">
                <a:solidFill>
                  <a:schemeClr val="bg1"/>
                </a:solidFill>
              </a:rPr>
              <a:t>виготовлення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концертних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костюмів</a:t>
            </a:r>
            <a:r>
              <a:rPr lang="ru-RU" sz="2000" dirty="0">
                <a:solidFill>
                  <a:schemeClr val="bg1"/>
                </a:solidFill>
              </a:rPr>
              <a:t> для хору </a:t>
            </a:r>
            <a:r>
              <a:rPr lang="ru-RU" sz="2000" dirty="0" err="1">
                <a:solidFill>
                  <a:schemeClr val="bg1"/>
                </a:solidFill>
              </a:rPr>
              <a:t>ім</a:t>
            </a:r>
            <a:r>
              <a:rPr lang="ru-RU" sz="2000" dirty="0">
                <a:solidFill>
                  <a:schemeClr val="bg1"/>
                </a:solidFill>
              </a:rPr>
              <a:t>. Г. </a:t>
            </a:r>
            <a:r>
              <a:rPr lang="ru-RU" sz="2000" dirty="0" err="1">
                <a:solidFill>
                  <a:schemeClr val="bg1"/>
                </a:solidFill>
              </a:rPr>
              <a:t>Верьовки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Траплялися</a:t>
            </a:r>
            <a:r>
              <a:rPr lang="ru-RU" sz="2000" dirty="0">
                <a:solidFill>
                  <a:schemeClr val="bg1"/>
                </a:solidFill>
              </a:rPr>
              <a:t> й </a:t>
            </a:r>
            <a:r>
              <a:rPr lang="ru-RU" sz="2000" dirty="0" err="1">
                <a:solidFill>
                  <a:schemeClr val="bg1"/>
                </a:solidFill>
              </a:rPr>
              <a:t>індивідуальні</a:t>
            </a:r>
            <a:r>
              <a:rPr lang="ru-RU" sz="2000" dirty="0">
                <a:solidFill>
                  <a:schemeClr val="bg1"/>
                </a:solidFill>
              </a:rPr>
              <a:t>, при тому </a:t>
            </a:r>
            <a:r>
              <a:rPr lang="ru-RU" sz="2000" dirty="0" err="1">
                <a:solidFill>
                  <a:schemeClr val="bg1"/>
                </a:solidFill>
              </a:rPr>
              <a:t>особливі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замовлення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Наприклад</a:t>
            </a:r>
            <a:r>
              <a:rPr lang="ru-RU" sz="2000" dirty="0">
                <a:solidFill>
                  <a:schemeClr val="bg1"/>
                </a:solidFill>
              </a:rPr>
              <a:t>, сорочка – </a:t>
            </a:r>
            <a:r>
              <a:rPr lang="ru-RU" sz="2000" dirty="0" err="1">
                <a:solidFill>
                  <a:schemeClr val="bg1"/>
                </a:solidFill>
              </a:rPr>
              <a:t>подарунок</a:t>
            </a:r>
            <a:r>
              <a:rPr lang="ru-RU" sz="2000" dirty="0">
                <a:solidFill>
                  <a:schemeClr val="bg1"/>
                </a:solidFill>
              </a:rPr>
              <a:t> для </a:t>
            </a:r>
            <a:r>
              <a:rPr lang="ru-RU" sz="2000" dirty="0" err="1">
                <a:solidFill>
                  <a:schemeClr val="bg1"/>
                </a:solidFill>
              </a:rPr>
              <a:t>Йосипа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Бороз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Тіто</a:t>
            </a:r>
            <a:endParaRPr lang="uk-UA" sz="2000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88224" y="764704"/>
            <a:ext cx="2376264" cy="28670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i="1" u="sng" dirty="0">
                <a:solidFill>
                  <a:schemeClr val="bg1"/>
                </a:solidFill>
              </a:rPr>
              <a:t>На фото</a:t>
            </a:r>
            <a:r>
              <a:rPr lang="ru-RU" i="1" dirty="0">
                <a:solidFill>
                  <a:schemeClr val="bg1"/>
                </a:solidFill>
              </a:rPr>
              <a:t>: в </a:t>
            </a:r>
            <a:r>
              <a:rPr lang="ru-RU" i="1" dirty="0" err="1">
                <a:solidFill>
                  <a:schemeClr val="bg1"/>
                </a:solidFill>
              </a:rPr>
              <a:t>центрі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народний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майстер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Марія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Климівна</a:t>
            </a:r>
            <a:r>
              <a:rPr lang="ru-RU" i="1" dirty="0">
                <a:solidFill>
                  <a:schemeClr val="bg1"/>
                </a:solidFill>
              </a:rPr>
              <a:t> Царенко,  </a:t>
            </a:r>
            <a:r>
              <a:rPr lang="ru-RU" i="1" dirty="0" err="1">
                <a:solidFill>
                  <a:schemeClr val="bg1"/>
                </a:solidFill>
              </a:rPr>
              <a:t>ліворуч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від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неї</a:t>
            </a:r>
            <a:r>
              <a:rPr lang="ru-RU" i="1" dirty="0">
                <a:solidFill>
                  <a:schemeClr val="bg1"/>
                </a:solidFill>
              </a:rPr>
              <a:t> - </a:t>
            </a:r>
            <a:r>
              <a:rPr lang="ru-RU" i="1" dirty="0" err="1">
                <a:solidFill>
                  <a:schemeClr val="bg1"/>
                </a:solidFill>
              </a:rPr>
              <a:t>її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донька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народний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майстер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Тетяна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Арсентіївна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Ващук</a:t>
            </a:r>
            <a:r>
              <a:rPr lang="ru-RU" i="1" dirty="0">
                <a:solidFill>
                  <a:schemeClr val="bg1"/>
                </a:solidFill>
              </a:rPr>
              <a:t>, </a:t>
            </a:r>
            <a:r>
              <a:rPr lang="ru-RU" i="1" dirty="0" err="1">
                <a:solidFill>
                  <a:schemeClr val="bg1"/>
                </a:solidFill>
              </a:rPr>
              <a:t>праворуч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її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онука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Надія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i="1" dirty="0" err="1">
                <a:solidFill>
                  <a:schemeClr val="bg1"/>
                </a:solidFill>
              </a:rPr>
              <a:t>Барінова</a:t>
            </a:r>
            <a:r>
              <a:rPr lang="ru-RU" i="1" dirty="0">
                <a:solidFill>
                  <a:schemeClr val="bg1"/>
                </a:solidFill>
              </a:rPr>
              <a:t>.</a:t>
            </a:r>
            <a:endParaRPr lang="uk-UA" i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11077"/>
            <a:ext cx="6264696" cy="355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31493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88024" y="1556792"/>
            <a:ext cx="3906016" cy="3733800"/>
          </a:xfrm>
        </p:spPr>
        <p:txBody>
          <a:bodyPr/>
          <a:lstStyle/>
          <a:p>
            <a:r>
              <a:rPr lang="ru-RU" sz="2000" b="1" dirty="0">
                <a:solidFill>
                  <a:srgbClr val="FF0000"/>
                </a:solidFill>
              </a:rPr>
              <a:t>«</a:t>
            </a:r>
            <a:r>
              <a:rPr lang="ru-RU" sz="2000" b="1" dirty="0" err="1">
                <a:solidFill>
                  <a:srgbClr val="FF0000"/>
                </a:solidFill>
              </a:rPr>
              <a:t>Виконуючи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чергове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замовлення</a:t>
            </a:r>
            <a:r>
              <a:rPr lang="ru-RU" sz="2000" b="1" dirty="0">
                <a:solidFill>
                  <a:srgbClr val="FF0000"/>
                </a:solidFill>
              </a:rPr>
              <a:t> на </a:t>
            </a:r>
            <a:r>
              <a:rPr lang="ru-RU" sz="2000" b="1" dirty="0" err="1">
                <a:solidFill>
                  <a:srgbClr val="FF0000"/>
                </a:solidFill>
              </a:rPr>
              <a:t>виготовлення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костюмів</a:t>
            </a:r>
            <a:r>
              <a:rPr lang="ru-RU" sz="2000" b="1" dirty="0">
                <a:solidFill>
                  <a:srgbClr val="FF0000"/>
                </a:solidFill>
              </a:rPr>
              <a:t>, </a:t>
            </a:r>
            <a:r>
              <a:rPr lang="ru-RU" sz="2000" b="1" dirty="0" err="1">
                <a:solidFill>
                  <a:srgbClr val="FF0000"/>
                </a:solidFill>
              </a:rPr>
              <a:t>сорочок</a:t>
            </a:r>
            <a:r>
              <a:rPr lang="ru-RU" sz="2000" b="1" dirty="0">
                <a:solidFill>
                  <a:srgbClr val="FF0000"/>
                </a:solidFill>
              </a:rPr>
              <a:t> на </a:t>
            </a:r>
            <a:r>
              <a:rPr lang="ru-RU" sz="2000" b="1" dirty="0" err="1">
                <a:solidFill>
                  <a:srgbClr val="FF0000"/>
                </a:solidFill>
              </a:rPr>
              <a:t>зворотньому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боці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комірців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вишивали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свої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err="1">
                <a:solidFill>
                  <a:srgbClr val="FF0000"/>
                </a:solidFill>
              </a:rPr>
              <a:t>прізвища</a:t>
            </a:r>
            <a:r>
              <a:rPr lang="ru-RU" sz="2000" b="1" dirty="0">
                <a:solidFill>
                  <a:srgbClr val="FF0000"/>
                </a:solidFill>
              </a:rPr>
              <a:t>».    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1800" i="1" dirty="0"/>
              <a:t> </a:t>
            </a:r>
            <a:r>
              <a:rPr lang="en-US" sz="1800" i="1" dirty="0" smtClean="0"/>
              <a:t>                                    </a:t>
            </a:r>
            <a:r>
              <a:rPr lang="ru-RU" i="1" u="sng" dirty="0" err="1" smtClean="0">
                <a:solidFill>
                  <a:schemeClr val="bg1"/>
                </a:solidFill>
              </a:rPr>
              <a:t>Т.Ващук</a:t>
            </a:r>
            <a:r>
              <a:rPr lang="ru-RU" i="1" u="sng" dirty="0" smtClean="0">
                <a:solidFill>
                  <a:schemeClr val="bg1"/>
                </a:solidFill>
              </a:rPr>
              <a:t> </a:t>
            </a:r>
            <a:endParaRPr lang="ru-RU" i="1" u="sng" dirty="0">
              <a:solidFill>
                <a:schemeClr val="bg1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4048" y="457200"/>
            <a:ext cx="3758952" cy="1066800"/>
          </a:xfrm>
        </p:spPr>
        <p:txBody>
          <a:bodyPr>
            <a:normAutofit/>
          </a:bodyPr>
          <a:lstStyle/>
          <a:p>
            <a:r>
              <a:rPr lang="ru-RU" sz="4000" dirty="0" err="1">
                <a:solidFill>
                  <a:srgbClr val="92D050"/>
                </a:solidFill>
              </a:rPr>
              <a:t>Тетяна</a:t>
            </a:r>
            <a:r>
              <a:rPr lang="ru-RU" sz="4000" dirty="0">
                <a:solidFill>
                  <a:srgbClr val="92D050"/>
                </a:solidFill>
              </a:rPr>
              <a:t> </a:t>
            </a:r>
            <a:r>
              <a:rPr lang="ru-RU" sz="4000" dirty="0" err="1">
                <a:solidFill>
                  <a:srgbClr val="92D050"/>
                </a:solidFill>
              </a:rPr>
              <a:t>Ващук</a:t>
            </a:r>
            <a:endParaRPr lang="ru-RU" sz="4000" dirty="0">
              <a:solidFill>
                <a:srgbClr val="92D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4259263" cy="272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4221088"/>
            <a:ext cx="7524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 err="1"/>
              <a:t>виставлялися</a:t>
            </a:r>
            <a:r>
              <a:rPr lang="ru-RU" dirty="0"/>
              <a:t> на  </a:t>
            </a:r>
            <a:r>
              <a:rPr lang="ru-RU" dirty="0" err="1"/>
              <a:t>Республіканських</a:t>
            </a:r>
            <a:r>
              <a:rPr lang="ru-RU" dirty="0"/>
              <a:t> та </a:t>
            </a:r>
            <a:r>
              <a:rPr lang="ru-RU" dirty="0" err="1"/>
              <a:t>Міжнародних</a:t>
            </a:r>
            <a:r>
              <a:rPr lang="ru-RU" dirty="0"/>
              <a:t> </a:t>
            </a:r>
            <a:r>
              <a:rPr lang="ru-RU" dirty="0" err="1"/>
              <a:t>виставках</a:t>
            </a:r>
            <a:r>
              <a:rPr lang="ru-RU" dirty="0"/>
              <a:t>, </a:t>
            </a:r>
            <a:r>
              <a:rPr lang="ru-RU" dirty="0" err="1"/>
              <a:t>експортувалися</a:t>
            </a:r>
            <a:r>
              <a:rPr lang="ru-RU" dirty="0"/>
              <a:t> до </a:t>
            </a:r>
            <a:r>
              <a:rPr lang="ru-RU" dirty="0" err="1"/>
              <a:t>Європи</a:t>
            </a:r>
            <a:r>
              <a:rPr lang="ru-RU" dirty="0"/>
              <a:t>, </a:t>
            </a:r>
            <a:r>
              <a:rPr lang="ru-RU" dirty="0" err="1"/>
              <a:t>Канади</a:t>
            </a:r>
            <a:r>
              <a:rPr lang="ru-RU" dirty="0"/>
              <a:t> та  </a:t>
            </a:r>
            <a:r>
              <a:rPr lang="ru-RU" dirty="0" err="1"/>
              <a:t>Японії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smtClean="0"/>
              <a:t> </a:t>
            </a:r>
            <a:r>
              <a:rPr lang="ru-RU" dirty="0" err="1"/>
              <a:t>Її</a:t>
            </a:r>
            <a:r>
              <a:rPr lang="ru-RU" dirty="0"/>
              <a:t> </a:t>
            </a:r>
            <a:r>
              <a:rPr lang="ru-RU" dirty="0" err="1"/>
              <a:t>досягнення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відзначені</a:t>
            </a:r>
            <a:r>
              <a:rPr lang="ru-RU" dirty="0"/>
              <a:t> Дипломами Головного </a:t>
            </a:r>
            <a:r>
              <a:rPr lang="ru-RU" dirty="0" err="1"/>
              <a:t>комітету</a:t>
            </a:r>
            <a:r>
              <a:rPr lang="ru-RU" dirty="0"/>
              <a:t> </a:t>
            </a:r>
            <a:r>
              <a:rPr lang="ru-RU" dirty="0" err="1"/>
              <a:t>вишивальниць</a:t>
            </a:r>
            <a:r>
              <a:rPr lang="ru-RU" dirty="0"/>
              <a:t>, Дипломами </a:t>
            </a:r>
            <a:r>
              <a:rPr lang="ru-RU" dirty="0" err="1"/>
              <a:t>виставок</a:t>
            </a:r>
            <a:r>
              <a:rPr lang="ru-RU" dirty="0"/>
              <a:t> народного </a:t>
            </a:r>
            <a:r>
              <a:rPr lang="ru-RU" dirty="0" err="1"/>
              <a:t>господарства</a:t>
            </a:r>
            <a:r>
              <a:rPr lang="ru-RU" dirty="0"/>
              <a:t> УРСР та СССР.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070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12160" y="1700808"/>
            <a:ext cx="2664296" cy="3733800"/>
          </a:xfrm>
        </p:spPr>
        <p:txBody>
          <a:bodyPr/>
          <a:lstStyle/>
          <a:p>
            <a:r>
              <a:rPr lang="ru-RU" sz="1800" dirty="0">
                <a:solidFill>
                  <a:schemeClr val="bg1"/>
                </a:solidFill>
              </a:rPr>
              <a:t>«</a:t>
            </a:r>
            <a:r>
              <a:rPr lang="ru-RU" sz="1800" dirty="0" err="1">
                <a:solidFill>
                  <a:schemeClr val="bg1"/>
                </a:solidFill>
              </a:rPr>
              <a:t>Приїздіть</a:t>
            </a:r>
            <a:r>
              <a:rPr lang="ru-RU" sz="1800" dirty="0">
                <a:solidFill>
                  <a:schemeClr val="bg1"/>
                </a:solidFill>
              </a:rPr>
              <a:t> до нас на </a:t>
            </a:r>
            <a:r>
              <a:rPr lang="ru-RU" sz="1800" dirty="0" err="1">
                <a:solidFill>
                  <a:schemeClr val="bg1"/>
                </a:solidFill>
              </a:rPr>
              <a:t>Броварщину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побачите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всі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мої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роботи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їх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багато</a:t>
            </a:r>
            <a:r>
              <a:rPr lang="ru-RU" sz="1800" dirty="0">
                <a:solidFill>
                  <a:schemeClr val="bg1"/>
                </a:solidFill>
              </a:rPr>
              <a:t>. Я і Вас </a:t>
            </a:r>
            <a:r>
              <a:rPr lang="ru-RU" sz="1800" dirty="0" err="1">
                <a:solidFill>
                  <a:schemeClr val="bg1"/>
                </a:solidFill>
              </a:rPr>
              <a:t>навчу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 smtClean="0">
                <a:solidFill>
                  <a:schemeClr val="bg1"/>
                </a:solidFill>
              </a:rPr>
              <a:t>вишивати</a:t>
            </a:r>
            <a:r>
              <a:rPr lang="ru-RU" sz="1800" dirty="0" smtClean="0">
                <a:solidFill>
                  <a:schemeClr val="bg1"/>
                </a:solidFill>
              </a:rPr>
              <a:t>», </a:t>
            </a:r>
            <a:r>
              <a:rPr lang="en-US" sz="1800" dirty="0" smtClean="0">
                <a:solidFill>
                  <a:schemeClr val="bg1"/>
                </a:solidFill>
              </a:rPr>
              <a:t>                                              </a:t>
            </a:r>
          </a:p>
          <a:p>
            <a:r>
              <a:rPr lang="en-US" sz="1800" i="1" dirty="0"/>
              <a:t> </a:t>
            </a:r>
            <a:r>
              <a:rPr lang="en-US" sz="1800" i="1" dirty="0" smtClean="0"/>
              <a:t>             </a:t>
            </a:r>
            <a:r>
              <a:rPr lang="ru-RU" sz="1800" i="1" dirty="0" err="1" smtClean="0"/>
              <a:t>Ніна</a:t>
            </a:r>
            <a:r>
              <a:rPr lang="ru-RU" sz="1800" i="1" dirty="0" smtClean="0"/>
              <a:t> </a:t>
            </a:r>
            <a:r>
              <a:rPr lang="ru-RU" sz="1800" i="1" dirty="0" err="1"/>
              <a:t>Іванівна</a:t>
            </a:r>
            <a:r>
              <a:rPr lang="ru-RU" sz="1800" i="1" dirty="0"/>
              <a:t> </a:t>
            </a:r>
          </a:p>
          <a:p>
            <a:r>
              <a:rPr lang="ru-RU" sz="1800" dirty="0"/>
              <a:t>                                                      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620688"/>
            <a:ext cx="7848872" cy="72008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    </a:t>
            </a:r>
            <a:r>
              <a:rPr lang="ru-RU" sz="3200" dirty="0" smtClean="0">
                <a:solidFill>
                  <a:srgbClr val="FF0000"/>
                </a:solidFill>
              </a:rPr>
              <a:t>ФЕДІРКО</a:t>
            </a:r>
            <a:r>
              <a:rPr lang="en-US" sz="3200" dirty="0" smtClean="0">
                <a:solidFill>
                  <a:srgbClr val="FF0000"/>
                </a:solidFill>
              </a:rPr>
              <a:t>  </a:t>
            </a:r>
            <a:r>
              <a:rPr lang="ru-RU" sz="3200" dirty="0" err="1" smtClean="0">
                <a:solidFill>
                  <a:srgbClr val="FF0000"/>
                </a:solidFill>
              </a:rPr>
              <a:t>Ніна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>
                <a:solidFill>
                  <a:srgbClr val="FF0000"/>
                </a:solidFill>
              </a:rPr>
              <a:t>Іванівна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7"/>
            <a:ext cx="5420877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6500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err="1">
                <a:solidFill>
                  <a:srgbClr val="FF0000"/>
                </a:solidFill>
              </a:rPr>
              <a:t>Це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ще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не </a:t>
            </a:r>
            <a:r>
              <a:rPr lang="ru-RU" sz="2800" dirty="0" err="1">
                <a:solidFill>
                  <a:srgbClr val="FF0000"/>
                </a:solidFill>
              </a:rPr>
              <a:t>всі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мої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роботи</a:t>
            </a:r>
            <a:r>
              <a:rPr lang="ru-RU" sz="2800" dirty="0" smtClean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усі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ніде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викласти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хоч</a:t>
            </a:r>
            <a:r>
              <a:rPr lang="ru-RU" sz="2800" dirty="0">
                <a:solidFill>
                  <a:srgbClr val="FF0000"/>
                </a:solidFill>
              </a:rPr>
              <a:t> і хата </a:t>
            </a:r>
            <a:r>
              <a:rPr lang="ru-RU" sz="2800" dirty="0" err="1">
                <a:solidFill>
                  <a:srgbClr val="FF0000"/>
                </a:solidFill>
              </a:rPr>
              <a:t>немаленька</a:t>
            </a:r>
            <a:r>
              <a:rPr lang="ru-RU" sz="2800" dirty="0"/>
              <a:t>. </a:t>
            </a:r>
            <a:r>
              <a:rPr lang="en-US" sz="2800" dirty="0"/>
              <a:t> </a:t>
            </a:r>
            <a:r>
              <a:rPr lang="en-US" sz="2800" dirty="0" smtClean="0"/>
              <a:t>                                         </a:t>
            </a:r>
            <a:r>
              <a:rPr lang="ru-RU" sz="2800" dirty="0" smtClean="0"/>
              <a:t> </a:t>
            </a:r>
            <a:r>
              <a:rPr lang="ru-RU" sz="2800" i="1" u="sng" dirty="0" err="1"/>
              <a:t>Ніна</a:t>
            </a:r>
            <a:r>
              <a:rPr lang="ru-RU" sz="2800" i="1" u="sng" dirty="0"/>
              <a:t> </a:t>
            </a:r>
            <a:r>
              <a:rPr lang="ru-RU" sz="2800" i="1" u="sng" dirty="0" err="1"/>
              <a:t>Іванівна</a:t>
            </a:r>
            <a:r>
              <a:rPr lang="ru-RU" sz="2800" i="1" u="sng" dirty="0"/>
              <a:t>,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7536"/>
            <a:ext cx="279872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7536"/>
            <a:ext cx="5383213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724939" y="5301208"/>
            <a:ext cx="4983197" cy="1080120"/>
          </a:xfrm>
        </p:spPr>
        <p:txBody>
          <a:bodyPr/>
          <a:lstStyle/>
          <a:p>
            <a:r>
              <a:rPr lang="ru-RU" dirty="0" err="1" smtClean="0"/>
              <a:t>Володі</a:t>
            </a:r>
            <a:r>
              <a:rPr lang="uk-UA" dirty="0"/>
              <a:t>є</a:t>
            </a:r>
            <a:r>
              <a:rPr lang="ru-RU" dirty="0" smtClean="0"/>
              <a:t> </a:t>
            </a:r>
            <a:r>
              <a:rPr lang="ru-RU" dirty="0" err="1"/>
              <a:t>більш</a:t>
            </a:r>
            <a:r>
              <a:rPr lang="ru-RU" dirty="0"/>
              <a:t> </a:t>
            </a:r>
            <a:r>
              <a:rPr lang="ru-RU" dirty="0" err="1"/>
              <a:t>ніж</a:t>
            </a:r>
            <a:r>
              <a:rPr lang="ru-RU" dirty="0"/>
              <a:t> 180 </a:t>
            </a:r>
            <a:r>
              <a:rPr lang="ru-RU" dirty="0" err="1"/>
              <a:t>техніками</a:t>
            </a:r>
            <a:r>
              <a:rPr lang="ru-RU" dirty="0"/>
              <a:t> </a:t>
            </a:r>
            <a:r>
              <a:rPr lang="ru-RU" dirty="0" err="1"/>
              <a:t>вишивання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290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995936" y="1124744"/>
            <a:ext cx="4914128" cy="540060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Першу </a:t>
            </a:r>
            <a:r>
              <a:rPr lang="ru-RU" sz="2000" dirty="0">
                <a:solidFill>
                  <a:schemeClr val="bg1"/>
                </a:solidFill>
              </a:rPr>
              <a:t>свою роботу я </a:t>
            </a:r>
            <a:r>
              <a:rPr lang="ru-RU" sz="2000" dirty="0" err="1">
                <a:solidFill>
                  <a:schemeClr val="bg1"/>
                </a:solidFill>
              </a:rPr>
              <a:t>вишила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пізно</a:t>
            </a:r>
            <a:r>
              <a:rPr lang="ru-RU" sz="2000" dirty="0">
                <a:solidFill>
                  <a:schemeClr val="bg1"/>
                </a:solidFill>
              </a:rPr>
              <a:t>… </a:t>
            </a:r>
            <a:r>
              <a:rPr lang="ru-RU" sz="2000" dirty="0" err="1">
                <a:solidFill>
                  <a:schemeClr val="bg1"/>
                </a:solidFill>
              </a:rPr>
              <a:t>вже</a:t>
            </a:r>
            <a:r>
              <a:rPr lang="ru-RU" sz="2000" dirty="0">
                <a:solidFill>
                  <a:schemeClr val="bg1"/>
                </a:solidFill>
              </a:rPr>
              <a:t> як </a:t>
            </a:r>
            <a:r>
              <a:rPr lang="ru-RU" sz="2000" dirty="0" err="1">
                <a:solidFill>
                  <a:schemeClr val="bg1"/>
                </a:solidFill>
              </a:rPr>
              <a:t>училася</a:t>
            </a:r>
            <a:r>
              <a:rPr lang="ru-RU" sz="2000" dirty="0">
                <a:solidFill>
                  <a:schemeClr val="bg1"/>
                </a:solidFill>
              </a:rPr>
              <a:t> в </a:t>
            </a:r>
            <a:r>
              <a:rPr lang="ru-RU" sz="2000" dirty="0" err="1">
                <a:solidFill>
                  <a:schemeClr val="bg1"/>
                </a:solidFill>
              </a:rPr>
              <a:t>педучилищі</a:t>
            </a:r>
            <a:r>
              <a:rPr lang="ru-RU" sz="2000" dirty="0">
                <a:solidFill>
                  <a:schemeClr val="bg1"/>
                </a:solidFill>
              </a:rPr>
              <a:t>, а </a:t>
            </a:r>
            <a:r>
              <a:rPr lang="ru-RU" sz="2000" dirty="0" err="1">
                <a:solidFill>
                  <a:schemeClr val="bg1"/>
                </a:solidFill>
              </a:rPr>
              <a:t>навчитися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вишивати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хотіла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ще</a:t>
            </a:r>
            <a:r>
              <a:rPr lang="ru-RU" sz="2000" dirty="0">
                <a:solidFill>
                  <a:schemeClr val="bg1"/>
                </a:solidFill>
              </a:rPr>
              <a:t>… у </a:t>
            </a:r>
            <a:r>
              <a:rPr lang="ru-RU" sz="2000" dirty="0" err="1">
                <a:solidFill>
                  <a:schemeClr val="bg1"/>
                </a:solidFill>
              </a:rPr>
              <a:t>трирічному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віці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Бо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саме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тоді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побачила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цю</a:t>
            </a:r>
            <a:r>
              <a:rPr lang="ru-RU" sz="2000" dirty="0">
                <a:solidFill>
                  <a:schemeClr val="bg1"/>
                </a:solidFill>
              </a:rPr>
              <a:t> красу у </a:t>
            </a:r>
            <a:r>
              <a:rPr lang="ru-RU" sz="2000" dirty="0" err="1">
                <a:solidFill>
                  <a:schemeClr val="bg1"/>
                </a:solidFill>
              </a:rPr>
              <a:t>хаті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своєї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хрещеної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батькової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сестри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Домахи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Майстриня</a:t>
            </a:r>
            <a:r>
              <a:rPr lang="ru-RU" sz="2000" dirty="0">
                <a:solidFill>
                  <a:schemeClr val="bg1"/>
                </a:solidFill>
              </a:rPr>
              <a:t> вона </a:t>
            </a:r>
            <a:r>
              <a:rPr lang="ru-RU" sz="2000" dirty="0" err="1">
                <a:solidFill>
                  <a:schemeClr val="bg1"/>
                </a:solidFill>
              </a:rPr>
              <a:t>була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неабияка</a:t>
            </a:r>
            <a:r>
              <a:rPr lang="ru-RU" sz="2000" dirty="0">
                <a:solidFill>
                  <a:schemeClr val="bg1"/>
                </a:solidFill>
              </a:rPr>
              <a:t>, і все у </a:t>
            </a:r>
            <a:r>
              <a:rPr lang="ru-RU" sz="2000" dirty="0" err="1">
                <a:solidFill>
                  <a:schemeClr val="bg1"/>
                </a:solidFill>
              </a:rPr>
              <a:t>неї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було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вишите</a:t>
            </a:r>
            <a:r>
              <a:rPr lang="ru-RU" sz="2000" dirty="0">
                <a:solidFill>
                  <a:schemeClr val="bg1"/>
                </a:solidFill>
              </a:rPr>
              <a:t>: на </a:t>
            </a:r>
            <a:r>
              <a:rPr lang="ru-RU" sz="2000" dirty="0" err="1">
                <a:solidFill>
                  <a:schemeClr val="bg1"/>
                </a:solidFill>
              </a:rPr>
              <a:t>іконах</a:t>
            </a:r>
            <a:r>
              <a:rPr lang="ru-RU" sz="2000" dirty="0">
                <a:solidFill>
                  <a:schemeClr val="bg1"/>
                </a:solidFill>
              </a:rPr>
              <a:t> – рушники, на </a:t>
            </a:r>
            <a:r>
              <a:rPr lang="ru-RU" sz="2000" dirty="0" err="1">
                <a:solidFill>
                  <a:schemeClr val="bg1"/>
                </a:solidFill>
              </a:rPr>
              <a:t>ліжках</a:t>
            </a:r>
            <a:r>
              <a:rPr lang="ru-RU" sz="2000" dirty="0">
                <a:solidFill>
                  <a:schemeClr val="bg1"/>
                </a:solidFill>
              </a:rPr>
              <a:t> – </a:t>
            </a:r>
            <a:r>
              <a:rPr lang="ru-RU" sz="2000" dirty="0" err="1">
                <a:solidFill>
                  <a:schemeClr val="bg1"/>
                </a:solidFill>
              </a:rPr>
              <a:t>простирадла</a:t>
            </a:r>
            <a:r>
              <a:rPr lang="ru-RU" sz="2000" dirty="0">
                <a:solidFill>
                  <a:schemeClr val="bg1"/>
                </a:solidFill>
              </a:rPr>
              <a:t> та наволочки, на столах – </a:t>
            </a:r>
            <a:r>
              <a:rPr lang="ru-RU" sz="2000" dirty="0" err="1">
                <a:solidFill>
                  <a:schemeClr val="bg1"/>
                </a:solidFill>
              </a:rPr>
              <a:t>скатертини</a:t>
            </a:r>
            <a:r>
              <a:rPr lang="ru-RU" sz="2000" dirty="0">
                <a:solidFill>
                  <a:schemeClr val="bg1"/>
                </a:solidFill>
              </a:rPr>
              <a:t>, на </a:t>
            </a:r>
            <a:r>
              <a:rPr lang="ru-RU" sz="2000" dirty="0" err="1">
                <a:solidFill>
                  <a:schemeClr val="bg1"/>
                </a:solidFill>
              </a:rPr>
              <a:t>вікнах</a:t>
            </a:r>
            <a:r>
              <a:rPr lang="ru-RU" sz="2000" dirty="0">
                <a:solidFill>
                  <a:schemeClr val="bg1"/>
                </a:solidFill>
              </a:rPr>
              <a:t> – </a:t>
            </a:r>
            <a:r>
              <a:rPr lang="ru-RU" sz="2000" dirty="0" err="1">
                <a:solidFill>
                  <a:schemeClr val="bg1"/>
                </a:solidFill>
              </a:rPr>
              <a:t>фіраночки</a:t>
            </a:r>
            <a:r>
              <a:rPr lang="ru-RU" sz="2000" dirty="0">
                <a:solidFill>
                  <a:schemeClr val="bg1"/>
                </a:solidFill>
              </a:rPr>
              <a:t>, на </a:t>
            </a:r>
            <a:r>
              <a:rPr lang="ru-RU" sz="2000" dirty="0" err="1">
                <a:solidFill>
                  <a:schemeClr val="bg1"/>
                </a:solidFill>
              </a:rPr>
              <a:t>миснику</a:t>
            </a:r>
            <a:r>
              <a:rPr lang="ru-RU" sz="2000" dirty="0">
                <a:solidFill>
                  <a:schemeClr val="bg1"/>
                </a:solidFill>
              </a:rPr>
              <a:t> – </a:t>
            </a:r>
            <a:r>
              <a:rPr lang="ru-RU" sz="2000" dirty="0" err="1">
                <a:solidFill>
                  <a:schemeClr val="bg1"/>
                </a:solidFill>
              </a:rPr>
              <a:t>серветки</a:t>
            </a:r>
            <a:r>
              <a:rPr lang="ru-RU" sz="2000" dirty="0">
                <a:solidFill>
                  <a:schemeClr val="bg1"/>
                </a:solidFill>
              </a:rPr>
              <a:t>. Все </a:t>
            </a:r>
            <a:r>
              <a:rPr lang="ru-RU" sz="2000" dirty="0" err="1">
                <a:solidFill>
                  <a:schemeClr val="bg1"/>
                </a:solidFill>
              </a:rPr>
              <a:t>гарне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заквітчане</a:t>
            </a:r>
            <a:r>
              <a:rPr lang="ru-RU" sz="2000" dirty="0">
                <a:solidFill>
                  <a:schemeClr val="bg1"/>
                </a:solidFill>
              </a:rPr>
              <a:t>! На </a:t>
            </a:r>
            <a:r>
              <a:rPr lang="ru-RU" sz="2000" dirty="0" err="1">
                <a:solidFill>
                  <a:schemeClr val="bg1"/>
                </a:solidFill>
              </a:rPr>
              <a:t>вулиці</a:t>
            </a:r>
            <a:r>
              <a:rPr lang="ru-RU" sz="2000" dirty="0">
                <a:solidFill>
                  <a:schemeClr val="bg1"/>
                </a:solidFill>
              </a:rPr>
              <a:t> холодно, мете, а в </a:t>
            </a:r>
            <a:r>
              <a:rPr lang="ru-RU" sz="2000" dirty="0" err="1">
                <a:solidFill>
                  <a:schemeClr val="bg1"/>
                </a:solidFill>
              </a:rPr>
              <a:t>хаті</a:t>
            </a:r>
            <a:r>
              <a:rPr lang="ru-RU" sz="2000" dirty="0">
                <a:solidFill>
                  <a:schemeClr val="bg1"/>
                </a:solidFill>
              </a:rPr>
              <a:t> весна </a:t>
            </a:r>
            <a:r>
              <a:rPr lang="ru-RU" sz="2000" dirty="0" err="1">
                <a:solidFill>
                  <a:schemeClr val="bg1"/>
                </a:solidFill>
              </a:rPr>
              <a:t>квітує</a:t>
            </a:r>
            <a:r>
              <a:rPr lang="ru-RU" sz="2000" dirty="0">
                <a:solidFill>
                  <a:schemeClr val="bg1"/>
                </a:solidFill>
              </a:rPr>
              <a:t>...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3968" y="1052736"/>
            <a:ext cx="4551040" cy="7200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З того часу  й  </a:t>
            </a:r>
            <a:r>
              <a:rPr lang="ru-RU" sz="2800" dirty="0" err="1" smtClean="0">
                <a:solidFill>
                  <a:srgbClr val="FF0000"/>
                </a:solidFill>
              </a:rPr>
              <a:t>вишиваю</a:t>
            </a:r>
            <a:r>
              <a:rPr lang="ru-RU" sz="2800" dirty="0" smtClean="0">
                <a:solidFill>
                  <a:srgbClr val="FF0000"/>
                </a:solidFill>
              </a:rPr>
              <a:t>…                                                       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17370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830128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228184" y="847328"/>
            <a:ext cx="1174576" cy="37338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318592" cy="106680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9254"/>
            <a:ext cx="7680383" cy="423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4436" y="4581128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>
                <a:solidFill>
                  <a:schemeClr val="bg1"/>
                </a:solidFill>
              </a:rPr>
              <a:t>За високі досягнення у роботі майстриня нагороджена Орденом Почаївської Ікони Богородиці; медаллю «20 років Незалежності України»; медаллю «Патріот Київщини»; медаллю «Патріот України»; медаллю «За трудову доблесть»; неодноразово відзначалася грамотами Міністерства та обласного відділу народної </a:t>
            </a:r>
            <a:r>
              <a:rPr lang="uk-UA" sz="2000" dirty="0" smtClean="0">
                <a:solidFill>
                  <a:schemeClr val="bg1"/>
                </a:solidFill>
              </a:rPr>
              <a:t>освіти</a:t>
            </a:r>
            <a:endParaRPr lang="uk-UA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95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4437112"/>
            <a:ext cx="8280920" cy="1872208"/>
          </a:xfrm>
        </p:spPr>
        <p:txBody>
          <a:bodyPr>
            <a:noAutofit/>
          </a:bodyPr>
          <a:lstStyle/>
          <a:p>
            <a:r>
              <a:rPr lang="uk-UA" sz="1800" dirty="0" smtClean="0">
                <a:solidFill>
                  <a:schemeClr val="bg1"/>
                </a:solidFill>
              </a:rPr>
              <a:t>Ніна Іванівна має </a:t>
            </a:r>
            <a:r>
              <a:rPr lang="uk-UA" sz="1800" dirty="0">
                <a:solidFill>
                  <a:schemeClr val="bg1"/>
                </a:solidFill>
              </a:rPr>
              <a:t>Почесну відзнаку Броварської районної ради Знаком Пошани </a:t>
            </a:r>
            <a:r>
              <a:rPr lang="en-US" sz="1800" dirty="0">
                <a:solidFill>
                  <a:schemeClr val="bg1"/>
                </a:solidFill>
              </a:rPr>
              <a:t>III </a:t>
            </a:r>
            <a:r>
              <a:rPr lang="uk-UA" sz="1800" dirty="0">
                <a:solidFill>
                  <a:schemeClr val="bg1"/>
                </a:solidFill>
              </a:rPr>
              <a:t>ступеня та Знак Пошани </a:t>
            </a:r>
            <a:r>
              <a:rPr lang="en-US" sz="1800" dirty="0">
                <a:solidFill>
                  <a:schemeClr val="bg1"/>
                </a:solidFill>
              </a:rPr>
              <a:t>II </a:t>
            </a:r>
            <a:r>
              <a:rPr lang="uk-UA" sz="1800" dirty="0">
                <a:solidFill>
                  <a:schemeClr val="bg1"/>
                </a:solidFill>
              </a:rPr>
              <a:t>ступеня, нагороджена Почесними грамотами голови Броварської районної державної адміністрації. Рішенням №537 28 чергової сесії Броварської районної ради від 12 вересня 2013 року присвоєно звання «Почесний громадянин Броварського району», </a:t>
            </a:r>
            <a:r>
              <a:rPr lang="uk-UA" sz="1800" dirty="0" err="1">
                <a:solidFill>
                  <a:schemeClr val="bg1"/>
                </a:solidFill>
              </a:rPr>
              <a:t>вручено</a:t>
            </a:r>
            <a:r>
              <a:rPr lang="uk-UA" sz="1800" dirty="0">
                <a:solidFill>
                  <a:schemeClr val="bg1"/>
                </a:solidFill>
              </a:rPr>
              <a:t> нагрудний знак встановленого зразка та диплом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44208" y="1988840"/>
            <a:ext cx="2462808" cy="1066800"/>
          </a:xfrm>
        </p:spPr>
        <p:txBody>
          <a:bodyPr>
            <a:normAutofit fontScale="90000"/>
          </a:bodyPr>
          <a:lstStyle/>
          <a:p>
            <a:r>
              <a:rPr lang="uk-UA" sz="2400" i="1" dirty="0" smtClean="0">
                <a:solidFill>
                  <a:srgbClr val="C00000"/>
                </a:solidFill>
              </a:rPr>
              <a:t>Виставка робіт Ніни Іванівни</a:t>
            </a:r>
            <a:endParaRPr lang="uk-UA" sz="2400" i="1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6045250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68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91880" y="1600200"/>
            <a:ext cx="5274168" cy="3733800"/>
          </a:xfrm>
        </p:spPr>
        <p:txBody>
          <a:bodyPr>
            <a:normAutofit/>
          </a:bodyPr>
          <a:lstStyle/>
          <a:p>
            <a:r>
              <a:rPr lang="ru-RU" sz="2000" dirty="0" err="1">
                <a:solidFill>
                  <a:schemeClr val="bg1"/>
                </a:solidFill>
              </a:rPr>
              <a:t>Вишивала</a:t>
            </a:r>
            <a:r>
              <a:rPr lang="ru-RU" sz="2000" dirty="0">
                <a:solidFill>
                  <a:schemeClr val="bg1"/>
                </a:solidFill>
              </a:rPr>
              <a:t> рушники на домотканому </a:t>
            </a:r>
            <a:r>
              <a:rPr lang="ru-RU" sz="2000" dirty="0" err="1">
                <a:solidFill>
                  <a:schemeClr val="bg1"/>
                </a:solidFill>
              </a:rPr>
              <a:t>полотні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що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мали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крупнорельєфне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переплетення</a:t>
            </a:r>
            <a:r>
              <a:rPr lang="ru-RU" sz="2000" dirty="0">
                <a:solidFill>
                  <a:schemeClr val="bg1"/>
                </a:solidFill>
              </a:rPr>
              <a:t> ниток, </a:t>
            </a:r>
            <a:r>
              <a:rPr lang="ru-RU" sz="2000" dirty="0" err="1">
                <a:solidFill>
                  <a:schemeClr val="bg1"/>
                </a:solidFill>
              </a:rPr>
              <a:t>застосовувала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найрізноманітніші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техніки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поширені</a:t>
            </a:r>
            <a:r>
              <a:rPr lang="ru-RU" sz="2000" dirty="0">
                <a:solidFill>
                  <a:schemeClr val="bg1"/>
                </a:solidFill>
              </a:rPr>
              <a:t> у </a:t>
            </a:r>
            <a:r>
              <a:rPr lang="ru-RU" sz="2000" dirty="0" err="1">
                <a:solidFill>
                  <a:schemeClr val="bg1"/>
                </a:solidFill>
              </a:rPr>
              <a:t>центральних</a:t>
            </a:r>
            <a:r>
              <a:rPr lang="ru-RU" sz="2000" dirty="0">
                <a:solidFill>
                  <a:schemeClr val="bg1"/>
                </a:solidFill>
              </a:rPr>
              <a:t> районах </a:t>
            </a:r>
            <a:r>
              <a:rPr lang="ru-RU" sz="2000" dirty="0" err="1">
                <a:solidFill>
                  <a:schemeClr val="bg1"/>
                </a:solidFill>
              </a:rPr>
              <a:t>України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користувалася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небіленими</a:t>
            </a:r>
            <a:r>
              <a:rPr lang="ru-RU" sz="2000" dirty="0">
                <a:solidFill>
                  <a:schemeClr val="bg1"/>
                </a:solidFill>
              </a:rPr>
              <a:t> нитками, </a:t>
            </a:r>
            <a:r>
              <a:rPr lang="ru-RU" sz="2000" dirty="0" err="1">
                <a:solidFill>
                  <a:schemeClr val="bg1"/>
                </a:solidFill>
              </a:rPr>
              <a:t>іноді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додаючи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голубий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колір</a:t>
            </a:r>
            <a:r>
              <a:rPr lang="ru-RU" sz="2000" dirty="0">
                <a:solidFill>
                  <a:schemeClr val="bg1"/>
                </a:solidFill>
              </a:rPr>
              <a:t>. У </a:t>
            </a:r>
            <a:r>
              <a:rPr lang="ru-RU" sz="2000" dirty="0" err="1">
                <a:solidFill>
                  <a:schemeClr val="bg1"/>
                </a:solidFill>
              </a:rPr>
              <a:t>своїх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витворах</a:t>
            </a:r>
            <a:r>
              <a:rPr lang="ru-RU" sz="2000" dirty="0">
                <a:solidFill>
                  <a:schemeClr val="bg1"/>
                </a:solidFill>
              </a:rPr>
              <a:t> вона доводила </a:t>
            </a:r>
            <a:r>
              <a:rPr lang="ru-RU" sz="2000" dirty="0" err="1">
                <a:solidFill>
                  <a:schemeClr val="bg1"/>
                </a:solidFill>
              </a:rPr>
              <a:t>невичерпні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можливості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неповторність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вишивки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білим</a:t>
            </a:r>
            <a:r>
              <a:rPr lang="ru-RU" sz="2000" dirty="0">
                <a:solidFill>
                  <a:schemeClr val="bg1"/>
                </a:solidFill>
              </a:rPr>
              <a:t> по </a:t>
            </a:r>
            <a:r>
              <a:rPr lang="ru-RU" sz="2000" dirty="0" err="1">
                <a:solidFill>
                  <a:schemeClr val="bg1"/>
                </a:solidFill>
              </a:rPr>
              <a:t>білому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0" y="457200"/>
            <a:ext cx="5271120" cy="1066800"/>
          </a:xfrm>
        </p:spPr>
        <p:txBody>
          <a:bodyPr>
            <a:normAutofit/>
          </a:bodyPr>
          <a:lstStyle/>
          <a:p>
            <a:r>
              <a:rPr lang="ru-RU" sz="3600" u="sng" dirty="0">
                <a:solidFill>
                  <a:srgbClr val="FF0000"/>
                </a:solidFill>
              </a:rPr>
              <a:t>Варвара Захарченко 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2592288" cy="4995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03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3968" y="1600200"/>
            <a:ext cx="4482080" cy="37338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ЇЇ роботам </a:t>
            </a:r>
            <a:r>
              <a:rPr lang="ru-RU" sz="2000" dirty="0" err="1">
                <a:solidFill>
                  <a:schemeClr val="bg1"/>
                </a:solidFill>
              </a:rPr>
              <a:t>притаманна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вишукана</a:t>
            </a:r>
            <a:r>
              <a:rPr lang="ru-RU" sz="2000" dirty="0">
                <a:solidFill>
                  <a:schemeClr val="bg1"/>
                </a:solidFill>
              </a:rPr>
              <a:t> гама </a:t>
            </a:r>
            <a:r>
              <a:rPr lang="ru-RU" sz="2000" dirty="0" err="1">
                <a:solidFill>
                  <a:schemeClr val="bg1"/>
                </a:solidFill>
              </a:rPr>
              <a:t>кольорів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досконалість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композиційної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побудови</a:t>
            </a:r>
            <a:r>
              <a:rPr lang="ru-RU" sz="2000" dirty="0">
                <a:solidFill>
                  <a:schemeClr val="bg1"/>
                </a:solidFill>
              </a:rPr>
              <a:t> орнаменту і </a:t>
            </a:r>
            <a:r>
              <a:rPr lang="ru-RU" sz="2000" dirty="0" err="1">
                <a:solidFill>
                  <a:schemeClr val="bg1"/>
                </a:solidFill>
              </a:rPr>
              <a:t>віртуозність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володіння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технікою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низинки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  <a:r>
              <a:rPr lang="ru-RU" sz="2000" dirty="0" err="1">
                <a:solidFill>
                  <a:schemeClr val="bg1"/>
                </a:solidFill>
              </a:rPr>
              <a:t>Назви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рушників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поетичні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влучні</a:t>
            </a:r>
            <a:r>
              <a:rPr lang="ru-RU" sz="2000" dirty="0">
                <a:solidFill>
                  <a:schemeClr val="bg1"/>
                </a:solidFill>
              </a:rPr>
              <a:t> і </a:t>
            </a:r>
            <a:r>
              <a:rPr lang="ru-RU" sz="2000" dirty="0" err="1">
                <a:solidFill>
                  <a:schemeClr val="bg1"/>
                </a:solidFill>
              </a:rPr>
              <a:t>чітко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виявляють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емоційну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наснаженість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твору</a:t>
            </a:r>
            <a:r>
              <a:rPr lang="ru-RU" sz="2000" dirty="0">
                <a:solidFill>
                  <a:schemeClr val="bg1"/>
                </a:solidFill>
              </a:rPr>
              <a:t>: «Мамина </a:t>
            </a:r>
            <a:r>
              <a:rPr lang="ru-RU" sz="2000" dirty="0" err="1">
                <a:solidFill>
                  <a:schemeClr val="bg1"/>
                </a:solidFill>
              </a:rPr>
              <a:t>пісня</a:t>
            </a:r>
            <a:r>
              <a:rPr lang="ru-RU" sz="2000" dirty="0">
                <a:solidFill>
                  <a:schemeClr val="bg1"/>
                </a:solidFill>
              </a:rPr>
              <a:t>», «</a:t>
            </a:r>
            <a:r>
              <a:rPr lang="ru-RU" sz="2000" dirty="0" err="1">
                <a:solidFill>
                  <a:schemeClr val="bg1"/>
                </a:solidFill>
              </a:rPr>
              <a:t>Поліська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симфонія</a:t>
            </a:r>
            <a:r>
              <a:rPr lang="ru-RU" sz="2000" dirty="0">
                <a:solidFill>
                  <a:schemeClr val="bg1"/>
                </a:solidFill>
              </a:rPr>
              <a:t>», «</a:t>
            </a:r>
            <a:r>
              <a:rPr lang="ru-RU" sz="2000" dirty="0" err="1">
                <a:solidFill>
                  <a:schemeClr val="bg1"/>
                </a:solidFill>
              </a:rPr>
              <a:t>Іній</a:t>
            </a:r>
            <a:r>
              <a:rPr lang="ru-RU" sz="2000" dirty="0">
                <a:solidFill>
                  <a:schemeClr val="bg1"/>
                </a:solidFill>
              </a:rPr>
              <a:t>». В орнаментах </a:t>
            </a:r>
            <a:r>
              <a:rPr lang="ru-RU" sz="2000" dirty="0" err="1">
                <a:solidFill>
                  <a:schemeClr val="bg1"/>
                </a:solidFill>
              </a:rPr>
              <a:t>рушників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майстриня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прагне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відтворити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вічні</a:t>
            </a:r>
            <a:r>
              <a:rPr lang="ru-RU" sz="2000" dirty="0">
                <a:solidFill>
                  <a:schemeClr val="bg1"/>
                </a:solidFill>
              </a:rPr>
              <a:t> теми </a:t>
            </a:r>
            <a:r>
              <a:rPr lang="ru-RU" sz="2000" dirty="0" err="1">
                <a:solidFill>
                  <a:schemeClr val="bg1"/>
                </a:solidFill>
              </a:rPr>
              <a:t>людського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буття</a:t>
            </a:r>
            <a:r>
              <a:rPr lang="ru-RU" sz="2000" dirty="0">
                <a:solidFill>
                  <a:schemeClr val="bg1"/>
                </a:solidFill>
              </a:rPr>
              <a:t> — </a:t>
            </a:r>
            <a:r>
              <a:rPr lang="ru-RU" sz="2000" dirty="0" err="1">
                <a:solidFill>
                  <a:schemeClr val="bg1"/>
                </a:solidFill>
              </a:rPr>
              <a:t>щастя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err="1">
                <a:solidFill>
                  <a:schemeClr val="bg1"/>
                </a:solidFill>
              </a:rPr>
              <a:t>радість</a:t>
            </a:r>
            <a:r>
              <a:rPr lang="ru-RU" sz="2000" dirty="0">
                <a:solidFill>
                  <a:schemeClr val="bg1"/>
                </a:solidFill>
              </a:rPr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добро.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39752" y="476672"/>
            <a:ext cx="5328592" cy="1066800"/>
          </a:xfrm>
        </p:spPr>
        <p:txBody>
          <a:bodyPr>
            <a:normAutofit/>
          </a:bodyPr>
          <a:lstStyle/>
          <a:p>
            <a:r>
              <a:rPr lang="ru-RU" sz="3600" dirty="0" err="1">
                <a:solidFill>
                  <a:srgbClr val="FF0000"/>
                </a:solidFill>
              </a:rPr>
              <a:t>Марія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dirty="0" err="1">
                <a:solidFill>
                  <a:srgbClr val="FF0000"/>
                </a:solidFill>
              </a:rPr>
              <a:t>Зарембська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3453837" cy="385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54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Рушник </a:t>
            </a:r>
            <a:r>
              <a:rPr lang="ru-RU" dirty="0" err="1">
                <a:solidFill>
                  <a:srgbClr val="FF0000"/>
                </a:solidFill>
              </a:rPr>
              <a:t>Бориспільського</a:t>
            </a:r>
            <a:r>
              <a:rPr lang="ru-RU" dirty="0">
                <a:solidFill>
                  <a:srgbClr val="FF0000"/>
                </a:solidFill>
              </a:rPr>
              <a:t> району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503781" cy="433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492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"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Хто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зберіг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любов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до краю </a:t>
            </a:r>
            <a:b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І не 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зрікся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роду,</a:t>
            </a:r>
            <a:b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Тільки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той 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віддав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всю душу,</a:t>
            </a:r>
            <a:b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</a:b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Все, 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що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i="1" dirty="0" err="1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зміг</a:t>
            </a:r>
            <a:r>
              <a:rPr lang="ru-RU" sz="2000" i="1" dirty="0">
                <a:solidFill>
                  <a:schemeClr val="bg1"/>
                </a:solidFill>
                <a:latin typeface="Calibri"/>
                <a:ea typeface="Times New Roman"/>
                <a:cs typeface="Times New Roman"/>
              </a:rPr>
              <a:t>, народу".</a:t>
            </a:r>
            <a:endParaRPr lang="ru-RU" sz="2000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07704" y="188640"/>
            <a:ext cx="4752528" cy="1224136"/>
          </a:xfrm>
        </p:spPr>
        <p:txBody>
          <a:bodyPr>
            <a:normAutofit fontScale="90000"/>
          </a:bodyPr>
          <a:lstStyle/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dirty="0" smtClean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dirty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dirty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dirty="0" smtClean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dirty="0" smtClean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dirty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dirty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dirty="0" smtClean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dirty="0" smtClean="0">
                <a:ln w="3200" cap="flat" cmpd="sng" algn="ctr">
                  <a:solidFill>
                    <a:srgbClr val="224274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5353"/>
            <a:ext cx="5208958" cy="116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3789040"/>
            <a:ext cx="81360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/>
              </a:rPr>
              <a:t>Зараз –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особливий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час. Ми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звертаємось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до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джерел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народної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творчості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до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народних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традицій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. І як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радісно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усвідомлювати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що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вони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сьогодні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оновлюються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оживають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і,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мабуть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чим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більше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ми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будемо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їх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знати, то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можливо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життя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наше буде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більш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радіснішим</a:t>
            </a:r>
            <a:r>
              <a:rPr lang="ru-RU" sz="2000" dirty="0">
                <a:solidFill>
                  <a:srgbClr val="000000"/>
                </a:solidFill>
                <a:latin typeface="Times New Roman"/>
              </a:rPr>
              <a:t>, духовно </a:t>
            </a:r>
            <a:r>
              <a:rPr lang="ru-RU" sz="2000" dirty="0" err="1">
                <a:solidFill>
                  <a:srgbClr val="000000"/>
                </a:solidFill>
                <a:latin typeface="Times New Roman"/>
              </a:rPr>
              <a:t>багатшим</a:t>
            </a:r>
            <a:r>
              <a:rPr lang="uk-UA" sz="2000" dirty="0">
                <a:solidFill>
                  <a:srgbClr val="000000"/>
                </a:solidFill>
                <a:latin typeface="Times New Roman"/>
              </a:rPr>
              <a:t>.</a:t>
            </a:r>
            <a:r>
              <a:rPr lang="uk-UA" sz="2000" dirty="0">
                <a:latin typeface="Calibri"/>
                <a:ea typeface="Calibri"/>
                <a:cs typeface="Times New Roman"/>
              </a:rPr>
              <a:t> </a:t>
            </a:r>
            <a:r>
              <a:rPr lang="uk-UA" sz="2000" dirty="0">
                <a:solidFill>
                  <a:srgbClr val="000000"/>
                </a:solidFill>
                <a:latin typeface="Times New Roman"/>
              </a:rPr>
              <a:t>Отож уявляється науково доцільним звернутись до цієї теми і спробувати висвітлити унікальний досвід окремих майстринь та цілих династій вишивальниць Київщини, відстежити їх особистий внесок у загальнонародну скарбницю вишивального мистецтва України. </a:t>
            </a:r>
            <a:endParaRPr lang="ru-RU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04" y="1275264"/>
            <a:ext cx="324104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57877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868144" y="1600200"/>
            <a:ext cx="2897904" cy="4637112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          </a:t>
            </a:r>
            <a:r>
              <a:rPr lang="ru-RU" sz="1800" dirty="0" err="1" smtClean="0"/>
              <a:t>Вишитий</a:t>
            </a:r>
            <a:r>
              <a:rPr lang="ru-RU" sz="1800" dirty="0" smtClean="0"/>
              <a:t> </a:t>
            </a:r>
            <a:r>
              <a:rPr lang="ru-RU" sz="1800" dirty="0" err="1"/>
              <a:t>щастям</a:t>
            </a:r>
            <a:r>
              <a:rPr lang="ru-RU" sz="1800" dirty="0"/>
              <a:t> </a:t>
            </a:r>
            <a:r>
              <a:rPr lang="ru-RU" sz="1800" dirty="0" smtClean="0"/>
              <a:t>  18 </a:t>
            </a:r>
            <a:r>
              <a:rPr lang="ru-RU" sz="1800" dirty="0" err="1" smtClean="0"/>
              <a:t>метровий</a:t>
            </a:r>
            <a:r>
              <a:rPr lang="ru-RU" sz="1800" dirty="0" smtClean="0"/>
              <a:t> </a:t>
            </a:r>
            <a:r>
              <a:rPr lang="ru-RU" sz="1800" dirty="0"/>
              <a:t>рушник </a:t>
            </a:r>
            <a:r>
              <a:rPr lang="ru-RU" sz="1800" dirty="0" err="1"/>
              <a:t>Бориспільського</a:t>
            </a:r>
            <a:r>
              <a:rPr lang="ru-RU" sz="1800" dirty="0"/>
              <a:t> району став оберегом </a:t>
            </a:r>
            <a:r>
              <a:rPr lang="ru-RU" sz="1800" dirty="0" err="1"/>
              <a:t>єднання</a:t>
            </a:r>
            <a:r>
              <a:rPr lang="ru-RU" sz="1800" dirty="0"/>
              <a:t> </a:t>
            </a:r>
            <a:r>
              <a:rPr lang="ru-RU" sz="1800" dirty="0" err="1"/>
              <a:t>всіх</a:t>
            </a:r>
            <a:r>
              <a:rPr lang="ru-RU" sz="1800" dirty="0"/>
              <a:t> 20 </a:t>
            </a:r>
            <a:r>
              <a:rPr lang="ru-RU" sz="1800" dirty="0" err="1"/>
              <a:t>сільських</a:t>
            </a:r>
            <a:r>
              <a:rPr lang="ru-RU" sz="1800" dirty="0"/>
              <a:t> рад </a:t>
            </a:r>
            <a:r>
              <a:rPr lang="ru-RU" sz="1800" dirty="0" smtClean="0"/>
              <a:t>району</a:t>
            </a:r>
          </a:p>
          <a:p>
            <a:pPr algn="just"/>
            <a:r>
              <a:rPr lang="ru-RU" sz="1800" dirty="0" err="1"/>
              <a:t>Кожна</a:t>
            </a:r>
            <a:r>
              <a:rPr lang="ru-RU" sz="1800" dirty="0"/>
              <a:t> </a:t>
            </a:r>
            <a:r>
              <a:rPr lang="ru-RU" sz="1800" dirty="0" err="1"/>
              <a:t>складова</a:t>
            </a:r>
            <a:r>
              <a:rPr lang="ru-RU" sz="1800" dirty="0"/>
              <a:t> великого </a:t>
            </a:r>
            <a:r>
              <a:rPr lang="ru-RU" sz="1800" dirty="0" err="1"/>
              <a:t>творіння</a:t>
            </a:r>
            <a:r>
              <a:rPr lang="ru-RU" sz="1800" dirty="0"/>
              <a:t> – то </a:t>
            </a:r>
            <a:r>
              <a:rPr lang="ru-RU" sz="1800" dirty="0" err="1"/>
              <a:t>своєрідна</a:t>
            </a:r>
            <a:r>
              <a:rPr lang="ru-RU" sz="1800" dirty="0"/>
              <a:t> </a:t>
            </a:r>
            <a:r>
              <a:rPr lang="ru-RU" sz="1800" dirty="0" err="1"/>
              <a:t>розповідь</a:t>
            </a:r>
            <a:r>
              <a:rPr lang="ru-RU" sz="1800" dirty="0"/>
              <a:t>,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вплітається</a:t>
            </a:r>
            <a:r>
              <a:rPr lang="ru-RU" sz="1800" dirty="0"/>
              <a:t> у </a:t>
            </a:r>
            <a:r>
              <a:rPr lang="ru-RU" sz="1800" dirty="0" err="1"/>
              <a:t>велику</a:t>
            </a:r>
            <a:r>
              <a:rPr lang="ru-RU" sz="1800" dirty="0"/>
              <a:t> </a:t>
            </a:r>
            <a:r>
              <a:rPr lang="ru-RU" sz="1800" dirty="0" err="1"/>
              <a:t>розповідь</a:t>
            </a:r>
            <a:r>
              <a:rPr lang="ru-RU" sz="1800" dirty="0"/>
              <a:t> про </a:t>
            </a:r>
            <a:r>
              <a:rPr lang="ru-RU" sz="1800" dirty="0" err="1"/>
              <a:t>цей</a:t>
            </a:r>
            <a:r>
              <a:rPr lang="ru-RU" sz="1800" dirty="0"/>
              <a:t> край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57200"/>
            <a:ext cx="8295456" cy="1066800"/>
          </a:xfrm>
        </p:spPr>
        <p:txBody>
          <a:bodyPr>
            <a:normAutofit/>
          </a:bodyPr>
          <a:lstStyle/>
          <a:p>
            <a:r>
              <a:rPr lang="ru-RU" sz="2800" dirty="0" err="1">
                <a:solidFill>
                  <a:srgbClr val="FFC000"/>
                </a:solidFill>
              </a:rPr>
              <a:t>Наймолодші</a:t>
            </a:r>
            <a:r>
              <a:rPr lang="ru-RU" sz="2800" dirty="0">
                <a:solidFill>
                  <a:srgbClr val="FFC000"/>
                </a:solidFill>
              </a:rPr>
              <a:t> </a:t>
            </a:r>
            <a:r>
              <a:rPr lang="ru-RU" sz="2800" dirty="0" err="1">
                <a:solidFill>
                  <a:srgbClr val="FFC000"/>
                </a:solidFill>
              </a:rPr>
              <a:t>майстрині</a:t>
            </a:r>
            <a:r>
              <a:rPr lang="ru-RU" sz="2800" dirty="0">
                <a:solidFill>
                  <a:srgbClr val="FFC000"/>
                </a:solidFill>
              </a:rPr>
              <a:t> </a:t>
            </a:r>
            <a:r>
              <a:rPr lang="ru-RU" sz="2800" dirty="0" err="1">
                <a:solidFill>
                  <a:srgbClr val="FFC000"/>
                </a:solidFill>
              </a:rPr>
              <a:t>Олександра</a:t>
            </a:r>
            <a:r>
              <a:rPr lang="ru-RU" sz="2800" dirty="0">
                <a:solidFill>
                  <a:srgbClr val="FFC000"/>
                </a:solidFill>
              </a:rPr>
              <a:t> </a:t>
            </a:r>
            <a:r>
              <a:rPr lang="ru-RU" sz="2800" dirty="0" err="1">
                <a:solidFill>
                  <a:srgbClr val="FFC000"/>
                </a:solidFill>
              </a:rPr>
              <a:t>Казмерчук</a:t>
            </a:r>
            <a:r>
              <a:rPr lang="ru-RU" sz="2800" dirty="0">
                <a:solidFill>
                  <a:srgbClr val="FFC000"/>
                </a:solidFill>
              </a:rPr>
              <a:t> та </a:t>
            </a:r>
            <a:r>
              <a:rPr lang="ru-RU" sz="2800" dirty="0" err="1">
                <a:solidFill>
                  <a:srgbClr val="FFC000"/>
                </a:solidFill>
              </a:rPr>
              <a:t>Тетяна</a:t>
            </a:r>
            <a:r>
              <a:rPr lang="ru-RU" sz="2800" dirty="0">
                <a:solidFill>
                  <a:srgbClr val="FFC000"/>
                </a:solidFill>
              </a:rPr>
              <a:t> Малежик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5425565" cy="361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261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436096" y="1600200"/>
            <a:ext cx="3329952" cy="4853136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1900" dirty="0"/>
              <a:t> </a:t>
            </a:r>
            <a:r>
              <a:rPr lang="ru-RU" sz="1900" dirty="0">
                <a:solidFill>
                  <a:schemeClr val="bg1"/>
                </a:solidFill>
              </a:rPr>
              <a:t>«</a:t>
            </a:r>
            <a:r>
              <a:rPr lang="ru-RU" sz="1900" dirty="0" err="1">
                <a:solidFill>
                  <a:schemeClr val="bg1"/>
                </a:solidFill>
              </a:rPr>
              <a:t>Орнаменти</a:t>
            </a:r>
            <a:r>
              <a:rPr lang="ru-RU" sz="1900" dirty="0">
                <a:solidFill>
                  <a:schemeClr val="bg1"/>
                </a:solidFill>
              </a:rPr>
              <a:t>, </a:t>
            </a:r>
            <a:r>
              <a:rPr lang="ru-RU" sz="1900" dirty="0" err="1">
                <a:solidFill>
                  <a:schemeClr val="bg1"/>
                </a:solidFill>
              </a:rPr>
              <a:t>символи</a:t>
            </a:r>
            <a:r>
              <a:rPr lang="ru-RU" sz="1900" dirty="0">
                <a:solidFill>
                  <a:schemeClr val="bg1"/>
                </a:solidFill>
              </a:rPr>
              <a:t>, знаки, </a:t>
            </a:r>
            <a:r>
              <a:rPr lang="ru-RU" sz="1900" dirty="0" err="1">
                <a:solidFill>
                  <a:schemeClr val="bg1"/>
                </a:solidFill>
              </a:rPr>
              <a:t>котрі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наносилися</a:t>
            </a:r>
            <a:r>
              <a:rPr lang="ru-RU" sz="1900" dirty="0">
                <a:solidFill>
                  <a:schemeClr val="bg1"/>
                </a:solidFill>
              </a:rPr>
              <a:t> на рушники, </a:t>
            </a:r>
            <a:r>
              <a:rPr lang="ru-RU" sz="1900" dirty="0" err="1">
                <a:solidFill>
                  <a:schemeClr val="bg1"/>
                </a:solidFill>
              </a:rPr>
              <a:t>передають</a:t>
            </a:r>
            <a:r>
              <a:rPr lang="ru-RU" sz="1900" dirty="0">
                <a:solidFill>
                  <a:schemeClr val="bg1"/>
                </a:solidFill>
              </a:rPr>
              <a:t> через роки </a:t>
            </a:r>
            <a:r>
              <a:rPr lang="ru-RU" sz="1900" dirty="0" err="1">
                <a:solidFill>
                  <a:schemeClr val="bg1"/>
                </a:solidFill>
              </a:rPr>
              <a:t>інформацію</a:t>
            </a:r>
            <a:r>
              <a:rPr lang="ru-RU" sz="1900" dirty="0">
                <a:solidFill>
                  <a:schemeClr val="bg1"/>
                </a:solidFill>
              </a:rPr>
              <a:t> про </a:t>
            </a:r>
            <a:r>
              <a:rPr lang="ru-RU" sz="1900" dirty="0" err="1">
                <a:solidFill>
                  <a:schemeClr val="bg1"/>
                </a:solidFill>
              </a:rPr>
              <a:t>історію</a:t>
            </a:r>
            <a:r>
              <a:rPr lang="ru-RU" sz="1900" dirty="0">
                <a:solidFill>
                  <a:schemeClr val="bg1"/>
                </a:solidFill>
              </a:rPr>
              <a:t> народу. </a:t>
            </a:r>
            <a:r>
              <a:rPr lang="ru-RU" sz="1900" dirty="0" err="1">
                <a:solidFill>
                  <a:schemeClr val="bg1"/>
                </a:solidFill>
              </a:rPr>
              <a:t>Ці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полотняні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криптограми</a:t>
            </a:r>
            <a:r>
              <a:rPr lang="ru-RU" sz="1900" dirty="0">
                <a:solidFill>
                  <a:schemeClr val="bg1"/>
                </a:solidFill>
              </a:rPr>
              <a:t>, </a:t>
            </a:r>
            <a:r>
              <a:rPr lang="ru-RU" sz="1900" dirty="0" err="1">
                <a:solidFill>
                  <a:schemeClr val="bg1"/>
                </a:solidFill>
              </a:rPr>
              <a:t>котрі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зуміли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зберегти</a:t>
            </a:r>
            <a:r>
              <a:rPr lang="ru-RU" sz="1900" dirty="0">
                <a:solidFill>
                  <a:schemeClr val="bg1"/>
                </a:solidFill>
              </a:rPr>
              <a:t> та донести до наших </a:t>
            </a:r>
            <a:r>
              <a:rPr lang="ru-RU" sz="1900" dirty="0" err="1">
                <a:solidFill>
                  <a:schemeClr val="bg1"/>
                </a:solidFill>
              </a:rPr>
              <a:t>днів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українські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жінки</a:t>
            </a:r>
            <a:r>
              <a:rPr lang="ru-RU" sz="1900" dirty="0">
                <a:solidFill>
                  <a:schemeClr val="bg1"/>
                </a:solidFill>
              </a:rPr>
              <a:t> як </a:t>
            </a:r>
            <a:r>
              <a:rPr lang="ru-RU" sz="1900" dirty="0" err="1">
                <a:solidFill>
                  <a:schemeClr val="bg1"/>
                </a:solidFill>
              </a:rPr>
              <a:t>хранительки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глибокої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традиції</a:t>
            </a:r>
            <a:r>
              <a:rPr lang="ru-RU" sz="1900" dirty="0">
                <a:solidFill>
                  <a:schemeClr val="bg1"/>
                </a:solidFill>
              </a:rPr>
              <a:t>, </a:t>
            </a:r>
            <a:r>
              <a:rPr lang="ru-RU" sz="1900" dirty="0" err="1">
                <a:solidFill>
                  <a:schemeClr val="bg1"/>
                </a:solidFill>
              </a:rPr>
              <a:t>містять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коди</a:t>
            </a:r>
            <a:r>
              <a:rPr lang="ru-RU" sz="1900" dirty="0">
                <a:solidFill>
                  <a:schemeClr val="bg1"/>
                </a:solidFill>
              </a:rPr>
              <a:t>, </a:t>
            </a:r>
            <a:r>
              <a:rPr lang="ru-RU" sz="1900" dirty="0" err="1">
                <a:solidFill>
                  <a:schemeClr val="bg1"/>
                </a:solidFill>
              </a:rPr>
              <a:t>ключі</a:t>
            </a:r>
            <a:r>
              <a:rPr lang="ru-RU" sz="1900" dirty="0">
                <a:solidFill>
                  <a:schemeClr val="bg1"/>
                </a:solidFill>
              </a:rPr>
              <a:t> до </a:t>
            </a:r>
            <a:r>
              <a:rPr lang="ru-RU" sz="1900" dirty="0" err="1">
                <a:solidFill>
                  <a:schemeClr val="bg1"/>
                </a:solidFill>
              </a:rPr>
              <a:t>розуміння</a:t>
            </a:r>
            <a:r>
              <a:rPr lang="ru-RU" sz="1900" dirty="0">
                <a:solidFill>
                  <a:schemeClr val="bg1"/>
                </a:solidFill>
              </a:rPr>
              <a:t> того, за </a:t>
            </a:r>
            <a:r>
              <a:rPr lang="ru-RU" sz="1900" dirty="0" err="1">
                <a:solidFill>
                  <a:schemeClr val="bg1"/>
                </a:solidFill>
              </a:rPr>
              <a:t>якими</a:t>
            </a:r>
            <a:r>
              <a:rPr lang="ru-RU" sz="1900" dirty="0">
                <a:solidFill>
                  <a:schemeClr val="bg1"/>
                </a:solidFill>
              </a:rPr>
              <a:t> законами </a:t>
            </a:r>
            <a:r>
              <a:rPr lang="ru-RU" sz="1900" dirty="0" err="1">
                <a:solidFill>
                  <a:schemeClr val="bg1"/>
                </a:solidFill>
              </a:rPr>
              <a:t>збудувано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цей</a:t>
            </a:r>
            <a:r>
              <a:rPr lang="ru-RU" sz="1900" dirty="0">
                <a:solidFill>
                  <a:schemeClr val="bg1"/>
                </a:solidFill>
              </a:rPr>
              <a:t> </a:t>
            </a:r>
            <a:r>
              <a:rPr lang="ru-RU" sz="1900" dirty="0" err="1">
                <a:solidFill>
                  <a:schemeClr val="bg1"/>
                </a:solidFill>
              </a:rPr>
              <a:t>Світ</a:t>
            </a:r>
            <a:r>
              <a:rPr lang="ru-RU" sz="1900" dirty="0">
                <a:solidFill>
                  <a:schemeClr val="bg1"/>
                </a:solidFill>
              </a:rPr>
              <a:t>.» </a:t>
            </a:r>
          </a:p>
          <a:p>
            <a:r>
              <a:rPr lang="ru-RU" sz="1800" dirty="0"/>
              <a:t>                                              </a:t>
            </a:r>
            <a:r>
              <a:rPr lang="ru-RU" sz="1800" dirty="0" smtClean="0"/>
              <a:t> </a:t>
            </a:r>
            <a:r>
              <a:rPr lang="ru-RU" i="1" u="sng" dirty="0" err="1" smtClean="0">
                <a:solidFill>
                  <a:schemeClr val="bg1"/>
                </a:solidFill>
              </a:rPr>
              <a:t>архімандрит</a:t>
            </a:r>
            <a:r>
              <a:rPr lang="ru-RU" i="1" u="sng" dirty="0" smtClean="0">
                <a:solidFill>
                  <a:schemeClr val="bg1"/>
                </a:solidFill>
              </a:rPr>
              <a:t> </a:t>
            </a:r>
            <a:r>
              <a:rPr lang="ru-RU" i="1" u="sng" dirty="0">
                <a:solidFill>
                  <a:schemeClr val="bg1"/>
                </a:solidFill>
              </a:rPr>
              <a:t>Феогност і </a:t>
            </a:r>
            <a:r>
              <a:rPr lang="ru-RU" i="1" u="sng" dirty="0" err="1">
                <a:solidFill>
                  <a:schemeClr val="bg1"/>
                </a:solidFill>
              </a:rPr>
              <a:t>протоієрей</a:t>
            </a:r>
            <a:r>
              <a:rPr lang="ru-RU" i="1" u="sng" dirty="0">
                <a:solidFill>
                  <a:schemeClr val="bg1"/>
                </a:solidFill>
              </a:rPr>
              <a:t> </a:t>
            </a:r>
            <a:r>
              <a:rPr lang="ru-RU" i="1" u="sng" dirty="0" err="1">
                <a:solidFill>
                  <a:schemeClr val="bg1"/>
                </a:solidFill>
              </a:rPr>
              <a:t>Георгій</a:t>
            </a:r>
            <a:endParaRPr lang="ru-RU" i="1" u="sng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57200"/>
            <a:ext cx="7863408" cy="10668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«Хата без </a:t>
            </a:r>
            <a:r>
              <a:rPr lang="ru-RU" sz="3200" dirty="0" err="1">
                <a:solidFill>
                  <a:srgbClr val="FF0000"/>
                </a:solidFill>
              </a:rPr>
              <a:t>рушників</a:t>
            </a:r>
            <a:r>
              <a:rPr lang="ru-RU" sz="3200" dirty="0">
                <a:solidFill>
                  <a:srgbClr val="FF0000"/>
                </a:solidFill>
              </a:rPr>
              <a:t>, казали в </a:t>
            </a:r>
            <a:r>
              <a:rPr lang="ru-RU" sz="3200" dirty="0" err="1">
                <a:solidFill>
                  <a:srgbClr val="FF0000"/>
                </a:solidFill>
              </a:rPr>
              <a:t>народі</a:t>
            </a:r>
            <a:r>
              <a:rPr lang="ru-RU" sz="3200" dirty="0">
                <a:solidFill>
                  <a:srgbClr val="FF0000"/>
                </a:solidFill>
              </a:rPr>
              <a:t>, </a:t>
            </a:r>
            <a:r>
              <a:rPr lang="ru-RU" sz="3200" dirty="0" err="1">
                <a:solidFill>
                  <a:srgbClr val="FF0000"/>
                </a:solidFill>
              </a:rPr>
              <a:t>що</a:t>
            </a:r>
            <a:r>
              <a:rPr lang="ru-RU" sz="3200" dirty="0">
                <a:solidFill>
                  <a:srgbClr val="FF0000"/>
                </a:solidFill>
              </a:rPr>
              <a:t> родина без </a:t>
            </a:r>
            <a:r>
              <a:rPr lang="ru-RU" sz="3200" dirty="0" err="1">
                <a:solidFill>
                  <a:srgbClr val="FF0000"/>
                </a:solidFill>
              </a:rPr>
              <a:t>дітей</a:t>
            </a:r>
            <a:r>
              <a:rPr lang="ru-RU" sz="3200" dirty="0">
                <a:solidFill>
                  <a:srgbClr val="FF0000"/>
                </a:solidFill>
              </a:rPr>
              <a:t>» 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929329" cy="3286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988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29600" cy="1219200"/>
          </a:xfrm>
        </p:spPr>
        <p:txBody>
          <a:bodyPr>
            <a:noAutofit/>
          </a:bodyPr>
          <a:lstStyle/>
          <a:p>
            <a:r>
              <a:rPr lang="ru-RU" sz="4000" b="1" dirty="0" err="1">
                <a:solidFill>
                  <a:srgbClr val="FFFF00"/>
                </a:solidFill>
              </a:rPr>
              <a:t>Українські</a:t>
            </a:r>
            <a:r>
              <a:rPr lang="ru-RU" sz="4000" b="1" dirty="0">
                <a:solidFill>
                  <a:srgbClr val="FFFF00"/>
                </a:solidFill>
              </a:rPr>
              <a:t> рушники — </a:t>
            </a:r>
            <a:r>
              <a:rPr lang="ru-RU" sz="4000" b="1" dirty="0" err="1">
                <a:solidFill>
                  <a:srgbClr val="FFFF00"/>
                </a:solidFill>
              </a:rPr>
              <a:t>скарби</a:t>
            </a:r>
            <a:r>
              <a:rPr lang="ru-RU" sz="4000" b="1" dirty="0">
                <a:solidFill>
                  <a:srgbClr val="FFFF00"/>
                </a:solidFill>
              </a:rPr>
              <a:t> </a:t>
            </a:r>
            <a:r>
              <a:rPr lang="ru-RU" sz="4000" b="1" dirty="0" err="1">
                <a:solidFill>
                  <a:srgbClr val="FFFF00"/>
                </a:solidFill>
              </a:rPr>
              <a:t>народні</a:t>
            </a:r>
            <a:r>
              <a:rPr lang="ru-RU" sz="4000" b="1" dirty="0">
                <a:solidFill>
                  <a:srgbClr val="FFFF00"/>
                </a:solidFill>
              </a:rPr>
              <a:t> </a:t>
            </a:r>
            <a:r>
              <a:rPr lang="ru-RU" sz="4000" b="1" dirty="0" err="1">
                <a:solidFill>
                  <a:srgbClr val="FFFF00"/>
                </a:solidFill>
              </a:rPr>
              <a:t>навіки</a:t>
            </a:r>
            <a:endParaRPr lang="ru-RU" sz="4000" b="1" dirty="0">
              <a:solidFill>
                <a:srgbClr val="FFFF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5974779" cy="4020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2505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796136" y="1600200"/>
            <a:ext cx="2969912" cy="3733800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sz="1800" dirty="0" err="1" smtClean="0"/>
              <a:t>Музейний</a:t>
            </a:r>
            <a:r>
              <a:rPr lang="ru-RU" sz="1800" dirty="0" smtClean="0"/>
              <a:t> </a:t>
            </a:r>
            <a:r>
              <a:rPr lang="ru-RU" sz="1800" dirty="0"/>
              <a:t>фонд </a:t>
            </a:r>
            <a:r>
              <a:rPr lang="ru-RU" sz="1800" dirty="0" err="1"/>
              <a:t>налічує</a:t>
            </a:r>
            <a:r>
              <a:rPr lang="ru-RU" sz="1800" dirty="0"/>
              <a:t> </a:t>
            </a:r>
            <a:r>
              <a:rPr lang="ru-RU" sz="1800" dirty="0" err="1"/>
              <a:t>понад</a:t>
            </a:r>
            <a:r>
              <a:rPr lang="ru-RU" sz="1800" dirty="0"/>
              <a:t> 4 </a:t>
            </a:r>
            <a:r>
              <a:rPr lang="ru-RU" sz="1800" dirty="0" err="1"/>
              <a:t>тисячі</a:t>
            </a:r>
            <a:r>
              <a:rPr lang="ru-RU" sz="1800" dirty="0"/>
              <a:t> </a:t>
            </a:r>
            <a:r>
              <a:rPr lang="ru-RU" sz="1800" dirty="0" err="1"/>
              <a:t>рушників</a:t>
            </a:r>
            <a:r>
              <a:rPr lang="ru-RU" sz="1800" dirty="0"/>
              <a:t> </a:t>
            </a:r>
            <a:r>
              <a:rPr lang="ru-RU" sz="1800" dirty="0" err="1"/>
              <a:t>Середнього</a:t>
            </a:r>
            <a:r>
              <a:rPr lang="ru-RU" sz="1800" dirty="0"/>
              <a:t> </a:t>
            </a:r>
            <a:r>
              <a:rPr lang="ru-RU" sz="1800" dirty="0" err="1"/>
              <a:t>Придніпров'я</a:t>
            </a:r>
            <a:r>
              <a:rPr lang="ru-RU" sz="1800" dirty="0"/>
              <a:t>. </a:t>
            </a:r>
            <a:r>
              <a:rPr lang="ru-RU" sz="1800" dirty="0" smtClean="0"/>
              <a:t>    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   А </a:t>
            </a:r>
            <a:r>
              <a:rPr lang="ru-RU" sz="1800" dirty="0"/>
              <a:t>сама </a:t>
            </a:r>
            <a:r>
              <a:rPr lang="ru-RU" sz="1800" dirty="0" err="1"/>
              <a:t>кольорова</a:t>
            </a:r>
            <a:r>
              <a:rPr lang="ru-RU" sz="1800" dirty="0"/>
              <a:t> </a:t>
            </a:r>
            <a:r>
              <a:rPr lang="ru-RU" sz="1800" dirty="0" err="1"/>
              <a:t>експозиція</a:t>
            </a:r>
            <a:r>
              <a:rPr lang="ru-RU" sz="1800" dirty="0"/>
              <a:t> </a:t>
            </a:r>
            <a:r>
              <a:rPr lang="ru-RU" sz="1800" dirty="0" err="1"/>
              <a:t>розміщена</a:t>
            </a:r>
            <a:r>
              <a:rPr lang="ru-RU" sz="1800" dirty="0"/>
              <a:t> в </a:t>
            </a:r>
            <a:r>
              <a:rPr lang="ru-RU" sz="1800" dirty="0" err="1"/>
              <a:t>невеличкій</a:t>
            </a:r>
            <a:r>
              <a:rPr lang="ru-RU" sz="1800" dirty="0"/>
              <a:t> </a:t>
            </a:r>
            <a:r>
              <a:rPr lang="ru-RU" sz="1800" dirty="0" err="1"/>
              <a:t>Піщицькій</a:t>
            </a:r>
            <a:r>
              <a:rPr lang="ru-RU" sz="1800" dirty="0"/>
              <a:t> </a:t>
            </a:r>
            <a:r>
              <a:rPr lang="ru-RU" sz="1800" dirty="0" err="1"/>
              <a:t>козацькій</a:t>
            </a:r>
            <a:r>
              <a:rPr lang="ru-RU" sz="1800" dirty="0"/>
              <a:t> </a:t>
            </a:r>
            <a:r>
              <a:rPr lang="ru-RU" sz="1800" dirty="0" err="1"/>
              <a:t>церкві</a:t>
            </a:r>
            <a:r>
              <a:rPr lang="ru-RU" sz="1800" dirty="0"/>
              <a:t>, де на </a:t>
            </a:r>
            <a:r>
              <a:rPr lang="ru-RU" sz="1800" dirty="0" err="1"/>
              <a:t>стінах</a:t>
            </a:r>
            <a:r>
              <a:rPr lang="ru-RU" sz="1800" dirty="0"/>
              <a:t>, </a:t>
            </a:r>
            <a:r>
              <a:rPr lang="ru-RU" sz="1800" dirty="0" err="1"/>
              <a:t>зі</a:t>
            </a:r>
            <a:r>
              <a:rPr lang="ru-RU" sz="1800" dirty="0"/>
              <a:t> </a:t>
            </a:r>
            <a:r>
              <a:rPr lang="ru-RU" sz="1800" dirty="0" err="1"/>
              <a:t>стелі</a:t>
            </a:r>
            <a:r>
              <a:rPr lang="ru-RU" sz="1800" dirty="0"/>
              <a:t> каскадом </a:t>
            </a:r>
            <a:r>
              <a:rPr lang="ru-RU" sz="1800" dirty="0" err="1"/>
              <a:t>ллються</a:t>
            </a:r>
            <a:r>
              <a:rPr lang="ru-RU" sz="1800" dirty="0"/>
              <a:t> </a:t>
            </a:r>
            <a:r>
              <a:rPr lang="ru-RU" sz="1800" dirty="0" err="1"/>
              <a:t>дивовижно</a:t>
            </a:r>
            <a:r>
              <a:rPr lang="ru-RU" sz="1800" dirty="0"/>
              <a:t> </a:t>
            </a:r>
            <a:r>
              <a:rPr lang="ru-RU" sz="1800" dirty="0" err="1"/>
              <a:t>казкові</a:t>
            </a:r>
            <a:r>
              <a:rPr lang="ru-RU" sz="1800" dirty="0"/>
              <a:t> рушники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457200"/>
            <a:ext cx="7935416" cy="1066800"/>
          </a:xfrm>
        </p:spPr>
        <p:txBody>
          <a:bodyPr/>
          <a:lstStyle/>
          <a:p>
            <a:r>
              <a:rPr lang="ru-RU" sz="2800" dirty="0">
                <a:solidFill>
                  <a:srgbClr val="FF0000"/>
                </a:solidFill>
              </a:rPr>
              <a:t>Музей </a:t>
            </a:r>
            <a:r>
              <a:rPr lang="ru-RU" sz="2800" dirty="0" err="1">
                <a:solidFill>
                  <a:srgbClr val="FF0000"/>
                </a:solidFill>
              </a:rPr>
              <a:t>українського</a:t>
            </a:r>
            <a:r>
              <a:rPr lang="ru-RU" sz="2800" dirty="0">
                <a:solidFill>
                  <a:srgbClr val="FF0000"/>
                </a:solidFill>
              </a:rPr>
              <a:t> рушника в </a:t>
            </a:r>
            <a:r>
              <a:rPr lang="ru-RU" sz="2800" dirty="0" err="1">
                <a:solidFill>
                  <a:srgbClr val="FF0000"/>
                </a:solidFill>
              </a:rPr>
              <a:t>козацькій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церкві</a:t>
            </a:r>
            <a:r>
              <a:rPr lang="ru-RU" sz="2800" dirty="0">
                <a:solidFill>
                  <a:srgbClr val="FF0000"/>
                </a:solidFill>
              </a:rPr>
              <a:t>, м. </a:t>
            </a:r>
            <a:r>
              <a:rPr lang="ru-RU" sz="2800" dirty="0" smtClean="0">
                <a:solidFill>
                  <a:srgbClr val="FF0000"/>
                </a:solidFill>
              </a:rPr>
              <a:t>Переяслав -</a:t>
            </a:r>
            <a:r>
              <a:rPr lang="ru-RU" sz="2800" dirty="0" err="1">
                <a:solidFill>
                  <a:srgbClr val="FF0000"/>
                </a:solidFill>
              </a:rPr>
              <a:t>Хмельницький</a:t>
            </a:r>
            <a:r>
              <a:rPr lang="ru-RU" dirty="0"/>
              <a:t>. 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5266441" cy="394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41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35223" y="4725144"/>
            <a:ext cx="3400673" cy="1680581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Для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вишивок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Київщини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типове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контрастне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поєднання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білого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тла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рушника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зі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звучним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мажорним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акордом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червоного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й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червоно-чорного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рисунка,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що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створює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сильне</a:t>
            </a:r>
            <a:r>
              <a:rPr lang="ru-RU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враження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 </a:t>
            </a:r>
            <a:endParaRPr lang="uk-UA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1200" dirty="0">
                <a:latin typeface="Calibri"/>
                <a:ea typeface="Calibri"/>
                <a:cs typeface="Times New Roman"/>
              </a:rPr>
              <a:t> </a:t>
            </a:r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4048" y="457200"/>
            <a:ext cx="3758952" cy="1066800"/>
          </a:xfrm>
        </p:spPr>
        <p:txBody>
          <a:bodyPr>
            <a:normAutofit/>
          </a:bodyPr>
          <a:lstStyle/>
          <a:p>
            <a:r>
              <a:rPr lang="ru-RU" sz="2400" dirty="0" err="1">
                <a:solidFill>
                  <a:srgbClr val="C00000"/>
                </a:solidFill>
              </a:rPr>
              <a:t>Старовинна</a:t>
            </a:r>
            <a:r>
              <a:rPr lang="ru-RU" sz="2400" dirty="0">
                <a:solidFill>
                  <a:srgbClr val="C00000"/>
                </a:solidFill>
              </a:rPr>
              <a:t> хата  з великими рушниками</a:t>
            </a:r>
            <a:endParaRPr lang="uk-UA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4499238" cy="4139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5056857" cy="3789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7952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457200"/>
            <a:ext cx="8007424" cy="1066800"/>
          </a:xfrm>
        </p:spPr>
        <p:txBody>
          <a:bodyPr>
            <a:noAutofit/>
          </a:bodyPr>
          <a:lstStyle/>
          <a:p>
            <a:r>
              <a:rPr lang="uk-UA" sz="3200" i="1" u="sng" dirty="0">
                <a:solidFill>
                  <a:srgbClr val="C00000"/>
                </a:solidFill>
              </a:rPr>
              <a:t>Рушники </a:t>
            </a:r>
            <a:r>
              <a:rPr lang="uk-UA" sz="3200" i="1" u="sng" dirty="0" err="1">
                <a:solidFill>
                  <a:srgbClr val="C00000"/>
                </a:solidFill>
              </a:rPr>
              <a:t>Крюківщини</a:t>
            </a:r>
            <a:r>
              <a:rPr lang="uk-UA" sz="3200" dirty="0">
                <a:solidFill>
                  <a:srgbClr val="C00000"/>
                </a:solidFill>
              </a:rPr>
              <a:t/>
            </a:r>
            <a:br>
              <a:rPr lang="uk-UA" sz="3200" dirty="0">
                <a:solidFill>
                  <a:srgbClr val="C00000"/>
                </a:solidFill>
              </a:rPr>
            </a:br>
            <a:endParaRPr lang="uk-UA" sz="32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56792"/>
            <a:ext cx="6132775" cy="4148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183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71600" y="3933056"/>
            <a:ext cx="5832648" cy="259228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bg1"/>
                </a:solidFill>
              </a:rPr>
              <a:t>Рушники…</a:t>
            </a:r>
          </a:p>
          <a:p>
            <a:pPr>
              <a:lnSpc>
                <a:spcPct val="100000"/>
              </a:lnSpc>
            </a:pPr>
            <a:r>
              <a:rPr lang="ru-RU" sz="1800" dirty="0" err="1">
                <a:solidFill>
                  <a:schemeClr val="bg1"/>
                </a:solidFill>
              </a:rPr>
              <a:t>Берегинене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благословення</a:t>
            </a:r>
            <a:endParaRPr lang="ru-RU" sz="18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1800" dirty="0">
                <a:solidFill>
                  <a:schemeClr val="bg1"/>
                </a:solidFill>
              </a:rPr>
              <a:t>І та нитка </a:t>
            </a:r>
            <a:r>
              <a:rPr lang="ru-RU" sz="1800" dirty="0" err="1">
                <a:solidFill>
                  <a:schemeClr val="bg1"/>
                </a:solidFill>
              </a:rPr>
              <a:t>життя</a:t>
            </a:r>
            <a:r>
              <a:rPr lang="ru-RU" sz="1800" dirty="0">
                <a:solidFill>
                  <a:schemeClr val="bg1"/>
                </a:solidFill>
              </a:rPr>
              <a:t>, </a:t>
            </a:r>
            <a:r>
              <a:rPr lang="ru-RU" sz="1800" dirty="0" err="1">
                <a:solidFill>
                  <a:schemeClr val="bg1"/>
                </a:solidFill>
              </a:rPr>
              <a:t>що</a:t>
            </a:r>
            <a:r>
              <a:rPr lang="ru-RU" sz="1800" dirty="0">
                <a:solidFill>
                  <a:schemeClr val="bg1"/>
                </a:solidFill>
              </a:rPr>
              <a:t> проходить </a:t>
            </a:r>
            <a:r>
              <a:rPr lang="ru-RU" sz="1800" dirty="0" err="1">
                <a:solidFill>
                  <a:schemeClr val="bg1"/>
                </a:solidFill>
              </a:rPr>
              <a:t>крізь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серце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моє</a:t>
            </a:r>
            <a:endParaRPr lang="ru-RU" sz="1800" dirty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ru-RU" sz="1800" dirty="0" err="1">
                <a:solidFill>
                  <a:schemeClr val="bg1"/>
                </a:solidFill>
              </a:rPr>
              <a:t>Це</a:t>
            </a:r>
            <a:r>
              <a:rPr lang="ru-RU" sz="1800" dirty="0">
                <a:solidFill>
                  <a:schemeClr val="bg1"/>
                </a:solidFill>
              </a:rPr>
              <a:t>  </a:t>
            </a:r>
            <a:r>
              <a:rPr lang="ru-RU" sz="1800" dirty="0" err="1">
                <a:solidFill>
                  <a:schemeClr val="bg1"/>
                </a:solidFill>
              </a:rPr>
              <a:t>червоне</a:t>
            </a:r>
            <a:r>
              <a:rPr lang="ru-RU" sz="1800" dirty="0">
                <a:solidFill>
                  <a:schemeClr val="bg1"/>
                </a:solidFill>
              </a:rPr>
              <a:t> і </a:t>
            </a:r>
            <a:r>
              <a:rPr lang="ru-RU" sz="1800" dirty="0" err="1">
                <a:solidFill>
                  <a:schemeClr val="bg1"/>
                </a:solidFill>
              </a:rPr>
              <a:t>чорне</a:t>
            </a:r>
            <a:r>
              <a:rPr lang="ru-RU" sz="1800" dirty="0">
                <a:solidFill>
                  <a:schemeClr val="bg1"/>
                </a:solidFill>
              </a:rPr>
              <a:t> для мене – </a:t>
            </a:r>
            <a:r>
              <a:rPr lang="ru-RU" sz="1800" dirty="0" err="1">
                <a:solidFill>
                  <a:schemeClr val="bg1"/>
                </a:solidFill>
              </a:rPr>
              <a:t>немов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одкровення</a:t>
            </a:r>
            <a:r>
              <a:rPr lang="ru-RU" sz="1800" dirty="0">
                <a:solidFill>
                  <a:schemeClr val="bg1"/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1800" dirty="0" err="1">
                <a:solidFill>
                  <a:schemeClr val="bg1"/>
                </a:solidFill>
              </a:rPr>
              <a:t>Це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душі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української</a:t>
            </a:r>
            <a:r>
              <a:rPr lang="ru-RU" sz="1800" dirty="0">
                <a:solidFill>
                  <a:schemeClr val="bg1"/>
                </a:solidFill>
              </a:rPr>
              <a:t> </a:t>
            </a:r>
            <a:r>
              <a:rPr lang="ru-RU" sz="1800" dirty="0" err="1">
                <a:solidFill>
                  <a:schemeClr val="bg1"/>
                </a:solidFill>
              </a:rPr>
              <a:t>вічне</a:t>
            </a:r>
            <a:r>
              <a:rPr lang="ru-RU" sz="1800" dirty="0">
                <a:solidFill>
                  <a:schemeClr val="bg1"/>
                </a:solidFill>
              </a:rPr>
              <a:t> й </a:t>
            </a:r>
            <a:r>
              <a:rPr lang="ru-RU" sz="1800" dirty="0" err="1">
                <a:solidFill>
                  <a:schemeClr val="bg1"/>
                </a:solidFill>
              </a:rPr>
              <a:t>німе</a:t>
            </a:r>
            <a:r>
              <a:rPr lang="ru-RU" sz="1800" dirty="0">
                <a:solidFill>
                  <a:schemeClr val="bg1"/>
                </a:solidFill>
              </a:rPr>
              <a:t> торжество.</a:t>
            </a:r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4772" y="1628800"/>
            <a:ext cx="2849716" cy="1440160"/>
          </a:xfrm>
        </p:spPr>
        <p:txBody>
          <a:bodyPr>
            <a:normAutofit/>
          </a:bodyPr>
          <a:lstStyle/>
          <a:p>
            <a:r>
              <a:rPr lang="ru-RU" sz="2000" i="1" u="sng" dirty="0" err="1">
                <a:solidFill>
                  <a:srgbClr val="C00000"/>
                </a:solidFill>
              </a:rPr>
              <a:t>Українські</a:t>
            </a:r>
            <a:r>
              <a:rPr lang="ru-RU" sz="2000" i="1" u="sng" dirty="0">
                <a:solidFill>
                  <a:srgbClr val="C00000"/>
                </a:solidFill>
              </a:rPr>
              <a:t> рушники </a:t>
            </a:r>
            <a:r>
              <a:rPr lang="ru-RU" sz="2000" i="1" u="sng" dirty="0" smtClean="0">
                <a:solidFill>
                  <a:srgbClr val="C00000"/>
                </a:solidFill>
              </a:rPr>
              <a:t/>
            </a:r>
            <a:br>
              <a:rPr lang="ru-RU" sz="2000" i="1" u="sng" dirty="0" smtClean="0">
                <a:solidFill>
                  <a:srgbClr val="C00000"/>
                </a:solidFill>
              </a:rPr>
            </a:br>
            <a:r>
              <a:rPr lang="ru-RU" sz="2000" i="1" u="sng" dirty="0">
                <a:solidFill>
                  <a:srgbClr val="C00000"/>
                </a:solidFill>
              </a:rPr>
              <a:t> </a:t>
            </a:r>
            <a:r>
              <a:rPr lang="ru-RU" sz="2000" i="1" u="sng" dirty="0" smtClean="0">
                <a:solidFill>
                  <a:srgbClr val="C00000"/>
                </a:solidFill>
              </a:rPr>
              <a:t>в </a:t>
            </a:r>
            <a:r>
              <a:rPr lang="ru-RU" sz="2000" i="1" u="sng" dirty="0" err="1">
                <a:solidFill>
                  <a:srgbClr val="C00000"/>
                </a:solidFill>
              </a:rPr>
              <a:t>експозиції</a:t>
            </a:r>
            <a:r>
              <a:rPr lang="ru-RU" sz="2000" i="1" u="sng" dirty="0">
                <a:solidFill>
                  <a:srgbClr val="C00000"/>
                </a:solidFill>
              </a:rPr>
              <a:t> </a:t>
            </a:r>
            <a:r>
              <a:rPr lang="ru-RU" sz="2000" i="1" u="sng" dirty="0" err="1">
                <a:solidFill>
                  <a:srgbClr val="C00000"/>
                </a:solidFill>
              </a:rPr>
              <a:t>Миргородського</a:t>
            </a:r>
            <a:r>
              <a:rPr lang="ru-RU" sz="2000" i="1" u="sng" dirty="0">
                <a:solidFill>
                  <a:srgbClr val="C00000"/>
                </a:solidFill>
              </a:rPr>
              <a:t> </a:t>
            </a:r>
            <a:r>
              <a:rPr lang="ru-RU" sz="2000" i="1" u="sng" dirty="0" err="1">
                <a:solidFill>
                  <a:srgbClr val="C00000"/>
                </a:solidFill>
              </a:rPr>
              <a:t>краєзнавчого</a:t>
            </a:r>
            <a:r>
              <a:rPr lang="ru-RU" sz="2000" i="1" u="sng" dirty="0">
                <a:solidFill>
                  <a:srgbClr val="C00000"/>
                </a:solidFill>
              </a:rPr>
              <a:t> музею</a:t>
            </a:r>
            <a:endParaRPr lang="uk-UA" sz="2000" i="1" u="sng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5742930" cy="3231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8837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2694666" cy="559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294" y="1052735"/>
            <a:ext cx="2699643" cy="532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03848" y="764704"/>
            <a:ext cx="2448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err="1">
                <a:solidFill>
                  <a:schemeClr val="bg1"/>
                </a:solidFill>
              </a:rPr>
              <a:t>Тематичний</a:t>
            </a:r>
            <a:r>
              <a:rPr lang="ru-RU" sz="1600" b="1" i="1" dirty="0">
                <a:solidFill>
                  <a:schemeClr val="bg1"/>
                </a:solidFill>
              </a:rPr>
              <a:t> рушник по народному </a:t>
            </a:r>
            <a:r>
              <a:rPr lang="ru-RU" sz="1600" b="1" i="1" dirty="0" err="1">
                <a:solidFill>
                  <a:schemeClr val="bg1"/>
                </a:solidFill>
              </a:rPr>
              <a:t>малюнку</a:t>
            </a:r>
            <a:r>
              <a:rPr lang="ru-RU" sz="1600" b="1" i="1" dirty="0">
                <a:solidFill>
                  <a:schemeClr val="bg1"/>
                </a:solidFill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</a:rPr>
              <a:t>Київщина</a:t>
            </a:r>
            <a:r>
              <a:rPr lang="ru-RU" sz="1600" b="1" i="1" dirty="0">
                <a:solidFill>
                  <a:schemeClr val="bg1"/>
                </a:solidFill>
              </a:rPr>
              <a:t>. 1967 </a:t>
            </a:r>
            <a:r>
              <a:rPr lang="ru-RU" sz="1600" b="1" i="1" dirty="0" err="1">
                <a:solidFill>
                  <a:schemeClr val="bg1"/>
                </a:solidFill>
              </a:rPr>
              <a:t>рік</a:t>
            </a:r>
            <a:r>
              <a:rPr lang="ru-RU" sz="1600" b="1" i="1" dirty="0">
                <a:solidFill>
                  <a:schemeClr val="bg1"/>
                </a:solidFill>
              </a:rPr>
              <a:t>. Тканина, </a:t>
            </a:r>
            <a:r>
              <a:rPr lang="ru-RU" sz="1600" b="1" i="1" dirty="0" err="1">
                <a:solidFill>
                  <a:schemeClr val="bg1"/>
                </a:solidFill>
              </a:rPr>
              <a:t>муліне</a:t>
            </a:r>
            <a:r>
              <a:rPr lang="ru-RU" sz="1600" b="1" i="1" dirty="0">
                <a:solidFill>
                  <a:schemeClr val="bg1"/>
                </a:solidFill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</a:rPr>
              <a:t>рушниковий</a:t>
            </a:r>
            <a:r>
              <a:rPr lang="ru-RU" sz="1600" b="1" i="1" dirty="0">
                <a:solidFill>
                  <a:schemeClr val="bg1"/>
                </a:solidFill>
              </a:rPr>
              <a:t> шов</a:t>
            </a:r>
            <a:r>
              <a:rPr lang="ru-RU" sz="1600" i="1" dirty="0">
                <a:solidFill>
                  <a:schemeClr val="bg1"/>
                </a:solidFill>
              </a:rPr>
              <a:t>. </a:t>
            </a:r>
            <a:endParaRPr lang="uk-UA" sz="1600" i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4797152"/>
            <a:ext cx="2520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</a:rPr>
              <a:t>Рушник. </a:t>
            </a:r>
            <a:r>
              <a:rPr lang="ru-RU" sz="1600" b="1" i="1" dirty="0" err="1">
                <a:solidFill>
                  <a:schemeClr val="bg1"/>
                </a:solidFill>
              </a:rPr>
              <a:t>Київщина</a:t>
            </a:r>
            <a:r>
              <a:rPr lang="ru-RU" sz="1600" b="1" i="1" dirty="0">
                <a:solidFill>
                  <a:schemeClr val="bg1"/>
                </a:solidFill>
              </a:rPr>
              <a:t>. 1967 </a:t>
            </a:r>
            <a:r>
              <a:rPr lang="ru-RU" sz="1600" b="1" i="1" dirty="0" err="1">
                <a:solidFill>
                  <a:schemeClr val="bg1"/>
                </a:solidFill>
              </a:rPr>
              <a:t>рік</a:t>
            </a:r>
            <a:r>
              <a:rPr lang="ru-RU" sz="1600" b="1" i="1" dirty="0">
                <a:solidFill>
                  <a:schemeClr val="bg1"/>
                </a:solidFill>
              </a:rPr>
              <a:t>. Тканина, </a:t>
            </a:r>
            <a:r>
              <a:rPr lang="ru-RU" sz="1600" b="1" i="1" dirty="0" err="1">
                <a:solidFill>
                  <a:schemeClr val="bg1"/>
                </a:solidFill>
              </a:rPr>
              <a:t>муліне</a:t>
            </a:r>
            <a:r>
              <a:rPr lang="ru-RU" sz="1600" b="1" i="1" dirty="0">
                <a:solidFill>
                  <a:schemeClr val="bg1"/>
                </a:solidFill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</a:rPr>
              <a:t>рушниковий</a:t>
            </a:r>
            <a:r>
              <a:rPr lang="ru-RU" sz="1600" b="1" i="1" dirty="0">
                <a:solidFill>
                  <a:schemeClr val="bg1"/>
                </a:solidFill>
              </a:rPr>
              <a:t> шов. </a:t>
            </a:r>
            <a:endParaRPr lang="uk-UA" sz="1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664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4797152"/>
            <a:ext cx="4824536" cy="1410072"/>
          </a:xfrm>
        </p:spPr>
        <p:txBody>
          <a:bodyPr/>
          <a:lstStyle/>
          <a:p>
            <a:r>
              <a:rPr lang="ru-RU" sz="2400" dirty="0">
                <a:solidFill>
                  <a:schemeClr val="bg1"/>
                </a:solidFill>
              </a:rPr>
              <a:t>«В одних </a:t>
            </a:r>
            <a:r>
              <a:rPr lang="ru-RU" sz="2400" dirty="0" err="1">
                <a:solidFill>
                  <a:schemeClr val="bg1"/>
                </a:solidFill>
              </a:rPr>
              <a:t>дітей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вишиває</a:t>
            </a:r>
            <a:r>
              <a:rPr lang="ru-RU" sz="2400" dirty="0">
                <a:solidFill>
                  <a:schemeClr val="bg1"/>
                </a:solidFill>
              </a:rPr>
              <a:t> бабуся, в </a:t>
            </a:r>
            <a:r>
              <a:rPr lang="ru-RU" sz="2400" dirty="0" err="1">
                <a:solidFill>
                  <a:schemeClr val="bg1"/>
                </a:solidFill>
              </a:rPr>
              <a:t>інших</a:t>
            </a:r>
            <a:r>
              <a:rPr lang="ru-RU" sz="2400" dirty="0">
                <a:solidFill>
                  <a:schemeClr val="bg1"/>
                </a:solidFill>
              </a:rPr>
              <a:t> – </a:t>
            </a:r>
            <a:r>
              <a:rPr lang="ru-RU" sz="2400" dirty="0" err="1">
                <a:solidFill>
                  <a:schemeClr val="bg1"/>
                </a:solidFill>
              </a:rPr>
              <a:t>матуся</a:t>
            </a:r>
            <a:r>
              <a:rPr lang="ru-RU" sz="2400" dirty="0" smtClean="0">
                <a:solidFill>
                  <a:schemeClr val="bg1"/>
                </a:solidFill>
              </a:rPr>
              <a:t>.           А </a:t>
            </a:r>
            <a:r>
              <a:rPr lang="ru-RU" sz="2400" dirty="0">
                <a:solidFill>
                  <a:schemeClr val="bg1"/>
                </a:solidFill>
              </a:rPr>
              <a:t>в </a:t>
            </a:r>
            <a:r>
              <a:rPr lang="ru-RU" sz="2400" dirty="0" err="1">
                <a:solidFill>
                  <a:schemeClr val="bg1"/>
                </a:solidFill>
              </a:rPr>
              <a:t>нашій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сім’ї</a:t>
            </a:r>
            <a:r>
              <a:rPr lang="ru-RU" sz="2400" dirty="0">
                <a:solidFill>
                  <a:schemeClr val="bg1"/>
                </a:solidFill>
              </a:rPr>
              <a:t> – </a:t>
            </a:r>
            <a:r>
              <a:rPr lang="ru-RU" sz="2400" dirty="0" err="1">
                <a:solidFill>
                  <a:schemeClr val="bg1"/>
                </a:solidFill>
              </a:rPr>
              <a:t>мій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татусь</a:t>
            </a:r>
            <a:r>
              <a:rPr lang="ru-RU" sz="2400" dirty="0" smtClean="0">
                <a:solidFill>
                  <a:schemeClr val="bg1"/>
                </a:solidFill>
              </a:rPr>
              <a:t>.»     </a:t>
            </a:r>
          </a:p>
          <a:p>
            <a:r>
              <a:rPr lang="ru-RU" sz="1800" dirty="0"/>
              <a:t> </a:t>
            </a:r>
            <a:r>
              <a:rPr lang="ru-RU" sz="1800" dirty="0" smtClean="0"/>
              <a:t>                        </a:t>
            </a:r>
            <a:r>
              <a:rPr lang="ru-RU" sz="1800" u="sng" dirty="0" err="1" smtClean="0"/>
              <a:t>Караман</a:t>
            </a:r>
            <a:r>
              <a:rPr lang="ru-RU" sz="1800" u="sng" dirty="0" smtClean="0"/>
              <a:t> Владислав</a:t>
            </a:r>
            <a:endParaRPr lang="uk-UA" sz="1800" u="sng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Рушник - </a:t>
            </a:r>
            <a:r>
              <a:rPr lang="ru-RU" dirty="0" err="1">
                <a:solidFill>
                  <a:srgbClr val="FF0000"/>
                </a:solidFill>
              </a:rPr>
              <a:t>це</a:t>
            </a:r>
            <a:r>
              <a:rPr lang="ru-RU" dirty="0">
                <a:solidFill>
                  <a:srgbClr val="FF0000"/>
                </a:solidFill>
              </a:rPr>
              <a:t> наша свята, </a:t>
            </a:r>
            <a:r>
              <a:rPr lang="ru-RU" dirty="0" err="1">
                <a:solidFill>
                  <a:srgbClr val="FF0000"/>
                </a:solidFill>
              </a:rPr>
              <a:t>зворушливо-поетична</a:t>
            </a:r>
            <a:r>
              <a:rPr lang="ru-RU" dirty="0">
                <a:solidFill>
                  <a:srgbClr val="FF0000"/>
                </a:solidFill>
              </a:rPr>
              <a:t>  </a:t>
            </a:r>
            <a:r>
              <a:rPr lang="ru-RU" dirty="0" err="1">
                <a:solidFill>
                  <a:srgbClr val="FF0000"/>
                </a:solidFill>
              </a:rPr>
              <a:t>реліквія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5292080" y="4005064"/>
            <a:ext cx="3672408" cy="1986136"/>
          </a:xfrm>
        </p:spPr>
        <p:txBody>
          <a:bodyPr/>
          <a:lstStyle/>
          <a:p>
            <a:r>
              <a:rPr lang="ru-RU" sz="2400" dirty="0" err="1">
                <a:solidFill>
                  <a:srgbClr val="C00000"/>
                </a:solidFill>
              </a:rPr>
              <a:t>Чого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варта</a:t>
            </a:r>
            <a:r>
              <a:rPr lang="ru-RU" sz="2400" dirty="0">
                <a:solidFill>
                  <a:srgbClr val="C00000"/>
                </a:solidFill>
              </a:rPr>
              <a:t> та </a:t>
            </a:r>
            <a:r>
              <a:rPr lang="ru-RU" sz="2400" dirty="0" err="1">
                <a:solidFill>
                  <a:srgbClr val="C00000"/>
                </a:solidFill>
              </a:rPr>
              <a:t>світлиця</a:t>
            </a:r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dirty="0">
                <a:solidFill>
                  <a:srgbClr val="C00000"/>
                </a:solidFill>
              </a:rPr>
              <a:t> В </a:t>
            </a:r>
            <a:r>
              <a:rPr lang="ru-RU" sz="2400" dirty="0" err="1">
                <a:solidFill>
                  <a:srgbClr val="C00000"/>
                </a:solidFill>
              </a:rPr>
              <a:t>українському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селі</a:t>
            </a:r>
            <a:r>
              <a:rPr lang="ru-RU" sz="2400" dirty="0">
                <a:solidFill>
                  <a:srgbClr val="C00000"/>
                </a:solidFill>
              </a:rPr>
              <a:t>,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 У </a:t>
            </a:r>
            <a:r>
              <a:rPr lang="ru-RU" sz="2400" dirty="0" err="1">
                <a:solidFill>
                  <a:srgbClr val="C00000"/>
                </a:solidFill>
              </a:rPr>
              <a:t>якої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err="1">
                <a:solidFill>
                  <a:srgbClr val="C00000"/>
                </a:solidFill>
              </a:rPr>
              <a:t>вишиванок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</a:p>
          <a:p>
            <a:r>
              <a:rPr lang="ru-RU" sz="2400" dirty="0">
                <a:solidFill>
                  <a:srgbClr val="C00000"/>
                </a:solidFill>
              </a:rPr>
              <a:t>Та й </a:t>
            </a:r>
            <a:r>
              <a:rPr lang="ru-RU" sz="2400" dirty="0" err="1">
                <a:solidFill>
                  <a:srgbClr val="C00000"/>
                </a:solidFill>
              </a:rPr>
              <a:t>немає</a:t>
            </a:r>
            <a:r>
              <a:rPr lang="ru-RU" sz="2400" dirty="0">
                <a:solidFill>
                  <a:srgbClr val="C00000"/>
                </a:solidFill>
              </a:rPr>
              <a:t> на </a:t>
            </a:r>
            <a:r>
              <a:rPr lang="ru-RU" sz="2400" dirty="0" err="1">
                <a:solidFill>
                  <a:srgbClr val="C00000"/>
                </a:solidFill>
              </a:rPr>
              <a:t>стіні</a:t>
            </a:r>
            <a:r>
              <a:rPr lang="ru-RU" sz="2400" dirty="0">
                <a:solidFill>
                  <a:srgbClr val="C00000"/>
                </a:solidFill>
              </a:rPr>
              <a:t>?</a:t>
            </a:r>
          </a:p>
          <a:p>
            <a:endParaRPr lang="uk-UA" sz="2400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3456384" cy="285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4754399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821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836712"/>
            <a:ext cx="6408712" cy="5153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Благословенні будьте, небеса </a:t>
            </a: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ясне сонце, будь благословенне. </a:t>
            </a: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Нехай панує на землі краса </a:t>
            </a: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не </a:t>
            </a:r>
            <a:r>
              <a:rPr lang="uk-UA" sz="32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шугає </a:t>
            </a: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полум’я шалене. </a:t>
            </a:r>
            <a:endParaRPr lang="uk-UA" sz="3200" b="1" dirty="0" smtClean="0">
              <a:solidFill>
                <a:srgbClr val="FF0000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Нехай панує на землі добро, </a:t>
            </a: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Співає пісню колискову, </a:t>
            </a: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Хай не конає батечко Дніпро </a:t>
            </a:r>
            <a:endParaRPr lang="uk-UA" sz="3200" b="1" dirty="0">
              <a:solidFill>
                <a:srgbClr val="FF000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 вільно лине в далеч світанкову.  </a:t>
            </a:r>
            <a:endParaRPr lang="uk-UA" sz="3200" b="1" dirty="0">
              <a:solidFill>
                <a:srgbClr val="FF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607854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00600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chemeClr val="bg1"/>
                </a:solidFill>
              </a:rPr>
              <a:t>Домогтися глибокого осмислення учнями значення рушника в житті рідного народу, вироблення духовної потреби берегти його як сімейний скарб;</a:t>
            </a:r>
            <a:endParaRPr lang="ru-RU" sz="2000" dirty="0">
              <a:solidFill>
                <a:schemeClr val="bg1"/>
              </a:solidFill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формувати громадянина – українця засобами виховання особистості елементами народознавчого характеру;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розширити, поповнити знання про традиції використання рушника, його призначення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розвивати художні та творчі здібності;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виховувати любов до українських оберегів, символів, які є невід’ємною частиною нашої культури; 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пробуджувати пізнавальні інтереси до історії свого народу</a:t>
            </a:r>
            <a:r>
              <a:rPr lang="uk-UA" sz="2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 виховувати глибокі почуття  пошани до людей праці;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uk-UA" sz="2000" dirty="0">
                <a:solidFill>
                  <a:srgbClr val="000000"/>
                </a:solidFill>
                <a:latin typeface="Times New Roman"/>
                <a:ea typeface="Times New Roman"/>
              </a:rPr>
              <a:t>закріпити навички щодо використання інформаційних технологій щодо пошуку й подання інформації щодо певної галузі знань чи діяльності;</a:t>
            </a:r>
            <a:endParaRPr lang="ru-RU" sz="2000" dirty="0">
              <a:latin typeface="Times New Roman"/>
              <a:ea typeface="Times New Roman"/>
            </a:endParaRPr>
          </a:p>
          <a:p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552728" cy="93610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 </a:t>
            </a:r>
            <a: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                                                            </a:t>
            </a:r>
            <a:br>
              <a:rPr lang="en-US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/>
            </a:r>
            <a:br>
              <a:rPr lang="en-US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</a:br>
            <a:r>
              <a:rPr lang="ru-RU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Мета</a:t>
            </a:r>
            <a:r>
              <a:rPr lang="ru-RU" b="1" dirty="0" smtClean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 </a:t>
            </a:r>
            <a:r>
              <a:rPr lang="ru-RU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ea typeface="Times New Roman"/>
                <a:cs typeface="Times New Roman"/>
              </a:rPr>
              <a:t>проекту</a:t>
            </a:r>
            <a:r>
              <a:rPr lang="ru-RU" b="1" dirty="0">
                <a:ln w="3200" cap="flat" cmpd="sng" algn="ctr">
                  <a:solidFill>
                    <a:srgbClr val="D2D0C6"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outerShdw blurRad="50800" dist="25400" dir="13500000" sx="0" sy="0">
                    <a:srgbClr val="000000">
                      <a:alpha val="70000"/>
                    </a:srgbClr>
                  </a:outerShdw>
                </a:effectLst>
                <a:latin typeface="Cambria"/>
                <a:ea typeface="Times New Roman"/>
                <a:cs typeface="Times New Roman"/>
              </a:rPr>
              <a:t>:</a:t>
            </a:r>
            <a:r>
              <a:rPr lang="ru-RU" sz="2000" dirty="0">
                <a:solidFill>
                  <a:srgbClr val="FFFFFF"/>
                </a:solidFill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ru-RU" sz="11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100" dirty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666933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3448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" </a:t>
            </a:r>
            <a:r>
              <a:rPr lang="ru-RU" sz="2800" dirty="0" err="1">
                <a:solidFill>
                  <a:srgbClr val="FF0000"/>
                </a:solidFill>
              </a:rPr>
              <a:t>Маючи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такі</a:t>
            </a:r>
            <a:r>
              <a:rPr lang="ru-RU" sz="2800" dirty="0">
                <a:solidFill>
                  <a:srgbClr val="FF0000"/>
                </a:solidFill>
              </a:rPr>
              <a:t> обереги, народ </a:t>
            </a:r>
            <a:r>
              <a:rPr lang="ru-RU" sz="2800" dirty="0" err="1">
                <a:solidFill>
                  <a:srgbClr val="FF0000"/>
                </a:solidFill>
              </a:rPr>
              <a:t>зумів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уберегти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забуття</a:t>
            </a:r>
            <a:r>
              <a:rPr lang="ru-RU" sz="2800" dirty="0">
                <a:solidFill>
                  <a:srgbClr val="FF0000"/>
                </a:solidFill>
              </a:rPr>
              <a:t> нашу </a:t>
            </a:r>
            <a:r>
              <a:rPr lang="ru-RU" sz="2800" dirty="0" err="1">
                <a:solidFill>
                  <a:srgbClr val="FF0000"/>
                </a:solidFill>
              </a:rPr>
              <a:t>пісню</a:t>
            </a:r>
            <a:r>
              <a:rPr lang="ru-RU" sz="2800" dirty="0">
                <a:solidFill>
                  <a:srgbClr val="FF0000"/>
                </a:solidFill>
              </a:rPr>
              <a:t> й думу, нашу </a:t>
            </a:r>
            <a:r>
              <a:rPr lang="ru-RU" sz="2800" dirty="0" err="1">
                <a:solidFill>
                  <a:srgbClr val="FF0000"/>
                </a:solidFill>
              </a:rPr>
              <a:t>історію</a:t>
            </a:r>
            <a:r>
              <a:rPr lang="ru-RU" sz="2800" dirty="0">
                <a:solidFill>
                  <a:srgbClr val="FF0000"/>
                </a:solidFill>
              </a:rPr>
              <a:t> й </a:t>
            </a:r>
            <a:r>
              <a:rPr lang="ru-RU" sz="2800" dirty="0" err="1">
                <a:solidFill>
                  <a:srgbClr val="FF0000"/>
                </a:solidFill>
              </a:rPr>
              <a:t>родовідну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пам'ять</a:t>
            </a:r>
            <a:r>
              <a:rPr lang="ru-RU" sz="2800" dirty="0">
                <a:solidFill>
                  <a:srgbClr val="FF0000"/>
                </a:solidFill>
              </a:rPr>
              <a:t>..."</a:t>
            </a:r>
          </a:p>
          <a:p>
            <a:r>
              <a:rPr lang="ru-RU" dirty="0"/>
              <a:t>                                                                         </a:t>
            </a:r>
            <a:r>
              <a:rPr lang="ru-RU" dirty="0" smtClean="0"/>
              <a:t> </a:t>
            </a:r>
            <a:r>
              <a:rPr lang="ru-RU" i="1" u="sng" dirty="0">
                <a:solidFill>
                  <a:schemeClr val="bg1"/>
                </a:solidFill>
              </a:rPr>
              <a:t>Василь </a:t>
            </a:r>
            <a:r>
              <a:rPr lang="ru-RU" i="1" u="sng" dirty="0" err="1">
                <a:solidFill>
                  <a:schemeClr val="bg1"/>
                </a:solidFill>
              </a:rPr>
              <a:t>Скуратівський</a:t>
            </a:r>
            <a:endParaRPr lang="ru-RU" i="1" u="sng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2924944"/>
            <a:ext cx="32403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>
                <a:solidFill>
                  <a:schemeClr val="bg1"/>
                </a:solidFill>
              </a:rPr>
              <a:t>Вишиваю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рушничка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</a:p>
          <a:p>
            <a:r>
              <a:rPr lang="ru-RU" sz="2000" dirty="0" err="1">
                <a:solidFill>
                  <a:schemeClr val="bg1"/>
                </a:solidFill>
              </a:rPr>
              <a:t>Різними</a:t>
            </a:r>
            <a:r>
              <a:rPr lang="ru-RU" sz="2000" dirty="0">
                <a:solidFill>
                  <a:schemeClr val="bg1"/>
                </a:solidFill>
              </a:rPr>
              <a:t> нитками. </a:t>
            </a:r>
          </a:p>
          <a:p>
            <a:r>
              <a:rPr lang="ru-RU" sz="2000" dirty="0">
                <a:solidFill>
                  <a:schemeClr val="bg1"/>
                </a:solidFill>
              </a:rPr>
              <a:t>Там калина молода</a:t>
            </a:r>
          </a:p>
          <a:p>
            <a:r>
              <a:rPr lang="ru-RU" sz="2000" dirty="0">
                <a:solidFill>
                  <a:schemeClr val="bg1"/>
                </a:solidFill>
              </a:rPr>
              <a:t>Й </a:t>
            </a:r>
            <a:r>
              <a:rPr lang="ru-RU" sz="2000" dirty="0" err="1">
                <a:solidFill>
                  <a:schemeClr val="bg1"/>
                </a:solidFill>
              </a:rPr>
              <a:t>ружі</a:t>
            </a:r>
            <a:r>
              <a:rPr lang="ru-RU" sz="2000" dirty="0">
                <a:solidFill>
                  <a:schemeClr val="bg1"/>
                </a:solidFill>
              </a:rPr>
              <a:t> з </a:t>
            </a:r>
            <a:r>
              <a:rPr lang="ru-RU" sz="2000" dirty="0" err="1">
                <a:solidFill>
                  <a:schemeClr val="bg1"/>
                </a:solidFill>
              </a:rPr>
              <a:t>солов'ями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І </a:t>
            </a:r>
            <a:r>
              <a:rPr lang="ru-RU" sz="2000" dirty="0" err="1">
                <a:solidFill>
                  <a:schemeClr val="bg1"/>
                </a:solidFill>
              </a:rPr>
              <a:t>барвінку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синій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цвіт</a:t>
            </a:r>
            <a:r>
              <a:rPr lang="ru-RU" sz="2000" dirty="0">
                <a:solidFill>
                  <a:schemeClr val="bg1"/>
                </a:solidFill>
              </a:rPr>
              <a:t>.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Кущ </a:t>
            </a:r>
            <a:r>
              <a:rPr lang="ru-RU" sz="2000" dirty="0" err="1">
                <a:solidFill>
                  <a:schemeClr val="bg1"/>
                </a:solidFill>
              </a:rPr>
              <a:t>рясного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глоду</a:t>
            </a:r>
            <a:r>
              <a:rPr lang="ru-RU" sz="2000" dirty="0">
                <a:solidFill>
                  <a:schemeClr val="bg1"/>
                </a:solidFill>
              </a:rPr>
              <a:t>. </a:t>
            </a:r>
          </a:p>
          <a:p>
            <a:r>
              <a:rPr lang="ru-RU" sz="2000" dirty="0" err="1">
                <a:solidFill>
                  <a:schemeClr val="bg1"/>
                </a:solidFill>
              </a:rPr>
              <a:t>Український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dirty="0" err="1">
                <a:solidFill>
                  <a:schemeClr val="bg1"/>
                </a:solidFill>
              </a:rPr>
              <a:t>рушничок</a:t>
            </a:r>
            <a:r>
              <a:rPr lang="ru-RU" sz="2000" dirty="0">
                <a:solidFill>
                  <a:schemeClr val="bg1"/>
                </a:solidFill>
              </a:rPr>
              <a:t> — </a:t>
            </a:r>
          </a:p>
          <a:p>
            <a:r>
              <a:rPr lang="ru-RU" sz="2000" dirty="0">
                <a:solidFill>
                  <a:schemeClr val="bg1"/>
                </a:solidFill>
              </a:rPr>
              <a:t>Символ </a:t>
            </a:r>
            <a:r>
              <a:rPr lang="ru-RU" sz="2000" dirty="0" err="1">
                <a:solidFill>
                  <a:schemeClr val="bg1"/>
                </a:solidFill>
              </a:rPr>
              <a:t>мого</a:t>
            </a:r>
            <a:r>
              <a:rPr lang="ru-RU" sz="2000" dirty="0">
                <a:solidFill>
                  <a:schemeClr val="bg1"/>
                </a:solidFill>
              </a:rPr>
              <a:t> роду.</a:t>
            </a:r>
          </a:p>
        </p:txBody>
      </p:sp>
      <p:pic>
        <p:nvPicPr>
          <p:cNvPr id="5123" name="Picture 3" descr="D:\Освіта мама\1000 незабутніх імен україни. Георгій Мельничук, 2005\2655751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543">
            <a:off x="4572000" y="2695952"/>
            <a:ext cx="3389362" cy="338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5006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9625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ru-RU" sz="4900" b="1" dirty="0" err="1" smtClean="0">
                <a:solidFill>
                  <a:srgbClr val="FF0000"/>
                </a:solidFill>
              </a:rPr>
              <a:t>Призначення</a:t>
            </a:r>
            <a:r>
              <a:rPr lang="ru-RU" sz="4900" b="1" dirty="0" smtClean="0">
                <a:solidFill>
                  <a:srgbClr val="FF0000"/>
                </a:solidFill>
              </a:rPr>
              <a:t>   </a:t>
            </a:r>
            <a:r>
              <a:rPr lang="ru-RU" sz="4900" b="1" dirty="0" err="1" smtClean="0">
                <a:solidFill>
                  <a:srgbClr val="FF0000"/>
                </a:solidFill>
              </a:rPr>
              <a:t>українських</a:t>
            </a:r>
            <a:r>
              <a:rPr lang="ru-RU" sz="4900" b="1" dirty="0" smtClean="0">
                <a:solidFill>
                  <a:srgbClr val="FF0000"/>
                </a:solidFill>
              </a:rPr>
              <a:t>           </a:t>
            </a:r>
            <a:r>
              <a:rPr lang="ru-RU" sz="4900" b="1" dirty="0">
                <a:solidFill>
                  <a:srgbClr val="FF0000"/>
                </a:solidFill>
              </a:rPr>
              <a:t/>
            </a:r>
            <a:br>
              <a:rPr lang="ru-RU" sz="4900" b="1" dirty="0">
                <a:solidFill>
                  <a:srgbClr val="FF0000"/>
                </a:solidFill>
              </a:rPr>
            </a:br>
            <a:r>
              <a:rPr lang="ru-RU" sz="4900" b="1" dirty="0">
                <a:solidFill>
                  <a:srgbClr val="FF0000"/>
                </a:solidFill>
              </a:rPr>
              <a:t>                     </a:t>
            </a:r>
            <a:r>
              <a:rPr lang="ru-RU" sz="4900" b="1" dirty="0" err="1">
                <a:solidFill>
                  <a:srgbClr val="FF0000"/>
                </a:solidFill>
              </a:rPr>
              <a:t>рушників</a:t>
            </a:r>
            <a:r>
              <a:rPr lang="ru-RU" sz="4900" b="1" dirty="0"/>
              <a:t/>
            </a:r>
            <a:br>
              <a:rPr lang="ru-RU" sz="4900" b="1" dirty="0"/>
            </a:br>
            <a:endParaRPr lang="ru-RU" sz="4900" b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5452531" cy="4079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05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1178</TotalTime>
  <Words>3187</Words>
  <Application>Microsoft Office PowerPoint</Application>
  <PresentationFormat>Экран (4:3)</PresentationFormat>
  <Paragraphs>234</Paragraphs>
  <Slides>69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Бумажная</vt:lpstr>
      <vt:lpstr>Рушники Київщини</vt:lpstr>
      <vt:lpstr>Керівник проекту   Лєбєдєва О.С. вчитель історії, правознавства та художньої культури.  Проект виконували  учні 9-а, 9-б та 8-а класів  Шпитьківської  загальноосвітньої школи  І-ІІІ ступенів </vt:lpstr>
      <vt:lpstr>           Складові проекту</vt:lpstr>
      <vt:lpstr>Презентация PowerPoint</vt:lpstr>
      <vt:lpstr>Результативність проекту:</vt:lpstr>
      <vt:lpstr>     </vt:lpstr>
      <vt:lpstr>                                                                     Мета проекту:  </vt:lpstr>
      <vt:lpstr>Презентация PowerPoint</vt:lpstr>
      <vt:lpstr>   Призначення   українських                                 рушників </vt:lpstr>
      <vt:lpstr>    Слово "Рушничок" і "Мати" завжди йдуть разом.</vt:lpstr>
      <vt:lpstr>   Вишивала мама долю на   рушник …</vt:lpstr>
      <vt:lpstr>Рушники необхідні були:</vt:lpstr>
      <vt:lpstr>"Хата без  рушників, що родина - без дітей"</vt:lpstr>
      <vt:lpstr>Рушники - утирачі              (для витирання рук і обличчя)   </vt:lpstr>
      <vt:lpstr>    </vt:lpstr>
      <vt:lpstr>Кілковий рушник    (для прикрашання дзеркала,                                     портретів, картин) </vt:lpstr>
      <vt:lpstr>Набожник - (для прикрашання образів.  Вони ще називались  божниками та були гордістю для родин) </vt:lpstr>
      <vt:lpstr>ПЛЕЧОВИЙ – для пов’язування сватів.</vt:lpstr>
      <vt:lpstr>ВЕСІЛЬНИЙ – для шлюбних церемоній. </vt:lpstr>
      <vt:lpstr>Коли б мені, господи, неділі діждати На рушник стати… </vt:lpstr>
      <vt:lpstr>Ой стелися, рушничку, стелись. Щоб на тобі дві долі зійшлись… </vt:lpstr>
      <vt:lpstr>Хлібом – сіллю  на вишитому рушникові зустрічали гостей  – це для українців символ гостинності, тому він був у кожній оселі. </vt:lpstr>
      <vt:lpstr>                 Рушничок  уповивач </vt:lpstr>
      <vt:lpstr>Родинний  – для  свят і подій</vt:lpstr>
      <vt:lpstr>Рушник - це спогад про бабусю, маму,  які їх вишивали, це тепло і ніжність їхніх рук,  це часточка  родинного тепла. </vt:lpstr>
      <vt:lpstr>Символічне значення орнаментів на українських рушника</vt:lpstr>
      <vt:lpstr>Вишивка Київщини</vt:lpstr>
      <vt:lpstr>Сонце і            Вода. </vt:lpstr>
      <vt:lpstr>Символ Матері - є одним з найголовніших символів на рушниках</vt:lpstr>
      <vt:lpstr>         Листя хмелю   та   дуб             </vt:lpstr>
      <vt:lpstr>   Троянда</vt:lpstr>
      <vt:lpstr>Калина </vt:lpstr>
      <vt:lpstr>Мак</vt:lpstr>
      <vt:lpstr>Вазон і Берегиня.</vt:lpstr>
      <vt:lpstr>Виноград</vt:lpstr>
      <vt:lpstr>   Лілея</vt:lpstr>
      <vt:lpstr> Ромби</vt:lpstr>
      <vt:lpstr>Чорнобривці</vt:lpstr>
      <vt:lpstr> Рушники — це символ України, відбиття культурної пам'яті народу</vt:lpstr>
      <vt:lpstr>Рушник  для  Тараса</vt:lpstr>
      <vt:lpstr>ДОСВІД МАЙСТРИНЬ – ВИШИВАЛЬНИЦЬ  КИЇВЩИНИ. </vt:lpstr>
      <vt:lpstr>          Г.К.Цибульова (23.02.1896р. 13.05.1990р.), </vt:lpstr>
      <vt:lpstr>Рік за роком Г. Цибульова збирала зразки народної вишивки</vt:lpstr>
      <vt:lpstr>У 1935 році, коли за 20 років пошуків набралась велика валіза зразків, Цибульова підготувала до видання альбом взірців української народної вишивки</vt:lpstr>
      <vt:lpstr> Цибульова не лише дослідник і збирач народної вишивки. а й «практик». </vt:lpstr>
      <vt:lpstr>       Г. Цибульова</vt:lpstr>
      <vt:lpstr>В 1923 році вона одержала  першу нагороду. </vt:lpstr>
      <vt:lpstr>Марія Климівна Царенко                        (12. 08.1921р.– 12. 02. 2005р.).</vt:lpstr>
      <vt:lpstr>«Голку та нитки довелось там змінити на граблі, вила, сапи та лопати – виконувати польові роботи та поратись по господарству…»        М К Царенко</vt:lpstr>
      <vt:lpstr> На фото: в центрі народний майстер Марія Климівна Царенко,  ліворуч від неї - її донька народний майстер Тетяна Арсентіївна Ващук, праворуч її онука Надія Барінова.</vt:lpstr>
      <vt:lpstr>Тетяна Ващук</vt:lpstr>
      <vt:lpstr>    ФЕДІРКО  Ніна Іванівна </vt:lpstr>
      <vt:lpstr>Це  ще  не всі мої роботи, усі ніде викласти, хоч і хата немаленька.                                            Ніна Іванівна, </vt:lpstr>
      <vt:lpstr>З того часу  й  вишиваю…                                                          </vt:lpstr>
      <vt:lpstr>Презентация PowerPoint</vt:lpstr>
      <vt:lpstr>Виставка робіт Ніни Іванівни</vt:lpstr>
      <vt:lpstr>Варвара Захарченко </vt:lpstr>
      <vt:lpstr>Марія Зарембська </vt:lpstr>
      <vt:lpstr>Рушник Бориспільського району </vt:lpstr>
      <vt:lpstr>Наймолодші майстрині Олександра Казмерчук та Тетяна Малежик</vt:lpstr>
      <vt:lpstr>«Хата без рушників, казали в народі, що родина без дітей» </vt:lpstr>
      <vt:lpstr>Українські рушники — скарби народні навіки</vt:lpstr>
      <vt:lpstr>Музей українського рушника в козацькій церкві, м. Переяслав -Хмельницький. </vt:lpstr>
      <vt:lpstr>Старовинна хата  з великими рушниками</vt:lpstr>
      <vt:lpstr>Рушники Крюківщини </vt:lpstr>
      <vt:lpstr>Українські рушники   в експозиції Миргородського краєзнавчого музею</vt:lpstr>
      <vt:lpstr>Презентация PowerPoint</vt:lpstr>
      <vt:lpstr>Рушник - це наша свята, зворушливо-поетична  реліквія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Рушники Київщини</dc:title>
  <dc:creator>Лена</dc:creator>
  <cp:lastModifiedBy>Лена</cp:lastModifiedBy>
  <cp:revision>102</cp:revision>
  <dcterms:created xsi:type="dcterms:W3CDTF">2015-03-23T05:58:17Z</dcterms:created>
  <dcterms:modified xsi:type="dcterms:W3CDTF">2016-03-19T15:15:49Z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6733353</vt:lpwstr>
  </property>
  <property fmtid="{D5CDD505-2E9C-101B-9397-08002B2CF9AE}" name="NXPowerLiteVersion" pid="3">
    <vt:lpwstr>D4.1.4</vt:lpwstr>
  </property>
</Properties>
</file>