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3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2" r:id="rId16"/>
    <p:sldId id="270" r:id="rId17"/>
    <p:sldId id="271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5908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27752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3742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148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35668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20629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2690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87931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5542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98340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269142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411257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74971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04874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39653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55898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92822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3C69B-863A-4AAF-9A57-6FD0A62F4B87}" type="datetimeFigureOut">
              <a:rPr lang="uk-UA" smtClean="0"/>
              <a:t>29.10.2021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23D32-F810-46C6-AF13-139BA0535AC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398584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uk-UA" sz="4800" dirty="0" smtClean="0"/>
              <a:t>МИТЦІ АВАНГАРДУ.КУБІЗМ</a:t>
            </a:r>
            <a:endParaRPr lang="uk-UA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50068" y="4394039"/>
            <a:ext cx="3874387" cy="1980384"/>
          </a:xfrm>
        </p:spPr>
        <p:txBody>
          <a:bodyPr>
            <a:noAutofit/>
          </a:bodyPr>
          <a:lstStyle/>
          <a:p>
            <a:r>
              <a:rPr lang="uk-U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П. Пікассо, </a:t>
            </a:r>
            <a:r>
              <a:rPr lang="uk-UA" sz="1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Ж.Брак</a:t>
            </a:r>
            <a:r>
              <a:rPr lang="uk-U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, О. Архипенко;</a:t>
            </a:r>
          </a:p>
          <a:p>
            <a:r>
              <a:rPr lang="uk-UA" sz="1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Е.Саті</a:t>
            </a:r>
            <a:r>
              <a:rPr lang="uk-U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(балет</a:t>
            </a:r>
            <a:r>
              <a:rPr lang="uk-U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r>
              <a:rPr lang="uk-U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Підготувала </a:t>
            </a:r>
          </a:p>
          <a:p>
            <a:r>
              <a:rPr lang="uk-U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вчитель мистецтва </a:t>
            </a:r>
          </a:p>
          <a:p>
            <a:r>
              <a:rPr lang="uk-U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Львівського художнього ліцею </a:t>
            </a:r>
          </a:p>
          <a:p>
            <a:r>
              <a:rPr lang="uk-U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ЛНАМ </a:t>
            </a:r>
          </a:p>
          <a:p>
            <a:r>
              <a:rPr lang="uk-U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Гупало І.О.</a:t>
            </a:r>
            <a:r>
              <a:rPr lang="uk-UA" sz="1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k-UA" sz="11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824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571501"/>
            <a:ext cx="9613861" cy="145952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Авангард – це </a:t>
            </a:r>
            <a:r>
              <a:rPr lang="ru-RU" dirty="0"/>
              <a:t>одна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світонастанов</a:t>
            </a:r>
            <a:r>
              <a:rPr lang="ru-RU" dirty="0"/>
              <a:t> </a:t>
            </a:r>
            <a:r>
              <a:rPr lang="ru-RU" dirty="0" err="1"/>
              <a:t>модернізму</a:t>
            </a:r>
            <a:r>
              <a:rPr lang="ru-RU" dirty="0"/>
              <a:t>, </a:t>
            </a:r>
            <a:r>
              <a:rPr lang="ru-RU" dirty="0" err="1"/>
              <a:t>скерована</a:t>
            </a:r>
            <a:r>
              <a:rPr lang="ru-RU" dirty="0"/>
              <a:t> на </a:t>
            </a:r>
            <a:r>
              <a:rPr lang="ru-RU" dirty="0" err="1"/>
              <a:t>руйнування</a:t>
            </a:r>
            <a:r>
              <a:rPr lang="ru-RU" dirty="0"/>
              <a:t> </a:t>
            </a:r>
            <a:r>
              <a:rPr lang="ru-RU" dirty="0" err="1"/>
              <a:t>традиційних</a:t>
            </a:r>
            <a:r>
              <a:rPr lang="ru-RU" dirty="0"/>
              <a:t> </a:t>
            </a:r>
            <a:r>
              <a:rPr lang="ru-RU" dirty="0" err="1"/>
              <a:t>художніх</a:t>
            </a:r>
            <a:r>
              <a:rPr lang="ru-RU" dirty="0"/>
              <a:t> </a:t>
            </a:r>
            <a:r>
              <a:rPr lang="ru-RU" dirty="0" err="1"/>
              <a:t>законів</a:t>
            </a:r>
            <a:r>
              <a:rPr lang="ru-RU" dirty="0"/>
              <a:t>, </a:t>
            </a:r>
            <a:r>
              <a:rPr lang="ru-RU" dirty="0" smtClean="0"/>
              <a:t>форм.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uk-UA" dirty="0"/>
              <a:t>Загальними рисами авангардизму є:</a:t>
            </a:r>
          </a:p>
          <a:p>
            <a:r>
              <a:rPr lang="uk-UA" dirty="0"/>
              <a:t>атмосфера бунту;</a:t>
            </a:r>
          </a:p>
          <a:p>
            <a:r>
              <a:rPr lang="uk-UA" dirty="0"/>
              <a:t>настанова на постійне оновлення та творчий експеримент;</a:t>
            </a:r>
          </a:p>
          <a:p>
            <a:r>
              <a:rPr lang="uk-UA" dirty="0"/>
              <a:t>зовнішньо-формальна новизна;</a:t>
            </a:r>
          </a:p>
          <a:p>
            <a:r>
              <a:rPr lang="uk-UA" dirty="0"/>
              <a:t>епатаж;</a:t>
            </a:r>
          </a:p>
          <a:p>
            <a:r>
              <a:rPr lang="uk-UA" dirty="0"/>
              <a:t>аморалізм;</a:t>
            </a:r>
          </a:p>
          <a:p>
            <a:r>
              <a:rPr lang="uk-UA" dirty="0"/>
              <a:t>принцип деструкції цілого та монтажу його уламків;</a:t>
            </a:r>
          </a:p>
          <a:p>
            <a:r>
              <a:rPr lang="uk-UA" dirty="0" err="1"/>
              <a:t>колажування</a:t>
            </a:r>
            <a:r>
              <a:rPr lang="uk-UA" dirty="0"/>
              <a:t>;</a:t>
            </a:r>
          </a:p>
          <a:p>
            <a:r>
              <a:rPr lang="uk-UA" dirty="0"/>
              <a:t>мозаїчність;</a:t>
            </a:r>
          </a:p>
          <a:p>
            <a:r>
              <a:rPr lang="uk-UA" dirty="0"/>
              <a:t>потік свідомості;</a:t>
            </a:r>
          </a:p>
          <a:p>
            <a:r>
              <a:rPr lang="uk-UA" dirty="0"/>
              <a:t>ігрові перевтілення.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81693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61" cy="1304173"/>
          </a:xfrm>
        </p:spPr>
        <p:txBody>
          <a:bodyPr>
            <a:normAutofit fontScale="90000"/>
          </a:bodyPr>
          <a:lstStyle/>
          <a:p>
            <a:pPr algn="just"/>
            <a:r>
              <a:rPr lang="uk-UA" dirty="0" smtClean="0"/>
              <a:t>Кубізм – </a:t>
            </a:r>
            <a:r>
              <a:rPr lang="uk-UA" sz="2800" dirty="0" smtClean="0"/>
              <a:t>це </a:t>
            </a:r>
            <a:r>
              <a:rPr lang="uk-UA" sz="2800" dirty="0"/>
              <a:t> </a:t>
            </a:r>
            <a:r>
              <a:rPr lang="uk-UA" sz="2800" dirty="0" smtClean="0"/>
              <a:t>авангардна</a:t>
            </a:r>
            <a:r>
              <a:rPr lang="uk-UA" sz="2800" dirty="0"/>
              <a:t> </a:t>
            </a:r>
            <a:r>
              <a:rPr lang="uk-UA" sz="2800" dirty="0" smtClean="0"/>
              <a:t>течія </a:t>
            </a:r>
            <a:r>
              <a:rPr lang="uk-UA" sz="2800" dirty="0"/>
              <a:t>в образотворчому мистецтві початку </a:t>
            </a:r>
            <a:r>
              <a:rPr lang="en-US" sz="2800" dirty="0"/>
              <a:t>XX </a:t>
            </a:r>
            <a:r>
              <a:rPr lang="uk-UA" sz="2800" dirty="0"/>
              <a:t>століття, яка передувала абстрактному мистецтву.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8868" y="2057401"/>
            <a:ext cx="3515313" cy="4396154"/>
          </a:xfrm>
        </p:spPr>
        <p:txBody>
          <a:bodyPr/>
          <a:lstStyle/>
          <a:p>
            <a:r>
              <a:rPr lang="uk-UA" dirty="0"/>
              <a:t>Кубізму притаманні підкреслено геометризовані форми, прагнення подрібнити об'єкти на стереометричні складові</a:t>
            </a:r>
            <a:r>
              <a:rPr lang="uk-UA" dirty="0" smtClean="0"/>
              <a:t>.</a:t>
            </a:r>
          </a:p>
          <a:p>
            <a:endParaRPr lang="uk-UA" dirty="0"/>
          </a:p>
        </p:txBody>
      </p:sp>
      <p:pic>
        <p:nvPicPr>
          <p:cNvPr id="6146" name="Picture 2" descr="пабло пикассо кубизм картины карандашом: 7 тыс изображений найдено в  Яндекс.Картинках | Пабло пикассо, Художники, Картин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66" y="2057400"/>
            <a:ext cx="32004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Купить Оптом Пабло Пикассо Классическая Картина Маслом Friendship  Аналитическое Кубизм 100% Ручной Работы Опытных Painter На Белом Холсте  Picasso266 Отprintpainting В Категории Рисование, 5 862 руб. На  Ru.Dhgate.Com | Dhga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227" y="3358662"/>
            <a:ext cx="2860187" cy="301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41977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Яскраві представники кубізму:</a:t>
            </a:r>
            <a:b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3882886" cy="1704017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uk-UA" dirty="0" err="1" smtClean="0"/>
              <a:t>Пабло</a:t>
            </a:r>
            <a:r>
              <a:rPr lang="uk-UA" dirty="0" smtClean="0"/>
              <a:t> Пікассо </a:t>
            </a:r>
            <a:r>
              <a:rPr lang="uk-UA" dirty="0"/>
              <a:t>(1881-1973)</a:t>
            </a:r>
          </a:p>
          <a:p>
            <a:pPr algn="l"/>
            <a:r>
              <a:rPr lang="uk-UA" dirty="0"/>
              <a:t>Жорж Брак (1882-1963)</a:t>
            </a:r>
          </a:p>
          <a:p>
            <a:pPr algn="l"/>
            <a:r>
              <a:rPr lang="uk-UA" dirty="0"/>
              <a:t>Хуан </a:t>
            </a:r>
            <a:r>
              <a:rPr lang="uk-UA" dirty="0" err="1"/>
              <a:t>Грис</a:t>
            </a:r>
            <a:r>
              <a:rPr lang="uk-UA" dirty="0"/>
              <a:t> (1887-1927)</a:t>
            </a:r>
          </a:p>
          <a:p>
            <a:pPr algn="l"/>
            <a:r>
              <a:rPr lang="uk-UA" dirty="0" err="1"/>
              <a:t>Фернан</a:t>
            </a:r>
            <a:r>
              <a:rPr lang="uk-UA" dirty="0"/>
              <a:t> </a:t>
            </a:r>
            <a:r>
              <a:rPr lang="uk-UA" dirty="0" err="1"/>
              <a:t>Леже</a:t>
            </a:r>
            <a:r>
              <a:rPr lang="uk-UA" dirty="0"/>
              <a:t> (1881-1955)</a:t>
            </a:r>
          </a:p>
          <a:p>
            <a:pPr algn="l"/>
            <a:r>
              <a:rPr lang="uk-UA" dirty="0" err="1"/>
              <a:t>Богуміл</a:t>
            </a:r>
            <a:r>
              <a:rPr lang="uk-UA" dirty="0"/>
              <a:t> </a:t>
            </a:r>
            <a:r>
              <a:rPr lang="uk-UA" dirty="0" err="1"/>
              <a:t>Кубшта</a:t>
            </a:r>
            <a:r>
              <a:rPr lang="uk-UA" dirty="0"/>
              <a:t> (1884-1918)</a:t>
            </a:r>
          </a:p>
          <a:p>
            <a:pPr algn="l"/>
            <a:r>
              <a:rPr lang="uk-UA" dirty="0"/>
              <a:t>Олександр Архипенко (1887-1964) </a:t>
            </a:r>
          </a:p>
          <a:p>
            <a:endParaRPr lang="uk-UA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392430" y="480744"/>
            <a:ext cx="2948940" cy="1658620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3"/>
          <a:stretch>
            <a:fillRect/>
          </a:stretch>
        </p:blipFill>
        <p:spPr>
          <a:xfrm>
            <a:off x="4174795" y="481379"/>
            <a:ext cx="2948305" cy="1657985"/>
          </a:xfrm>
          <a:prstGeom prst="rect">
            <a:avLst/>
          </a:prstGeom>
        </p:spPr>
      </p:pic>
      <p:pic>
        <p:nvPicPr>
          <p:cNvPr id="6" name="Рисунок 5"/>
          <p:cNvPicPr/>
          <p:nvPr/>
        </p:nvPicPr>
        <p:blipFill>
          <a:blip r:embed="rId4"/>
          <a:stretch>
            <a:fillRect/>
          </a:stretch>
        </p:blipFill>
        <p:spPr>
          <a:xfrm>
            <a:off x="7956525" y="507096"/>
            <a:ext cx="2855595" cy="1605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80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Пабло</a:t>
            </a:r>
            <a:r>
              <a:rPr lang="uk-UA" dirty="0" smtClean="0"/>
              <a:t> Руїс Пікассо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k-UA" dirty="0" smtClean="0"/>
              <a:t>іспанський </a:t>
            </a:r>
            <a:r>
              <a:rPr lang="uk-UA" dirty="0"/>
              <a:t>і французький художник, працював в основному у Франції, один із найвидатніших митців </a:t>
            </a:r>
            <a:r>
              <a:rPr lang="en-US" dirty="0"/>
              <a:t>XX </a:t>
            </a:r>
            <a:r>
              <a:rPr lang="uk-UA" dirty="0"/>
              <a:t>століття. У «блакитний» і «рожевий» періоди творчості створив загострено виразні твори. </a:t>
            </a:r>
          </a:p>
        </p:txBody>
      </p:sp>
      <p:pic>
        <p:nvPicPr>
          <p:cNvPr id="6" name="Объект 5" descr="&lt;strong&gt;Пабло Пікассо&lt;/strong&gt; — Вікіцитати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98838" y="2336800"/>
            <a:ext cx="3061811" cy="359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0209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«</a:t>
            </a:r>
            <a:r>
              <a:rPr lang="uk-UA" dirty="0" err="1"/>
              <a:t>Авіньйонські</a:t>
            </a:r>
            <a:r>
              <a:rPr lang="uk-UA" dirty="0"/>
              <a:t> дівиці»</a:t>
            </a: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51" b="13051"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велика </a:t>
            </a:r>
            <a:r>
              <a:rPr lang="ru-RU" dirty="0" err="1"/>
              <a:t>олійна</a:t>
            </a:r>
            <a:r>
              <a:rPr lang="ru-RU" dirty="0"/>
              <a:t> картина, створена в 1907 </a:t>
            </a:r>
            <a:r>
              <a:rPr lang="ru-RU" dirty="0" err="1"/>
              <a:t>році</a:t>
            </a:r>
            <a:r>
              <a:rPr lang="ru-RU" dirty="0"/>
              <a:t> 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01154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«Плачуча жінка»</a:t>
            </a:r>
            <a:endParaRPr lang="uk-UA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64" b="22264"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/>
              <a:t>картина на </a:t>
            </a:r>
            <a:r>
              <a:rPr lang="ru-RU" dirty="0" err="1"/>
              <a:t>полотні</a:t>
            </a:r>
            <a:r>
              <a:rPr lang="ru-RU" dirty="0"/>
              <a:t> </a:t>
            </a:r>
            <a:r>
              <a:rPr lang="ru-RU" dirty="0" err="1"/>
              <a:t>олією</a:t>
            </a:r>
            <a:r>
              <a:rPr lang="ru-RU" dirty="0"/>
              <a:t> Пабло </a:t>
            </a:r>
            <a:r>
              <a:rPr lang="ru-RU" dirty="0" err="1"/>
              <a:t>Пікассо</a:t>
            </a:r>
            <a:r>
              <a:rPr lang="ru-RU" dirty="0"/>
              <a:t>, яку </a:t>
            </a:r>
            <a:r>
              <a:rPr lang="ru-RU" dirty="0" err="1"/>
              <a:t>він</a:t>
            </a:r>
            <a:r>
              <a:rPr lang="ru-RU" dirty="0"/>
              <a:t> створив у </a:t>
            </a:r>
            <a:r>
              <a:rPr lang="ru-RU" dirty="0" err="1"/>
              <a:t>Франції</a:t>
            </a:r>
            <a:r>
              <a:rPr lang="ru-RU" dirty="0"/>
              <a:t> в 1937 </a:t>
            </a:r>
            <a:r>
              <a:rPr lang="ru-RU" dirty="0" err="1"/>
              <a:t>році</a:t>
            </a:r>
            <a:r>
              <a:rPr lang="ru-RU" dirty="0"/>
              <a:t>. На </a:t>
            </a:r>
            <a:r>
              <a:rPr lang="ru-RU" dirty="0" err="1"/>
              <a:t>картині</a:t>
            </a:r>
            <a:r>
              <a:rPr lang="ru-RU" dirty="0"/>
              <a:t> </a:t>
            </a:r>
            <a:r>
              <a:rPr lang="ru-RU" dirty="0" err="1"/>
              <a:t>зображена</a:t>
            </a:r>
            <a:r>
              <a:rPr lang="ru-RU" dirty="0"/>
              <a:t> Дора Маар, </a:t>
            </a:r>
            <a:r>
              <a:rPr lang="ru-RU" dirty="0" err="1"/>
              <a:t>коханка</a:t>
            </a:r>
            <a:r>
              <a:rPr lang="ru-RU" dirty="0"/>
              <a:t> і муза </a:t>
            </a:r>
            <a:r>
              <a:rPr lang="ru-RU" dirty="0" err="1"/>
              <a:t>Пікассо</a:t>
            </a:r>
            <a:r>
              <a:rPr lang="ru-RU" dirty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11732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«Дівчина </a:t>
            </a:r>
            <a:r>
              <a:rPr lang="uk-UA" dirty="0"/>
              <a:t>з </a:t>
            </a:r>
            <a:r>
              <a:rPr lang="uk-UA" dirty="0" smtClean="0"/>
              <a:t>мандоліною»</a:t>
            </a:r>
            <a:endParaRPr lang="uk-UA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47" b="25847"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uk-UA" dirty="0" smtClean="0"/>
              <a:t>Картина виконана олійними фарбами у 1910 році.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89063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Жорж Брак</a:t>
            </a:r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err="1" smtClean="0"/>
              <a:t>французький</a:t>
            </a:r>
            <a:r>
              <a:rPr lang="ru-RU" dirty="0" smtClean="0"/>
              <a:t> </a:t>
            </a:r>
            <a:r>
              <a:rPr lang="ru-RU" dirty="0" smtClean="0"/>
              <a:t>художник</a:t>
            </a:r>
            <a:r>
              <a:rPr lang="ru-RU" dirty="0"/>
              <a:t>, </a:t>
            </a:r>
            <a:r>
              <a:rPr lang="ru-RU" dirty="0" err="1"/>
              <a:t>графік</a:t>
            </a:r>
            <a:r>
              <a:rPr lang="ru-RU" dirty="0"/>
              <a:t>, сценограф, скульптор і декоратор; разом </a:t>
            </a:r>
            <a:r>
              <a:rPr lang="ru-RU" dirty="0" err="1"/>
              <a:t>із</a:t>
            </a:r>
            <a:r>
              <a:rPr lang="ru-RU" dirty="0"/>
              <a:t> Пабло </a:t>
            </a:r>
            <a:r>
              <a:rPr lang="ru-RU" dirty="0" err="1"/>
              <a:t>Пікассо</a:t>
            </a:r>
            <a:r>
              <a:rPr lang="ru-RU" dirty="0"/>
              <a:t> </a:t>
            </a:r>
            <a:r>
              <a:rPr lang="ru-RU" dirty="0" err="1"/>
              <a:t>започаткував</a:t>
            </a:r>
            <a:r>
              <a:rPr lang="ru-RU" dirty="0"/>
              <a:t> </a:t>
            </a:r>
            <a:r>
              <a:rPr lang="ru-RU" i="1" dirty="0" err="1"/>
              <a:t>кубізм</a:t>
            </a:r>
            <a:r>
              <a:rPr lang="ru-RU" dirty="0"/>
              <a:t> у </a:t>
            </a:r>
            <a:r>
              <a:rPr lang="ru-RU" dirty="0" err="1"/>
              <a:t>світовому</a:t>
            </a:r>
            <a:r>
              <a:rPr lang="ru-RU" dirty="0"/>
              <a:t> </a:t>
            </a:r>
            <a:r>
              <a:rPr lang="ru-RU" dirty="0" err="1"/>
              <a:t>мистецтві</a:t>
            </a:r>
            <a:r>
              <a:rPr lang="ru-RU" dirty="0"/>
              <a:t>.</a:t>
            </a:r>
            <a:endParaRPr lang="uk-UA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51" b="2335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40544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«Скрипка і глечик»</a:t>
            </a:r>
            <a:endParaRPr lang="uk-UA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60" b="29660"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32856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Скрипка та кларнет 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столі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ru-RU" b="1" dirty="0"/>
              <a:t/>
            </a:r>
            <a:br>
              <a:rPr lang="ru-RU" b="1" dirty="0"/>
            </a:br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029" y="2284046"/>
            <a:ext cx="3024317" cy="3598863"/>
          </a:xfrm>
        </p:spPr>
      </p:pic>
    </p:spTree>
    <p:extLst>
      <p:ext uri="{BB962C8B-B14F-4D97-AF65-F5344CB8AC3E}">
        <p14:creationId xmlns:p14="http://schemas.microsoft.com/office/powerpoint/2010/main" val="39023867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Архипенко Олександр Порфирович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uk-UA" dirty="0"/>
              <a:t>український та американський скульптор і художник, один із основоположників кубізму в скульптурі. Почесний член Об'єднання митців-українців в Америці та дійсний член Американської Академії Мистецтва і Літератури. </a:t>
            </a:r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05" b="2510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176741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14" b="10614"/>
          <a:stretch>
            <a:fillRect/>
          </a:stretch>
        </p:blipFill>
        <p:spPr>
          <a:xfrm>
            <a:off x="6479931" y="2456506"/>
            <a:ext cx="4948459" cy="3838576"/>
          </a:xfrm>
        </p:spPr>
      </p:pic>
      <p:pic>
        <p:nvPicPr>
          <p:cNvPr id="4100" name="Picture 4" descr="Qu Mark — Кубизм. Часть восьмая: Сезанновский кубиз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33" y="2456506"/>
            <a:ext cx="4762500" cy="383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0245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Ерік </a:t>
            </a:r>
            <a:r>
              <a:rPr lang="uk-UA" b="1" dirty="0" err="1"/>
              <a:t>Саті</a:t>
            </a:r>
            <a:r>
              <a:rPr lang="uk-UA" b="1" dirty="0"/>
              <a:t>́</a:t>
            </a:r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/>
          </a:bodyPr>
          <a:lstStyle/>
          <a:p>
            <a:r>
              <a:rPr lang="uk-UA" dirty="0"/>
              <a:t>народився 17 травня 1866 року в нормандському портовому місті </a:t>
            </a:r>
            <a:r>
              <a:rPr lang="uk-UA" dirty="0" err="1"/>
              <a:t>Онфлер</a:t>
            </a:r>
            <a:r>
              <a:rPr lang="uk-UA" dirty="0"/>
              <a:t>. Його матір'ю була Жанна </a:t>
            </a:r>
            <a:r>
              <a:rPr lang="uk-UA" dirty="0" err="1"/>
              <a:t>Леслі</a:t>
            </a:r>
            <a:r>
              <a:rPr lang="uk-UA" dirty="0"/>
              <a:t>, батьком — Альфред </a:t>
            </a:r>
            <a:r>
              <a:rPr lang="uk-UA" dirty="0" err="1"/>
              <a:t>Саті</a:t>
            </a:r>
            <a:r>
              <a:rPr lang="uk-UA" dirty="0"/>
              <a:t>, морський брокер. Вихований в дусі </a:t>
            </a:r>
            <a:r>
              <a:rPr lang="uk-UA" dirty="0" err="1"/>
              <a:t>англіканізму</a:t>
            </a:r>
            <a:r>
              <a:rPr lang="uk-UA" dirty="0"/>
              <a:t>, Ерік </a:t>
            </a:r>
            <a:r>
              <a:rPr lang="uk-UA" dirty="0" err="1"/>
              <a:t>Саті</a:t>
            </a:r>
            <a:r>
              <a:rPr lang="uk-UA" dirty="0"/>
              <a:t> провів свою юність між Нормандією і Парижем. У 1870 році сім'я </a:t>
            </a:r>
            <a:r>
              <a:rPr lang="uk-UA" dirty="0" err="1"/>
              <a:t>Саті</a:t>
            </a:r>
            <a:r>
              <a:rPr lang="uk-UA" dirty="0"/>
              <a:t> покинула </a:t>
            </a:r>
            <a:r>
              <a:rPr lang="uk-UA" dirty="0" err="1"/>
              <a:t>Онфлер</a:t>
            </a:r>
            <a:r>
              <a:rPr lang="uk-UA" dirty="0"/>
              <a:t> і оселилася в Парижі, де батько отримав посаду перекладача. Після смерті матері у 1872 році, Ерік повертається до </a:t>
            </a:r>
            <a:r>
              <a:rPr lang="uk-UA" dirty="0" err="1"/>
              <a:t>Онфлеру</a:t>
            </a:r>
            <a:r>
              <a:rPr lang="uk-UA" dirty="0"/>
              <a:t>, але через шість років знову їде в Париж до батька, який до того часу знову одружився з Ежені </a:t>
            </a:r>
            <a:r>
              <a:rPr lang="uk-UA" dirty="0" err="1"/>
              <a:t>Барнеч</a:t>
            </a:r>
            <a:r>
              <a:rPr lang="uk-UA" dirty="0"/>
              <a:t>, викладачкою фортепіано. Мачуха навчила Еріка основам гри на інструменті.</a:t>
            </a:r>
            <a:endParaRPr lang="uk-UA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12" b="2631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138250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Синтетичний кубізм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7491803" y="2457034"/>
            <a:ext cx="3081655" cy="273922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1162" y="2154115"/>
            <a:ext cx="669094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У 1912-1914 роках– 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за допомогою геометричних форм і їх фрагментів конструюються нові об'єкти, які мають реальність самі по собі, а не є зображенням видимого світу. </a:t>
            </a:r>
            <a:r>
              <a:rPr lang="uk-UA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Пікассо </a:t>
            </a:r>
            <a:r>
              <a:rPr lang="uk-UA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і Брак стали експериментувати з використанням чужорідних матеріалів: кольорового паперу, газет, етикеток, шматочків </a:t>
            </a:r>
            <a:r>
              <a:rPr lang="uk-UA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дерева.</a:t>
            </a:r>
            <a:r>
              <a:rPr lang="uk-UA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Подібні твори дістали назву «колаж». Роль і функція графічних елементів змінюється і стає складнішою на створеній в 1913 році із застосуванням техніки колажу картині Пікассо «Пляшка, склянка, скрипка». 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5291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Біографія Еріка </a:t>
            </a:r>
            <a:r>
              <a:rPr lang="uk-UA" dirty="0" err="1" smtClean="0"/>
              <a:t>Саті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6185" y="2274838"/>
            <a:ext cx="10788161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У 1879 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році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вступає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до 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Паризької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консерваторії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але через два роки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незадовільного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навчання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його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відрахували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В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кінці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1885 року 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поновився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але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знову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закінчив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навчання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В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цей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період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була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написана перша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його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відома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фортепіанна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п'єса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— «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Алегро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» (1884).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Неспроможний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справити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хороше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враження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консерваторських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викладачів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Саті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вступає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до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піхотинського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полку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Через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декілька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тижнів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служби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вирішивши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армія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— не для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нього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він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виходить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роздягнений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двір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холодну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зимову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ніч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захворює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запаленням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легень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і, таким чином,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демобілізується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 У 1887 році він оселяється на </a:t>
            </a:r>
            <a:r>
              <a:rPr lang="uk-UA" sz="1600" dirty="0" err="1">
                <a:latin typeface="Arial" panose="020B0604020202020204" pitchFamily="34" charset="0"/>
                <a:cs typeface="Arial" panose="020B0604020202020204" pitchFamily="34" charset="0"/>
              </a:rPr>
              <a:t>Монмартрі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 і пише твір «Оживи»  — чотири фортепіанні п'єси. </a:t>
            </a:r>
            <a:r>
              <a:rPr lang="uk-UA" sz="1600" dirty="0" err="1">
                <a:latin typeface="Arial" panose="020B0604020202020204" pitchFamily="34" charset="0"/>
                <a:cs typeface="Arial" panose="020B0604020202020204" pitchFamily="34" charset="0"/>
              </a:rPr>
              <a:t>Саті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 сказав, що надихнули його на ці твори вікна собору </a:t>
            </a:r>
            <a:r>
              <a:rPr lang="uk-UA" sz="1600" dirty="0" err="1">
                <a:latin typeface="Arial" panose="020B0604020202020204" pitchFamily="34" charset="0"/>
                <a:cs typeface="Arial" panose="020B0604020202020204" pitchFamily="34" charset="0"/>
              </a:rPr>
              <a:t>Нотр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 Дам. </a:t>
            </a:r>
            <a:r>
              <a:rPr lang="uk-UA" sz="1600" dirty="0" err="1">
                <a:latin typeface="Arial" panose="020B0604020202020204" pitchFamily="34" charset="0"/>
                <a:cs typeface="Arial" panose="020B0604020202020204" pitchFamily="34" charset="0"/>
              </a:rPr>
              <a:t>Примітно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 те, що в нотному записі цих п'єс відсутні тактові риски. Взагалі, </a:t>
            </a:r>
            <a:r>
              <a:rPr lang="uk-UA" sz="1600" dirty="0" err="1">
                <a:latin typeface="Arial" panose="020B0604020202020204" pitchFamily="34" charset="0"/>
                <a:cs typeface="Arial" panose="020B0604020202020204" pitchFamily="34" charset="0"/>
              </a:rPr>
              <a:t>Саті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 досить швидко розвинув свій особливий стиль нотації — нотації у формі інтерпретації твору</a:t>
            </a:r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k-UA" dirty="0"/>
              <a:t> 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У 1888 році він створює «Три </a:t>
            </a:r>
            <a:r>
              <a:rPr lang="uk-UA" sz="1600" dirty="0" err="1">
                <a:latin typeface="Arial" panose="020B0604020202020204" pitchFamily="34" charset="0"/>
                <a:cs typeface="Arial" panose="020B0604020202020204" pitchFamily="34" charset="0"/>
              </a:rPr>
              <a:t>Гімнопедії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» для піаніно.</a:t>
            </a:r>
          </a:p>
          <a:p>
            <a:pPr algn="just"/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У 1890 році стає завсідником кабаре «Чорний кіт», де знайомиться з Клодом Дебюссі. У 1891 двоє друзів вступають до «Кабалістичного ордену </a:t>
            </a:r>
            <a:r>
              <a:rPr lang="uk-UA" sz="1600" dirty="0" err="1">
                <a:latin typeface="Arial" panose="020B0604020202020204" pitchFamily="34" charset="0"/>
                <a:cs typeface="Arial" panose="020B0604020202020204" pitchFamily="34" charset="0"/>
              </a:rPr>
              <a:t>Троянди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-Хреста». Як офіційний композитор і капельмейстер цього ордену </a:t>
            </a:r>
            <a:r>
              <a:rPr lang="uk-UA" sz="1600" dirty="0" err="1">
                <a:latin typeface="Arial" panose="020B0604020202020204" pitchFamily="34" charset="0"/>
                <a:cs typeface="Arial" panose="020B0604020202020204" pitchFamily="34" charset="0"/>
              </a:rPr>
              <a:t>Саті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 пише декілька творів, такі як «Дзвінки </a:t>
            </a:r>
            <a:r>
              <a:rPr lang="uk-UA" sz="1600" dirty="0" err="1">
                <a:latin typeface="Arial" panose="020B0604020202020204" pitchFamily="34" charset="0"/>
                <a:cs typeface="Arial" panose="020B0604020202020204" pitchFamily="34" charset="0"/>
              </a:rPr>
              <a:t>Троянди</a:t>
            </a:r>
            <a:r>
              <a:rPr lang="uk-UA" sz="1600" dirty="0">
                <a:latin typeface="Arial" panose="020B0604020202020204" pitchFamily="34" charset="0"/>
                <a:cs typeface="Arial" panose="020B0604020202020204" pitchFamily="34" charset="0"/>
              </a:rPr>
              <a:t>-Хреста» та «Син Зірок</a:t>
            </a:r>
            <a:r>
              <a:rPr lang="uk-UA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r>
              <a:rPr lang="uk-UA" dirty="0"/>
              <a:t> У 1915 році </a:t>
            </a:r>
            <a:r>
              <a:rPr lang="uk-UA" dirty="0" err="1"/>
              <a:t>Саті</a:t>
            </a:r>
            <a:r>
              <a:rPr lang="uk-UA" dirty="0"/>
              <a:t> знайомиться з Жаном Кокто, з яким починає співпрацювати наприкінці 1916-го. Вони вдвох стали духовними основоположниками «французької шістки», що була створена у 1920-му. Пікассо знайомить Еріка </a:t>
            </a:r>
            <a:r>
              <a:rPr lang="uk-UA" dirty="0" err="1"/>
              <a:t>Саті</a:t>
            </a:r>
            <a:r>
              <a:rPr lang="uk-UA" dirty="0"/>
              <a:t> з художниками-кубістами, зокрема з Жоржем Браком, разом з яким </a:t>
            </a:r>
            <a:r>
              <a:rPr lang="uk-UA" dirty="0" err="1"/>
              <a:t>Саті</a:t>
            </a:r>
            <a:r>
              <a:rPr lang="uk-UA" dirty="0"/>
              <a:t> працював над п'єсою «Пастка Медузи»</a:t>
            </a:r>
            <a:endParaRPr lang="uk-UA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uk-UA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6990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arial" panose="020B0604020202020204" pitchFamily="34" charset="0"/>
              </a:rPr>
              <a:t>Ерік</a:t>
            </a:r>
            <a:r>
              <a:rPr lang="ru-RU" dirty="0" smtClean="0">
                <a:latin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</a:rPr>
              <a:t>Саті</a:t>
            </a:r>
            <a:r>
              <a:rPr lang="ru-RU" dirty="0" smtClean="0">
                <a:latin typeface="arial" panose="020B0604020202020204" pitchFamily="34" charset="0"/>
              </a:rPr>
              <a:t> балет «Парад» 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242538" y="2828836"/>
            <a:ext cx="40516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arial" panose="020B0604020202020204" pitchFamily="34" charset="0"/>
              </a:rPr>
              <a:t>балет </a:t>
            </a:r>
            <a:r>
              <a:rPr lang="ru-RU" dirty="0">
                <a:latin typeface="arial" panose="020B0604020202020204" pitchFamily="34" charset="0"/>
              </a:rPr>
              <a:t>у </a:t>
            </a:r>
            <a:r>
              <a:rPr lang="ru-RU" dirty="0" err="1">
                <a:latin typeface="arial" panose="020B0604020202020204" pitchFamily="34" charset="0"/>
              </a:rPr>
              <a:t>хореографії</a:t>
            </a:r>
            <a:r>
              <a:rPr lang="ru-RU" dirty="0">
                <a:latin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</a:rPr>
              <a:t>Леоніда</a:t>
            </a:r>
            <a:r>
              <a:rPr lang="ru-RU" dirty="0">
                <a:latin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</a:rPr>
              <a:t>Массіна</a:t>
            </a:r>
            <a:r>
              <a:rPr lang="ru-RU" dirty="0">
                <a:latin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</a:rPr>
              <a:t>музика</a:t>
            </a:r>
            <a:r>
              <a:rPr lang="ru-RU" dirty="0">
                <a:latin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</a:rPr>
              <a:t>Еріка</a:t>
            </a:r>
            <a:r>
              <a:rPr lang="ru-RU" dirty="0">
                <a:latin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</a:rPr>
              <a:t>Саті</a:t>
            </a:r>
            <a:r>
              <a:rPr lang="ru-RU" dirty="0">
                <a:latin typeface="arial" panose="020B0604020202020204" pitchFamily="34" charset="0"/>
              </a:rPr>
              <a:t> та </a:t>
            </a:r>
            <a:r>
              <a:rPr lang="ru-RU" dirty="0" err="1">
                <a:latin typeface="arial" panose="020B0604020202020204" pitchFamily="34" charset="0"/>
              </a:rPr>
              <a:t>сценарій</a:t>
            </a:r>
            <a:r>
              <a:rPr lang="ru-RU" dirty="0">
                <a:latin typeface="arial" panose="020B0604020202020204" pitchFamily="34" charset="0"/>
              </a:rPr>
              <a:t> для одного акта Жана Кокто. Балет </a:t>
            </a:r>
            <a:r>
              <a:rPr lang="ru-RU" dirty="0" err="1">
                <a:latin typeface="arial" panose="020B0604020202020204" pitchFamily="34" charset="0"/>
              </a:rPr>
              <a:t>був</a:t>
            </a:r>
            <a:r>
              <a:rPr lang="ru-RU" dirty="0">
                <a:latin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</a:rPr>
              <a:t>складений</a:t>
            </a:r>
            <a:r>
              <a:rPr lang="ru-RU" dirty="0">
                <a:latin typeface="arial" panose="020B0604020202020204" pitchFamily="34" charset="0"/>
              </a:rPr>
              <a:t> у 1916–17 для “</a:t>
            </a:r>
            <a:r>
              <a:rPr lang="ru-RU" dirty="0" err="1">
                <a:latin typeface="arial" panose="020B0604020202020204" pitchFamily="34" charset="0"/>
              </a:rPr>
              <a:t>Балетів</a:t>
            </a:r>
            <a:r>
              <a:rPr lang="ru-RU" dirty="0">
                <a:latin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</a:rPr>
              <a:t>Русів</a:t>
            </a:r>
            <a:r>
              <a:rPr lang="ru-RU" dirty="0">
                <a:latin typeface="arial" panose="020B0604020202020204" pitchFamily="34" charset="0"/>
              </a:rPr>
              <a:t>” </a:t>
            </a:r>
            <a:r>
              <a:rPr lang="ru-RU" dirty="0" err="1">
                <a:latin typeface="arial" panose="020B0604020202020204" pitchFamily="34" charset="0"/>
              </a:rPr>
              <a:t>Сергія</a:t>
            </a:r>
            <a:r>
              <a:rPr lang="ru-RU" dirty="0">
                <a:latin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</a:rPr>
              <a:t>Дягілєва</a:t>
            </a:r>
            <a:endParaRPr lang="uk-UA" dirty="0"/>
          </a:p>
        </p:txBody>
      </p:sp>
      <p:pic>
        <p:nvPicPr>
          <p:cNvPr id="5122" name="Picture 2" descr="Парад (балет) — Википеди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291" y="2083769"/>
            <a:ext cx="2551972" cy="3956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675537"/>
      </p:ext>
    </p:extLst>
  </p:cSld>
  <p:clrMapOvr>
    <a:masterClrMapping/>
  </p:clrMapOvr>
</p:sld>
</file>

<file path=ppt/theme/theme1.xml><?xml version="1.0" encoding="utf-8"?>
<a:theme xmlns:a="http://schemas.openxmlformats.org/drawingml/2006/main" name="Берлин">
  <a:themeElements>
    <a:clrScheme name="Берли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86</TotalTime>
  <Words>407</Words>
  <Application>Microsoft Office PowerPoint</Application>
  <PresentationFormat>Широкоэкранный</PresentationFormat>
  <Paragraphs>52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Arial</vt:lpstr>
      <vt:lpstr>Calibri</vt:lpstr>
      <vt:lpstr>Trebuchet MS</vt:lpstr>
      <vt:lpstr>Берлин</vt:lpstr>
      <vt:lpstr>МИТЦІ АВАНГАРДУ.КУБІЗМ</vt:lpstr>
      <vt:lpstr>Авангард – це одна зі світонастанов модернізму, скерована на руйнування традиційних художніх законів, форм.</vt:lpstr>
      <vt:lpstr>Кубізм – це  авангардна течія в образотворчому мистецтві початку XX століття, яка передувала абстрактному мистецтву. </vt:lpstr>
      <vt:lpstr>Яскраві представники кубізму: </vt:lpstr>
      <vt:lpstr>Пабло Руїс Пікассо</vt:lpstr>
      <vt:lpstr>«Авіньйонські дівиці»</vt:lpstr>
      <vt:lpstr>«Плачуча жінка»</vt:lpstr>
      <vt:lpstr>«Дівчина з мандоліною»</vt:lpstr>
      <vt:lpstr>Жорж Брак</vt:lpstr>
      <vt:lpstr>«Скрипка і глечик»</vt:lpstr>
      <vt:lpstr> «Скрипка та кларнет на столі» </vt:lpstr>
      <vt:lpstr>Архипенко Олександр Порфирович</vt:lpstr>
      <vt:lpstr>Презентация PowerPoint</vt:lpstr>
      <vt:lpstr>Ерік Саті́</vt:lpstr>
      <vt:lpstr>Синтетичний кубізм</vt:lpstr>
      <vt:lpstr>Біографія Еріка Саті</vt:lpstr>
      <vt:lpstr>Ерік Саті балет «Парад»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МИТЦІ АВАНГАРДУ.КУБІЗМ</dc:title>
  <dc:creator>Ірина</dc:creator>
  <cp:lastModifiedBy>Ірина</cp:lastModifiedBy>
  <cp:revision>19</cp:revision>
  <dcterms:created xsi:type="dcterms:W3CDTF">2021-10-29T11:47:33Z</dcterms:created>
  <dcterms:modified xsi:type="dcterms:W3CDTF">2021-10-29T13:15:40Z</dcterms:modified>
</cp:coreProperties>
</file>