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858C1-9D72-4EFC-87A8-13D81CAFE8C2}" type="datetimeFigureOut">
              <a:rPr lang="ru-RU" smtClean="0"/>
              <a:t>19-фев-2011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CDA8A-9CE2-4D5E-825F-0E0B6F84CB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9000">
              <a:srgbClr val="FEE7F2"/>
            </a:gs>
            <a:gs pos="36000">
              <a:schemeClr val="accent3">
                <a:lumMod val="60000"/>
                <a:lumOff val="40000"/>
              </a:schemeClr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4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19-фев-2011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7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4"/>
          <p:cNvSpPr>
            <a:spLocks noChangeArrowheads="1" noChangeShapeType="1" noTextEdit="1"/>
          </p:cNvSpPr>
          <p:nvPr/>
        </p:nvSpPr>
        <p:spPr bwMode="auto">
          <a:xfrm>
            <a:off x="1643042" y="2214554"/>
            <a:ext cx="6264275" cy="17795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6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Impact"/>
              </a:rPr>
              <a:t>ТЕМА: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 rot="21069445">
            <a:off x="252413" y="1773238"/>
            <a:ext cx="824230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8500" b="1" i="1" dirty="0">
                <a:solidFill>
                  <a:srgbClr val="8C001B"/>
                </a:solidFill>
                <a:latin typeface="Algerian" pitchFamily="82" charset="0"/>
              </a:rPr>
              <a:t>ЛІТЕРАТУРНА</a:t>
            </a:r>
            <a:endParaRPr lang="ru-RU" sz="8500" b="1" i="1" dirty="0">
              <a:solidFill>
                <a:srgbClr val="8C001B"/>
              </a:solidFill>
              <a:latin typeface="Algerian" pitchFamily="82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 rot="21047030">
            <a:off x="2513482" y="3391477"/>
            <a:ext cx="4103687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8500" b="1" i="1" dirty="0">
                <a:solidFill>
                  <a:srgbClr val="8C001B"/>
                </a:solidFill>
                <a:latin typeface="Algerian" pitchFamily="82" charset="0"/>
              </a:rPr>
              <a:t>КАЗКА</a:t>
            </a:r>
            <a:endParaRPr lang="ru-RU" sz="8500" b="1" i="1" dirty="0">
              <a:solidFill>
                <a:srgbClr val="8C001B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71480"/>
            <a:ext cx="7500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kern="10" lang="ru-RU" smtClean="0" spc="300" sz="66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"Казка про </a:t>
            </a:r>
            <a:r>
              <a:rPr b="1" dirty="0" err="1" kern="10" lang="ru-RU" smtClean="0" spc="300" sz="66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сім</a:t>
            </a:r>
            <a:r>
              <a:rPr b="1" dirty="0" kern="10" lang="ru-RU" smtClean="0" spc="300" sz="66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</a:t>
            </a:r>
            <a:r>
              <a:rPr b="1" dirty="0" err="1" kern="10" lang="ru-RU" smtClean="0" spc="300" sz="66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богатирів</a:t>
            </a:r>
            <a:r>
              <a:rPr b="1" dirty="0" kern="10" lang="ru-RU" smtClean="0" spc="300" sz="66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</a:t>
            </a:r>
            <a:endParaRPr b="1" dirty="0" kern="10" lang="ru-RU" spc="300" sz="6600">
              <a:ln cmpd="sng" w="11430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  <p:pic>
        <p:nvPicPr>
          <p:cNvPr descr="28102008(002)" id="3" name="Picture 4"/>
          <p:cNvPicPr>
            <a:picLocks noChangeArrowheads="1" noChangeAspect="1"/>
          </p:cNvPicPr>
          <p:nvPr/>
        </p:nvPicPr>
        <p:blipFill>
          <a:blip cstate="print" r:embed="rId2">
            <a:lum contrast="40000"/>
          </a:blip>
          <a:stretch>
            <a:fillRect/>
          </a:stretch>
        </p:blipFill>
        <p:spPr bwMode="auto">
          <a:xfrm>
            <a:off x="642910" y="3071810"/>
            <a:ext cx="414340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pelsin1b.ucoz.ru/kinozal/skazka_o_myortvoy_zarevne.jpg" id="409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333375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multgig.net/uploads/thumbs/1295001123_film_3014_13.jpg" id="4100" name="Picture 4"/>
          <p:cNvPicPr>
            <a:picLocks noChangeArrowheads="1" noChangeAspect="1"/>
          </p:cNvPicPr>
          <p:nvPr/>
        </p:nvPicPr>
        <p:blipFill>
          <a:blip r:embed="rId3"/>
          <a:srcRect b="229"/>
          <a:stretch>
            <a:fillRect/>
          </a:stretch>
        </p:blipFill>
        <p:spPr bwMode="auto">
          <a:xfrm>
            <a:off x="4357686" y="1500174"/>
            <a:ext cx="333375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multikonline.ru/uploads/posts/2010-07/1279365989_0-2.jpg" id="4102" name="Picture 6"/>
          <p:cNvPicPr>
            <a:picLocks noChangeArrowheads="1" noChangeAspect="1"/>
          </p:cNvPicPr>
          <p:nvPr/>
        </p:nvPicPr>
        <p:blipFill>
          <a:blip r:embed="rId4"/>
          <a:srcRect b="214"/>
          <a:stretch>
            <a:fillRect/>
          </a:stretch>
        </p:blipFill>
        <p:spPr bwMode="auto">
          <a:xfrm>
            <a:off x="1714480" y="4286256"/>
            <a:ext cx="333375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3169329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Назвіть головних героїв казки</a:t>
            </a:r>
            <a:endParaRPr b="1"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071546"/>
            <a:ext cx="417441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Назвіть риси характеру головної героїні</a:t>
            </a:r>
            <a:endParaRPr b="1"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4000504"/>
            <a:ext cx="2841291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Чому навчає нас ця казка?</a:t>
            </a:r>
            <a:endParaRPr b="1"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  <p:bldP grpId="0" spid="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71480"/>
            <a:ext cx="57268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Пошел поп по базару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Посмотреть кой-какого товару.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Навстречу ему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Балда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Идет, сам не зная куда.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900igr.net/datai/literatura/A.S.Pushkin/0017-021-Skazka-o-pope-i-ego-rabotnike-Bal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143248"/>
            <a:ext cx="2667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85926"/>
            <a:ext cx="72866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"Казка про попа</a:t>
            </a:r>
          </a:p>
          <a:p>
            <a:pPr algn="ctr"/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та </a:t>
            </a:r>
            <a:r>
              <a:rPr lang="ru-RU" sz="60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його</a:t>
            </a:r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</a:t>
            </a:r>
            <a:r>
              <a:rPr lang="ru-RU" sz="60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робітника</a:t>
            </a:r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</a:t>
            </a:r>
            <a:r>
              <a:rPr lang="ru-RU" sz="60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Балду</a:t>
            </a:r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</a:t>
            </a:r>
            <a:endParaRPr lang="ru-RU" sz="60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3.gstatic.com/images?q=tbn:ANd9GcRaacRtactESd1bcfAWYVYlw_fgI8zSGkd3oHafTcVet7qYF_Cs0w" id="30722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786214" cy="2632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old-land.ru/images/skazki/b11.jpg" id="30724" name="Picture 4"/>
          <p:cNvPicPr>
            <a:picLocks noChangeArrowheads="1" noChangeAspect="1"/>
          </p:cNvPicPr>
          <p:nvPr/>
        </p:nvPicPr>
        <p:blipFill>
          <a:blip r:embed="rId3"/>
          <a:srcRect b="88" r="66"/>
          <a:stretch>
            <a:fillRect/>
          </a:stretch>
        </p:blipFill>
        <p:spPr bwMode="auto">
          <a:xfrm>
            <a:off x="3857620" y="3000372"/>
            <a:ext cx="478634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t0.gstatic.com/images?q=tbn:ANd9GcTI8lRQd2vLzwH1ty32hlFusfVLCBT-xcxFR-xGaahjkF12wMPR" id="30726" name="Picture 6"/>
          <p:cNvPicPr>
            <a:picLocks noChangeArrowheads="1" noChangeAspect="1"/>
          </p:cNvPicPr>
          <p:nvPr/>
        </p:nvPicPr>
        <p:blipFill>
          <a:blip r:embed="rId4"/>
          <a:srcRect b="9547"/>
          <a:stretch>
            <a:fillRect/>
          </a:stretch>
        </p:blipFill>
        <p:spPr bwMode="auto">
          <a:xfrm>
            <a:off x="5286380" y="571480"/>
            <a:ext cx="240982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14348" y="285728"/>
            <a:ext cx="2881110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ru-RU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Як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і головні герої цієї казки?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2571744"/>
            <a:ext cx="270856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 що був покараний </a:t>
            </a:r>
            <a:r>
              <a:rPr dirty="0" err="1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піп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214818"/>
            <a:ext cx="3818289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	</a:t>
            </a:r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 можете розповісти про</a:t>
            </a:r>
          </a:p>
          <a:p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головного героя казки Балду?</a:t>
            </a:r>
            <a:endParaRPr b="1"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  <p:bldP grpId="0" s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164305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6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"Руслан </a:t>
            </a:r>
            <a:r>
              <a:rPr lang="ru-RU" sz="66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і</a:t>
            </a:r>
            <a:r>
              <a:rPr lang="ru-RU" sz="66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Людмила"</a:t>
            </a:r>
          </a:p>
          <a:p>
            <a:pPr algn="ctr"/>
            <a:r>
              <a:rPr lang="ru-RU" sz="66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вступ</a:t>
            </a:r>
            <a:endParaRPr lang="ru-RU" sz="66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2.bp.blogspot.com/_JHklTiXb3O8/TBUqMLG6T2I/AAAAAAAACOA/6gpKWp10Sjo/s1600/post-18029-1238656930.jpg" id="3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571480"/>
            <a:ext cx="4499956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img0.liveinternet.ru/images/attach/c/0/46/924/46924193_index.jpg" id="28678" name="Picture 6"/>
          <p:cNvPicPr>
            <a:picLocks noChangeArrowheads="1" noChangeAspect="1"/>
          </p:cNvPicPr>
          <p:nvPr/>
        </p:nvPicPr>
        <p:blipFill>
          <a:blip r:embed="rId3"/>
          <a:srcRect b="76"/>
          <a:stretch>
            <a:fillRect/>
          </a:stretch>
        </p:blipFill>
        <p:spPr bwMode="auto">
          <a:xfrm>
            <a:off x="5429256" y="214290"/>
            <a:ext cx="2901293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500694" y="4357694"/>
            <a:ext cx="3172407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 ми побачили у лукомор'я?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4857760"/>
            <a:ext cx="3518271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Про що розповів нам вчений кіт?</a:t>
            </a:r>
            <a:endParaRPr b="1"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  <p:bldP grpId="0" spid="7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857364"/>
            <a:ext cx="6222217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“Попелюшка”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Шарля </a:t>
            </a:r>
            <a:r>
              <a:rPr lang="uk-UA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Перро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1.bp.blogspot.com/_Dft3ThKZsYU/TSsd08JJAcI/AAAAAAAAAVc/-MWVYQIwSNw/s1600/cinderell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2686050" cy="458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www.symbolsbook.ru/images/Z/Zolus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928670"/>
            <a:ext cx="3257550" cy="2647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http://double-dot.info/wp-content/uploads/2007/07/zolushka.jpg"/>
          <p:cNvPicPr>
            <a:picLocks noChangeAspect="1" noChangeArrowheads="1"/>
          </p:cNvPicPr>
          <p:nvPr/>
        </p:nvPicPr>
        <p:blipFill>
          <a:blip r:embed="rId4"/>
          <a:srcRect t="9698"/>
          <a:stretch>
            <a:fillRect/>
          </a:stretch>
        </p:blipFill>
        <p:spPr bwMode="auto">
          <a:xfrm>
            <a:off x="5500694" y="3929066"/>
            <a:ext cx="3048000" cy="1995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57158" y="571480"/>
            <a:ext cx="4268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Яка доля спіткала головну героїню казки?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3571876"/>
            <a:ext cx="418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які якості принц покохав Попелюшку?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6286520"/>
            <a:ext cx="5411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 повчає нас казка Шарля </a:t>
            </a:r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Перро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“Попелюшка”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78" id="2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571472" y="571480"/>
            <a:ext cx="2928958" cy="432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84" id="3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357686" y="214290"/>
            <a:ext cx="4143404" cy="297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78" id="4" name="Picture 4"/>
          <p:cNvPicPr>
            <a:picLocks noChangeArrowheads="1" noChangeAspect="1"/>
          </p:cNvPicPr>
          <p:nvPr/>
        </p:nvPicPr>
        <p:blipFill>
          <a:blip cstate="print" r:embed="rId4"/>
          <a:srcRect b="31"/>
          <a:stretch>
            <a:fillRect/>
          </a:stretch>
        </p:blipFill>
        <p:spPr bwMode="auto">
          <a:xfrm>
            <a:off x="2714612" y="2643182"/>
            <a:ext cx="3009526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600" fill="hold" id="11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53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5000"/>
                            </p:stCondLst>
                            <p:childTnLst>
                              <p:par>
                                <p:cTn fill="hold" id="19" nodeType="afterEffect" presetClass="entr" presetID="53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643042" y="2143116"/>
            <a:ext cx="6119813" cy="21605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4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atin typeface="Impact"/>
              </a:rPr>
              <a:t>МЕТА: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14290"/>
            <a:ext cx="678661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4800" b="1" dirty="0" smtClean="0">
                <a:solidFill>
                  <a:srgbClr val="8C001B"/>
                </a:solidFill>
                <a:latin typeface="Braggadocio" pitchFamily="82" charset="0"/>
              </a:rPr>
              <a:t>	</a:t>
            </a: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Поглибити знання учнів</a:t>
            </a: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 літературну казку, навички аналізу тексту;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3071810"/>
            <a:ext cx="72866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Braggadocio" pitchFamily="82" charset="0"/>
              </a:rPr>
              <a:t>	</a:t>
            </a: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Розвивати логічне мислення, творчу уяву;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429132"/>
            <a:ext cx="86439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 smtClean="0">
                <a:solidFill>
                  <a:srgbClr val="8C001B"/>
                </a:solidFill>
                <a:latin typeface="Braggadocio" pitchFamily="82" charset="0"/>
              </a:rPr>
              <a:t>	</a:t>
            </a: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Сприяти вихованню у школярів високих моральних якостей.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071678"/>
            <a:ext cx="626325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«</a:t>
            </a:r>
            <a:r>
              <a:rPr lang="ru-RU" sz="60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Пані</a:t>
            </a:r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 </a:t>
            </a:r>
            <a:r>
              <a:rPr lang="ru-RU" sz="60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Метелиця</a:t>
            </a:r>
            <a:r>
              <a:rPr lang="ru-RU" sz="60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»</a:t>
            </a:r>
          </a:p>
          <a:p>
            <a:pPr algn="ctr"/>
            <a:r>
              <a:rPr lang="uk-UA" sz="28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Братів Грімм</a:t>
            </a:r>
            <a:endParaRPr lang="ru-RU" sz="28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t0.gstatic.com/images?q=tbn:ANd9GcS0rqB3JAYUH56TGQWXA7FHjvcFv-6iRYLWl16GIaeeeQoBCjpy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3286148" cy="4787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071934" y="857232"/>
            <a:ext cx="46301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	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говоримо: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“Казка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братів Грімм </a:t>
            </a:r>
          </a:p>
          <a:p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“Пані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Метелиця””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і разом із тим: </a:t>
            </a:r>
          </a:p>
          <a:p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“”Пані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Метелиця”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– народна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казка”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 так?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2571744"/>
            <a:ext cx="4963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	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Яким чином казка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язана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нашим 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Реальним життям?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4143380"/>
            <a:ext cx="4929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	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в казці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“Пані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Метелиця”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реальне, 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що – фантастичне?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5429264"/>
            <a:ext cx="3656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	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Чим завершується казка?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8102008(001)" id="2" name="Picture 4"/>
          <p:cNvPicPr>
            <a:picLocks noChangeArrowheads="1" noChangeAspect="1"/>
          </p:cNvPicPr>
          <p:nvPr/>
        </p:nvPicPr>
        <p:blipFill>
          <a:blip r:embed="rId2">
            <a:lum bright="10000" contrast="40000"/>
          </a:blip>
          <a:srcRect r="29"/>
          <a:stretch>
            <a:fillRect/>
          </a:stretch>
        </p:blipFill>
        <p:spPr bwMode="auto">
          <a:xfrm>
            <a:off x="285720" y="285728"/>
            <a:ext cx="5810259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06" id="3" name="Picture 4"/>
          <p:cNvPicPr>
            <a:picLocks noChangeArrowheads="1" noChangeAspect="1"/>
          </p:cNvPicPr>
          <p:nvPr/>
        </p:nvPicPr>
        <p:blipFill>
          <a:blip cstate="print" r:embed="rId3">
            <a:lum bright="-10000" contrast="10000"/>
          </a:blip>
          <a:srcRect/>
          <a:stretch>
            <a:fillRect/>
          </a:stretch>
        </p:blipFill>
        <p:spPr bwMode="auto">
          <a:xfrm>
            <a:off x="1571604" y="1285860"/>
            <a:ext cx="5929322" cy="453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05" id="4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572000" y="1928802"/>
            <a:ext cx="3714776" cy="4640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id="12" nodeType="afterEffect" presetClass="entr" presetID="4" presetSubtype="16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4500"/>
                            </p:stCondLst>
                            <p:childTnLst>
                              <p:par>
                                <p:cTn fill="hold" id="16" nodeType="afterEffect" presetClass="entr" presetID="12" presetSubtype="4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500" id="1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14290"/>
            <a:ext cx="47832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Ганс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Крістіан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Андерсен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357430"/>
            <a:ext cx="548579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8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Снігова</a:t>
            </a:r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Королева»</a:t>
            </a:r>
            <a:endParaRPr lang="ru-RU" sz="8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darkgift.ru/images/fantesy/snow_queen.jpg" id="3379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500042"/>
            <a:ext cx="5710561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www.1tv.ru/imgsize320x240/20071226121941.GIF" id="33796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29322" y="4357694"/>
            <a:ext cx="304800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0034" y="5143512"/>
            <a:ext cx="5023170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Назвіть героїв казки, з якими ми познайомились </a:t>
            </a:r>
          </a:p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ід час читання 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8" y="1071546"/>
            <a:ext cx="2510944" cy="92333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Як змінилась думка </a:t>
            </a:r>
            <a:r>
              <a:rPr dirty="0" err="1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Кая</a:t>
            </a:r>
            <a:endParaRPr dirty="0" lang="uk-UA" smtClean="0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про Снігову королеву і</a:t>
            </a:r>
          </a:p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чому? 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2714620"/>
            <a:ext cx="2609817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 незвичайне, на вашу</a:t>
            </a:r>
          </a:p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умку  у побудові казки?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grpId="0" spid="5"/>
      <p:bldP grpId="0" spid="6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83" id="3" name="Picture 4"/>
          <p:cNvPicPr>
            <a:picLocks noChangeArrowheads="1" noChangeAspect="1"/>
          </p:cNvPicPr>
          <p:nvPr/>
        </p:nvPicPr>
        <p:blipFill>
          <a:blip cstate="print" r:embed="rId2"/>
          <a:srcRect b="42"/>
          <a:stretch>
            <a:fillRect/>
          </a:stretch>
        </p:blipFill>
        <p:spPr bwMode="auto">
          <a:xfrm>
            <a:off x="285720" y="214290"/>
            <a:ext cx="5786446" cy="4382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77" id="4" name="Picture 4"/>
          <p:cNvPicPr>
            <a:picLocks noChangeArrowheads="1" noChangeAspect="1"/>
          </p:cNvPicPr>
          <p:nvPr/>
        </p:nvPicPr>
        <p:blipFill>
          <a:blip cstate="print" r:embed="rId3"/>
          <a:srcRect b="14" r="3"/>
          <a:stretch>
            <a:fillRect/>
          </a:stretch>
        </p:blipFill>
        <p:spPr bwMode="auto">
          <a:xfrm>
            <a:off x="1571604" y="1500174"/>
            <a:ext cx="537812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79" id="5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285984" y="1928802"/>
            <a:ext cx="6357147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id="13" nodeType="afterEffect" presetClass="entr" presetID="9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500306"/>
            <a:ext cx="6357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</a:t>
            </a:r>
            <a:r>
              <a:rPr lang="ru-RU" sz="72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Дванадцять</a:t>
            </a:r>
            <a:endParaRPr lang="ru-RU" sz="7200" b="1" kern="10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  <a:p>
            <a:pPr algn="ctr"/>
            <a:r>
              <a:rPr lang="ru-RU" sz="72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місяців</a:t>
            </a:r>
            <a:r>
              <a:rPr lang="ru-RU" sz="72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"</a:t>
            </a:r>
            <a:endParaRPr lang="ru-RU" sz="72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428604"/>
            <a:ext cx="32630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Самуил Маршак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musicstorm.org/uploads/posts/2009-08/1249571560_pic_id154882.jpeg" id="3174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357166"/>
            <a:ext cx="476250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встретить новый год в Москве" id="31748" name="Picture 4"/>
          <p:cNvPicPr>
            <a:picLocks noChangeArrowheads="1" noChangeAspect="1"/>
          </p:cNvPicPr>
          <p:nvPr/>
        </p:nvPicPr>
        <p:blipFill>
          <a:blip r:embed="rId3"/>
          <a:srcRect b="154"/>
          <a:stretch>
            <a:fillRect/>
          </a:stretch>
        </p:blipFill>
        <p:spPr bwMode="auto">
          <a:xfrm>
            <a:off x="5357818" y="4000504"/>
            <a:ext cx="335312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t3.gstatic.com/images?q=tbn:ANd9GcQkJ097-whvFeh0L21TMZm8IB86p2RYb7NCvQVObfKp_YzeEgdI" id="31750" name="Picture 6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714356"/>
            <a:ext cx="334449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3929066"/>
            <a:ext cx="510011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 якими героями ми познайомились в п</a:t>
            </a:r>
            <a:r>
              <a:rPr dirty="0" lang="en-US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dirty="0" err="1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єсі-казці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714884"/>
            <a:ext cx="4082208" cy="646331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Які народні казки вам згадалися під час</a:t>
            </a:r>
          </a:p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найомства з героями?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857892"/>
            <a:ext cx="4463145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 найбільше вас вразило в прочитаному?</a:t>
            </a:r>
            <a:endParaRPr dirty="0" lang="ru-RU"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  <p:bldP grpId="0" spid="7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t0.gstatic.com/images?q=tbn:ANd9GcT4Qr-rCySwwXt1bzKiADP1Qy-_WXNsFdj2Xl3lQoJ8pCiD52L-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00240"/>
            <a:ext cx="392518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596" y="714356"/>
            <a:ext cx="1884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“Гори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гори </a:t>
            </a:r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ясно-</a:t>
            </a:r>
            <a:endParaRPr lang="uk-UA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Ягід буде рясно!”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357166"/>
            <a:ext cx="2845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“Квіти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скрізь яснітимуть,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Бджоли мед носитимуть!”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357826"/>
            <a:ext cx="2226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“Вітри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бурі, урагани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Дмухайте щосили.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Хуги, вихорі, бурани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Розгуляйтесь сміло!”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5357826"/>
            <a:ext cx="2415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“Сніг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тепер уже поблід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Потемнішав в полі.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озерах тріснув лід,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Наче розкололи. ”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1571612"/>
            <a:ext cx="3462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Якому місяцеві належать слова?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жение 077" id="2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85720" y="214290"/>
            <a:ext cx="4624399" cy="5085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78" id="3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500694" y="2643182"/>
            <a:ext cx="3129858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"/>
                            </p:stCondLst>
                            <p:childTnLst>
                              <p:par>
                                <p:cTn fill="hold" id="11" nodeType="afterEffect" presetClass="entr" presetID="17" presetSubtype="1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785794"/>
            <a:ext cx="80724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uk-UA" sz="4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Лише той красивий і обличчям</a:t>
            </a:r>
            <a:r>
              <a:rPr lang="en-US" sz="4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uk-UA" sz="4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і душею,</a:t>
            </a:r>
            <a:r>
              <a:rPr lang="en-US" sz="4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uk-UA" sz="4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хто добра іншому бажає.</a:t>
            </a:r>
            <a:endParaRPr lang="ru-RU" sz="4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3357562"/>
            <a:ext cx="3861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dirty="0" smtClean="0">
                <a:solidFill>
                  <a:srgbClr val="FFFF00"/>
                </a:solidFill>
                <a:latin typeface="Algerian" pitchFamily="82" charset="0"/>
              </a:rPr>
              <a:t>Індонезійське </a:t>
            </a:r>
            <a:r>
              <a:rPr lang="uk-UA" sz="2400" b="1" dirty="0" err="1" smtClean="0">
                <a:solidFill>
                  <a:srgbClr val="FFFF00"/>
                </a:solidFill>
                <a:latin typeface="Algerian" pitchFamily="82" charset="0"/>
              </a:rPr>
              <a:t>прислів</a:t>
            </a:r>
            <a:r>
              <a:rPr lang="en-US" sz="2400" b="1" dirty="0" smtClean="0">
                <a:solidFill>
                  <a:srgbClr val="FFFF00"/>
                </a:solidFill>
                <a:latin typeface="Algerian" pitchFamily="82" charset="0"/>
              </a:rPr>
              <a:t>’</a:t>
            </a:r>
            <a:r>
              <a:rPr lang="uk-UA" sz="2400" b="1" dirty="0" smtClean="0">
                <a:solidFill>
                  <a:srgbClr val="FFFF00"/>
                </a:solidFill>
                <a:latin typeface="Algerian" pitchFamily="82" charset="0"/>
              </a:rPr>
              <a:t>я</a:t>
            </a:r>
            <a:endParaRPr lang="ru-RU" sz="2400" b="1" dirty="0">
              <a:solidFill>
                <a:srgbClr val="FFFF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2500306"/>
            <a:ext cx="4348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ви зрозуміли індонезійське прислів’я?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28604"/>
            <a:ext cx="6000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uk-UA" sz="36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“Лише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той красивий і обличчям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і душею,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хто добра іншому </a:t>
            </a:r>
            <a:r>
              <a:rPr lang="uk-UA" sz="36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бажає</a:t>
            </a:r>
            <a:r>
              <a:rPr lang="uk-UA" sz="36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.”</a:t>
            </a:r>
            <a:endParaRPr lang="ru-RU" sz="3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44034" name="Picture 2" descr="http://t0.gstatic.com/images?q=tbn:ANd9GcShn4BUKz1z8IiADjeBtT-Ijg2JMYSrunFFMUeqajhGqP9j2Sq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205740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6" name="Picture 4" descr="http://t2.gstatic.com/images?q=tbn:ANd9GcQVU0m_NOSph15292NRZlxpyzTS35Fm60artehuPcsjVob0by5oZ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14290"/>
            <a:ext cx="2305050" cy="1981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8" name="Picture 6" descr="http://t3.gstatic.com/images?q=tbn:ANd9GcRBqmRHFM6etdbbPZ-cHYsgKsa_jUAHIrhKVlljDpTzbKc7yO3uw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214686"/>
            <a:ext cx="2514600" cy="1819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0" name="Picture 8" descr="http://t3.gstatic.com/images?q=tbn:ANd9GcRwCDv3aPrzgu4onfoaX70h1uI7NnyZn8EUdqJzdIi3KfbLewU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929066"/>
            <a:ext cx="2476500" cy="184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28596" y="6357958"/>
            <a:ext cx="187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Підсумок уроку…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2144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3010" name="Picture 2" descr="http://www.proza.ru/pics/2009/09/23/2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214422"/>
            <a:ext cx="2857500" cy="3619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786182" y="357166"/>
            <a:ext cx="2078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2357430"/>
            <a:ext cx="4886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	</a:t>
            </a:r>
            <a:r>
              <a:rPr lang="uk-UA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основі згаданих творів створити </a:t>
            </a:r>
          </a:p>
          <a:p>
            <a:r>
              <a:rPr lang="uk-UA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власну казку…</a:t>
            </a:r>
            <a:endParaRPr lang="ru-RU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.jpg" id="1026" name="Рисунок 0"/>
          <p:cNvPicPr>
            <a:picLocks noChangeArrowheads="1" noChangeAspect="1"/>
          </p:cNvPicPr>
          <p:nvPr/>
        </p:nvPicPr>
        <p:blipFill>
          <a:blip r:embed="rId2"/>
          <a:srcRect r="32"/>
          <a:stretch>
            <a:fillRect/>
          </a:stretch>
        </p:blipFill>
        <p:spPr bwMode="auto">
          <a:xfrm>
            <a:off x="1000100" y="1000108"/>
            <a:ext cx="7358114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285728"/>
            <a:ext cx="7323415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32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Казки Олександра Сергійовича Пушкіна</a:t>
            </a:r>
            <a:endParaRPr b="1" dirty="0" lang="ru-RU" sz="3200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6215082"/>
            <a:ext cx="3255763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Який твір називається казкою? </a:t>
            </a:r>
            <a:endParaRPr dirty="0" lang="ru-RU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428604"/>
            <a:ext cx="501432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 старик со своею старухой 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самого синего моря;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жили ветхой землянке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Ровно тридцать лет и три года.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Старик ловил неводом рыбу,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Старуха пряла свою пряжу …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://luntiki.ru/uploads/images/3/7/6/f/3/a635191d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3238500" cy="248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6"/>
          <p:cNvSpPr>
            <a:spLocks noChangeArrowheads="1" noChangeShapeType="1" noTextEdit="1"/>
          </p:cNvSpPr>
          <p:nvPr/>
        </p:nvSpPr>
        <p:spPr bwMode="auto">
          <a:xfrm>
            <a:off x="357159" y="2205038"/>
            <a:ext cx="8429683" cy="14382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“Золота </a:t>
            </a:r>
            <a:r>
              <a:rPr lang="ru-RU" sz="3200" b="1" kern="10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рибка</a:t>
            </a:r>
            <a:r>
              <a:rPr lang="ru-RU" sz="3200" b="1" kern="1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”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11" id="4" name="Picture 4"/>
          <p:cNvPicPr>
            <a:picLocks noChangeArrowheads="1" noChangeAspect="1"/>
          </p:cNvPicPr>
          <p:nvPr/>
        </p:nvPicPr>
        <p:blipFill>
          <a:blip cstate="print" r:embed="rId2"/>
          <a:srcRect r="1"/>
          <a:stretch>
            <a:fillRect/>
          </a:stretch>
        </p:blipFill>
        <p:spPr bwMode="auto">
          <a:xfrm>
            <a:off x="142844" y="357166"/>
            <a:ext cx="535785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28102008" id="5" name="Picture 4"/>
          <p:cNvPicPr>
            <a:picLocks noChangeArrowheads="1" noChangeAspect="1"/>
          </p:cNvPicPr>
          <p:nvPr/>
        </p:nvPicPr>
        <p:blipFill>
          <a:blip cstate="print" r:embed="rId3">
            <a:lum contrast="40000"/>
          </a:blip>
          <a:srcRect/>
          <a:stretch>
            <a:fillRect/>
          </a:stretch>
        </p:blipFill>
        <p:spPr bwMode="auto">
          <a:xfrm>
            <a:off x="4286248" y="3000372"/>
            <a:ext cx="438051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Изображение 008" id="6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1472" y="1357298"/>
            <a:ext cx="6357950" cy="457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07112008(003)" id="7" name="Picture 4"/>
          <p:cNvPicPr>
            <a:picLocks noChangeArrowheads="1" noChangeAspect="1"/>
          </p:cNvPicPr>
          <p:nvPr/>
        </p:nvPicPr>
        <p:blipFill>
          <a:blip r:embed="rId5"/>
          <a:srcRect b="32" r="14"/>
          <a:stretch>
            <a:fillRect/>
          </a:stretch>
        </p:blipFill>
        <p:spPr bwMode="auto">
          <a:xfrm>
            <a:off x="1857356" y="0"/>
            <a:ext cx="635798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37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4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5000"/>
                            </p:stCondLst>
                            <p:childTnLst>
                              <p:par>
                                <p:cTn fill="hold" id="16" nodeType="afterEffect" presetClass="entr" presetID="17" presetSubtype="1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9000"/>
                            </p:stCondLst>
                            <p:childTnLst>
                              <p:par>
                                <p:cTn fill="hold" id="21" nodeType="afterEffect" presetClass="entr" presetID="17" presetSubtype="1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4197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Назвіть головних героїв казки?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428736"/>
            <a:ext cx="4496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що на вашу думку ця казка?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143116"/>
            <a:ext cx="3333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Якими зображені герої?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92893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 вважаєте, чи справедливим було покарання для Баби?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4071942"/>
            <a:ext cx="3811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 повчає казка Пушкіна?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500042"/>
            <a:ext cx="558537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девичник собираясь, 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царица, наряжаясь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зеркальцем своим,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Перемолвилася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ним: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ль, скажи мне, всех милее,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румяней и белее?»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s3.afisha.net/Afisha7Files/UGPhotos/091029212832/091031151830/p_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64718"/>
            <a:ext cx="3857652" cy="289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399</Words>
  <PresentationFormat>Экран (4:3)</PresentationFormat>
  <Paragraphs>99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58</cp:revision>
  <dcterms:modified xsi:type="dcterms:W3CDTF">2011-02-19T13:58:40Z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1206754</vt:lpwstr>
  </property>
  <property fmtid="{D5CDD505-2E9C-101B-9397-08002B2CF9AE}" name="NXPowerLiteVersion" pid="3">
    <vt:lpwstr>D4.1.4</vt:lpwstr>
  </property>
</Properties>
</file>