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50" autoAdjust="0"/>
  </p:normalViewPr>
  <p:slideViewPr>
    <p:cSldViewPr>
      <p:cViewPr varScale="1">
        <p:scale>
          <a:sx n="91" d="100"/>
          <a:sy n="91" d="100"/>
        </p:scale>
        <p:origin x="-121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7" name="Picture 3" descr="C:\Users\Олюня\Desktop\4563809-6b44c6ea7776bac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4572032" cy="1857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Биография Лермонтова</a:t>
            </a:r>
            <a:endParaRPr lang="uk-UA" sz="4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500042"/>
            <a:ext cx="7429552" cy="5786478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600" b="1" i="1" dirty="0" smtClean="0"/>
              <a:t>    </a:t>
            </a:r>
            <a:r>
              <a:rPr lang="ru-RU" sz="1600" b="1" i="1" dirty="0" smtClean="0">
                <a:solidFill>
                  <a:schemeClr val="tx1"/>
                </a:solidFill>
              </a:rPr>
              <a:t>В </a:t>
            </a:r>
            <a:r>
              <a:rPr lang="ru-RU" sz="1600" b="1" i="1" dirty="0" smtClean="0">
                <a:solidFill>
                  <a:schemeClr val="tx1"/>
                </a:solidFill>
              </a:rPr>
              <a:t>годы учения в пансионе Лермонтов много читал, особенно увлекался Пушкиным; тогда же он начал и сам писать стихи. Занятия в пансионе обогатили юношу умственно, расширили кругозор поэта в области науки, литературы, искусства; содействовали быстрому созреванию в нем поэтического таланта; укрепляли его свободолюбивые настроения. Среди воспитанников пансиона ходили по рукам вольнолюбивые стихотворения </a:t>
            </a:r>
            <a:r>
              <a:rPr lang="ru-RU" sz="1600" b="1" i="1" dirty="0" smtClean="0">
                <a:solidFill>
                  <a:schemeClr val="tx1"/>
                </a:solidFill>
              </a:rPr>
              <a:t>Пушкина, стихи </a:t>
            </a:r>
            <a:r>
              <a:rPr lang="ru-RU" sz="1600" b="1" i="1" dirty="0" smtClean="0">
                <a:solidFill>
                  <a:schemeClr val="tx1"/>
                </a:solidFill>
              </a:rPr>
              <a:t>поэтов-декабристов. Идеи декабристов находили живой отклик у Лермонтова: в его ранних стихах звучат вольнолюбивые мотивы и резкая критика общественного строя России, где «стонет человек от рабства и цепей!» ( « Жалоба турка», 1829 ). Учился Лермонтов прекрасно, но закончить пансион ему не удалось. В марте 1830 года, когда Лермонтову оставалось всего несколько месяцев до окончания, пансион посетил Николай I. Перед этим начальник жандармов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Бенкендорф</a:t>
            </a:r>
            <a:r>
              <a:rPr lang="ru-RU" sz="1600" b="1" i="1" dirty="0" smtClean="0">
                <a:solidFill>
                  <a:schemeClr val="tx1"/>
                </a:solidFill>
              </a:rPr>
              <a:t> докладывал ему, что среди молодых людей, воспитанных в Царскосельском лицее и в Московском благородном пансионе, многие мечтают о революции и о конституционном правлении в России. Царь остался недоволен «вольным поведением» воспитанников и приказал преобразовать пансион в гимназию. Уничтожались преимущества, которыми пользовались учащиеся, вводились розги. Лермонтов в знак протеста против такой реформы в середине апреля подал прошение об увольнении.</a:t>
            </a:r>
            <a:endParaRPr lang="uk-UA" sz="1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642918"/>
            <a:ext cx="6286544" cy="392909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В </a:t>
            </a:r>
            <a:r>
              <a:rPr lang="ru-RU" i="1" dirty="0" smtClean="0">
                <a:solidFill>
                  <a:schemeClr val="tx2"/>
                </a:solidFill>
              </a:rPr>
              <a:t>августе 1830 года Лермонтов поступил в Московский университет на нравственно-политическое отделение. Но в середине сентября занятия в университете были прерваны. До Москвы дошла эпидемия холеры, учебные заведения были закрыты. Хотя занятия и возобновились в январе 1831 года, но учебный год не был засчитан и все студенты были оставлены на прежних курсах. В новом учебном году Лермонтов начал заниматься на словесном отделении. Лекции не удовлетворяли его. Недостатки университетского преподавания он восполнял чтением, самообразованием. Развивали Лермонтова и те споры, которые велись в студенческой среде, где, по словам Герцена, широко распространялись тетрадки запрещённых стихов и запрещённые книги. Лермонтов принимал участие в студенческих протестах против реакционных профессоров университета. За годы учения в пансионе и в университете (18281832) Лермонтов написал около 300 стихотворений, 16 поэм,3 драмы. Несмотря на то что среди этих произведений, особенно среди стихотворений, было немало подлинно художественных созданий («Нет, я не Байрон», «Желание», «Зачем я не птица», «1831-го июня 11 дня» и др.), Лермонтов не напечатал ни одного из них. «Взыскательный художник», он смотрел на первые свои опыты как на ученические.</a:t>
            </a:r>
            <a:endParaRPr lang="uk-UA" i="1" dirty="0">
              <a:solidFill>
                <a:schemeClr val="tx2"/>
              </a:solidFill>
            </a:endParaRPr>
          </a:p>
        </p:txBody>
      </p:sp>
      <p:pic>
        <p:nvPicPr>
          <p:cNvPr id="9218" name="Picture 2" descr="C:\Users\Олюня\Desktop\14ac5f79fc739f45900e048113376e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929066"/>
            <a:ext cx="3134809" cy="2422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tx1"/>
                </a:solidFill>
              </a:rPr>
              <a:t>Лермонтов любил театр, увлекался пьесами Шиллера и Шекспира, игрой выдающегося актёра Мочалова. Раннее творчество Лермонтова складывалось под влиянием общественно-политической жизни конца 20-х и начала 30-х годов. Оно исполнено протеста свободолюбивого поэта против реакции, воцарившейся в стране. В своей лирике Лермонтов, развивая идеи декабристов, призывает к борьбе, к действию. «Так жизнь скучна, когда боренья нет». Он восклицает: «Не могу на родине томиться, прочь отсель, туда, в кровавый бой!» Поэт приветствует французскую революцию 1830 года. В своих ранних поэмах он с глубокой симпатией рисует свободолюбивых, сильных и смелых людей. В драмах его звучит гневный протест против угнетения людей В 1831 году умер отец Лермонтова. Вызванные смертью отца мысли и настроения поэт высказывает в стихотворении: Ужасная судьба отца и сына Жить розно и в разлуке умереть…</a:t>
            </a:r>
            <a:endParaRPr lang="uk-UA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1600" i="1" dirty="0" smtClean="0"/>
              <a:t>По свидетельству же одного из студентов, Лермонтов «был выгнан из университета» вместе с другими студентами «за нарушение университетского устава», иными словами за вольномыслие. Вместе с бабушкой он переехал в Петербург. Поэт любил Москву. «Москва, писал он впоследствии, не есть обыкновенный город, каких тысяча: Москва не безмолвная громада камней холодных, составленных в симметрическом порядке... нет! у ней есть своя душа, своя жизнь». Эту Москву, душу страны, Лермонтов любил и воспевал: Москва, Москва! Люблю тебя, как сын, Как русский, сильно, пламенно и нежно! После Москвы Петербург, город чиновников и жандармов, не понравился Лермонтову: Переезд в </a:t>
            </a:r>
            <a:r>
              <a:rPr lang="ru-RU" sz="1600" i="1" dirty="0" smtClean="0"/>
              <a:t>Петербург.</a:t>
            </a:r>
            <a:r>
              <a:rPr lang="ru-RU" sz="1600" i="1" dirty="0" smtClean="0"/>
              <a:t> Увы! Как скучен этот город, С своим туманом и водой... Куда ни взглянешь, красный ворот 1 Как шиш торчит перед тобой... В университет Лермонтова не приняли, и он поступает в Школу гвардейских подпрапорщиков и кавалерийских юнкеров. Два года, проведённые в школе, сам Лермонтов называл «страшными годами». Школа была настоящей казармой николаевского времени. Каждый шаг юнкеров определялся приказами, царила бессмысленная дисциплина, книги, кроме учебников и уставов, читать запрещалось. Юнкера свободное время проводили в кутежах и буйных проказах. Но даже в этих условиях Лермонтов продолжал заниматься литературой и писать. По ночам, тайком, он работал над романом «Вадим» о Пугачёвском восстании.</a:t>
            </a:r>
            <a:endParaRPr lang="uk-UA" sz="1600" i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3829048" cy="492922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/>
              <a:t>В ноябре 1834 года Лермонтов был произведён в офицеры и определён в гвардейский гусарский полк, который стоял в Царском Селе, но Лермонтов ездил туда только на парады и дежурства, большую часть времени проводя в Петербурге. Первое время поэт увлекался светской жизнью, балами, маскарадами, посещал театры. Но скоро разочаровался в светском обществе, где почти никто не интересовался искусством, литературой, наукой, тем, что так дорого было Лермонтову. Моральный отдых от светской жизни Лермонтов находил в творчестве. В 1835 1836 годах создает ряд прекрасных произведений: драму « Маскарад », поэму « Боярин Орша », оставшуюся незаконченной повесть « Княгиня Лиговская », где впервые появляется Печорин, и ряд лирических стихотворений. Военная служба в Петербурге.</a:t>
            </a:r>
            <a:endParaRPr lang="uk-UA" sz="1400" dirty="0"/>
          </a:p>
        </p:txBody>
      </p:sp>
      <p:pic>
        <p:nvPicPr>
          <p:cNvPr id="11266" name="Picture 2" descr="C:\Users\Олюня\Desktop\lermontov-mihail-maskarad_200_au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928670"/>
            <a:ext cx="2540003" cy="2971800"/>
          </a:xfrm>
          <a:prstGeom prst="rect">
            <a:avLst/>
          </a:prstGeom>
          <a:noFill/>
        </p:spPr>
      </p:pic>
      <p:pic>
        <p:nvPicPr>
          <p:cNvPr id="11267" name="Picture 3" descr="C:\Users\Олюня\Desktop\index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14686"/>
            <a:ext cx="3246454" cy="3311383"/>
          </a:xfrm>
          <a:prstGeom prst="rect">
            <a:avLst/>
          </a:prstGeom>
          <a:noFill/>
        </p:spPr>
      </p:pic>
      <p:pic>
        <p:nvPicPr>
          <p:cNvPr id="11268" name="Picture 4" descr="C:\Users\Олюня\Desktop\415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642918"/>
            <a:ext cx="2071702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38164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i="1" dirty="0" smtClean="0"/>
              <a:t>27 января 1837 года произошла дуэль Пушкина с Дантесом. Пушкин был смертельно ранен. Весть о смерти великого поэта быстро разнеслась по Петербургу. Это известие буквально потрясло Лермонтова. Он немедленно откликнулся стихотворением «Смерть поэта». Стихотворение в первоначальном виде заканчивалось словами: «и на устах его печать». Но через несколько дней Лермонтов узнал, что в придворном и светском кругу по-прежнему злословят о Пушки­не, во всём винят самого поэта и оправдывают Дантеса. Услышав об этом, Лермонтов приписал к стихотворению ещё 16 строк, в которых излил всё своё негодование против подлинных виновников смерти великого русского поэта. Эти строки обвиняли в убийства Пушкина придворные и светские круги. Стихотворение в тысячах списков быстро распространилось по Петербургу, а затем и по всей России. Стихи Лермонтова волновали читателей как своим содержанием, так и могучей силой художественного слова нового поэта. В Лермонтове увидели достойного наследника убитого Пушкина, Ссылка на Кавказ.</a:t>
            </a:r>
            <a:endParaRPr lang="uk-UA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357166"/>
            <a:ext cx="4686304" cy="42148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400" i="1" dirty="0" smtClean="0"/>
              <a:t>Посылая Лермонтова под пули, царь надеялся, что поэт не вернётся в столицу. Но участвовать в боях Лермонтову на этот раз не пришлось. Сначала болезнь задержала его в Пятигорске, за­тем он долго добирался до полка, который стоял в Тифлисе. В Пятигорске Лермонтов познакомился, а в Ставрополе и Тифлисе с декабристами и подружился с одним из них по­ этом А. И. Одоевским, автором с Белинским ответного стихотворения на послание «В Сибирь» Пушкина. На Кавказе Лермонтов закончил «Песню про купца Калашникова», подготовил материалы для «Мцыри» и «Героя нашего времени», создал ряд прекрасных лирических стихотворений. 20 февраля Лермонтов был арестован, а через неделю переведен в армейский Нижегородский драгунский полк</a:t>
            </a:r>
            <a:r>
              <a:rPr lang="ru-RU" sz="1400" i="1" dirty="0" smtClean="0"/>
              <a:t>, который </a:t>
            </a:r>
            <a:r>
              <a:rPr lang="ru-RU" sz="1400" i="1" dirty="0" smtClean="0"/>
              <a:t>в то время стоял на Кавказе, где шла война с горцами.</a:t>
            </a:r>
            <a:endParaRPr lang="uk-UA" sz="1400" i="1" dirty="0"/>
          </a:p>
        </p:txBody>
      </p:sp>
      <p:pic>
        <p:nvPicPr>
          <p:cNvPr id="12290" name="Picture 2" descr="C:\Users\Олюня\Desktop\1304921827_1266911402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57166"/>
            <a:ext cx="2428892" cy="3282286"/>
          </a:xfrm>
          <a:prstGeom prst="rect">
            <a:avLst/>
          </a:prstGeom>
          <a:noFill/>
        </p:spPr>
      </p:pic>
      <p:pic>
        <p:nvPicPr>
          <p:cNvPr id="12291" name="Picture 3" descr="C:\Users\Олюня\Desktop\167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4756" y="2928935"/>
            <a:ext cx="2165643" cy="335758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4714884"/>
            <a:ext cx="5500726" cy="164307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Первая ссылка была непродолжительна. Царь согласился удовлетворить прошение Арсеньевой, поддержанное Жуковским, о возвращении Лермонтова. Лермонтов был переведён в полк, стоявший в Новгороде. Он прибыл туда в феврале 1838 года. Между тем Арсеньева не прекращала своих хлопот В апреле она добилась полного прощения Лермонтова и возвращения его в гвардейский полк.</a:t>
            </a:r>
            <a:endParaRPr lang="uk-UA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4714908" cy="30003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400" i="1" dirty="0" smtClean="0">
                <a:solidFill>
                  <a:schemeClr val="tx2"/>
                </a:solidFill>
              </a:rPr>
              <a:t>Лермонтов вернулся в Петербург. Теперь он был известный поэт, автор таких первоклассных произведений, как « Смерть поэта », « Бородино », « Песня про купца Калашникова ». В светском обществе его окружили вниманием, ему льстили, надеясь примирить поэта с придворными кругами. Но отношение Лермонтова к светскому обществу оставалось по-прежнему неприязненным. Его притягивал к себе мир литераторов, знакомство с которыми у него теперь расширилось. Он охотно бывал у Жуковского, у В. Ф. Одоевского (писателя и философа), у вдовы Н. М. Карамзина. Здесь он встречался с писателями, с композиторами, с журналистами. Это был круг культурных людей, где говорили об искусстве, литературе, театре</a:t>
            </a:r>
            <a:r>
              <a:rPr lang="ru-RU" sz="1400" i="1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endParaRPr lang="uk-UA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929066"/>
            <a:ext cx="4786346" cy="23574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Творческая деятельность по- прежнему захватывала Лермонтова. Он много пишет, его произведения появляются в печати. В журнале «Отечественные записки» печатаются его стихотворения «Поэт», «Русалка», «Дума», «Дары Терека», «Памяти А. И. Одоевского», «Воздушный корабль» и многие другие, отдельные части из романа «Герой нашего времени».</a:t>
            </a:r>
            <a:endParaRPr lang="uk-UA" sz="1600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286380" y="785794"/>
            <a:ext cx="3429024" cy="555787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/>
              <a:t>Известность поэта возрастает. Правительство понимало, что Лермонтов является выразителем передовых взглядов. И вот с ведома царя и его семьи начинается травля Лермонтова. По заказу свыше, чтобы унизить Лермонтова, аристократ писатель граф Соллогуб в конце 1839 года пишет повесть «Большой свет» -- грязный пасквиль на Лермонтова. Лермонтов отвечает своим врагам стихотворением Как часто пёстрою толпою окружён», которое в середине января 1840 года появилось в.журнале «Отечественные записки». В этом стихотворении поэт говорит, что высший свет это общество «бездушных людей», «приличьем стянутые маски», и заканчивает такими словами: О, как мне хочется смутить весёлость их И дерзко бросить им в глаза железный стих, Облитый горечью и злостью!..</a:t>
            </a:r>
            <a:endParaRPr lang="uk-UA" sz="11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5257808" cy="473870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В феврале 1840 года враги поэта вызвали дуэль Лермонтова с сыном французского посланника Баранта. </a:t>
            </a:r>
            <a:r>
              <a:rPr lang="ru-RU" dirty="0" err="1" smtClean="0"/>
              <a:t>Барант</a:t>
            </a:r>
            <a:r>
              <a:rPr lang="ru-RU" dirty="0" smtClean="0"/>
              <a:t> промахнулся, а Лермонтов выстрелил в воздух. О дуэли узнал царь, и Лермонтова арестовали. Когда Лермонтов сидел под арестом, начальниками караула были его однополчане, которые допускали к нему родственников и товарищей. Смог навестить Лермонтова и Белинский. Они встречались и раньше (на Кавказе, в Петербурге в редакции журнала «Отечественные записки»), но сблизиться им не удавалось. Теперь же они разговорились. В течение четырёх часов беседовали о литературе, об искусстве великий поэт и великий критик. «Я смотрел на него, рассказывает потом Белинский, и не верил ни глазам, ни ушам своим: лицо его приняло натуральное выражение, он был в эту минуту самим собой... В словах его было столь­ко истины, глубины и простоты. Я в первый раз видел настоящего Лермонтова, каким я всегда желал его видеть...»</a:t>
            </a:r>
            <a:endParaRPr lang="uk-UA" dirty="0"/>
          </a:p>
        </p:txBody>
      </p:sp>
      <p:pic>
        <p:nvPicPr>
          <p:cNvPr id="13314" name="Picture 2" descr="C:\Users\Олюня\Desktop\i_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071546"/>
            <a:ext cx="2969093" cy="4371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4786346" cy="650085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1200" b="1" i="1" dirty="0" smtClean="0">
                <a:solidFill>
                  <a:schemeClr val="tx1"/>
                </a:solidFill>
              </a:rPr>
              <a:t>В Пятигорске в это лето собралось много представителей великосветского петербургского общества, среди которых были лица, ненавидевшие поэта. Они искали только повода, чтобы навсегда избавиться от «несносного выскочки и задиры», как они называли Лермонтова, старались подбить на ссору с ним какого- </a:t>
            </a:r>
            <a:r>
              <a:rPr lang="ru-RU" sz="1200" b="1" i="1" dirty="0" err="1" smtClean="0">
                <a:solidFill>
                  <a:schemeClr val="tx1"/>
                </a:solidFill>
              </a:rPr>
              <a:t>нибудь</a:t>
            </a:r>
            <a:r>
              <a:rPr lang="ru-RU" sz="1200" b="1" i="1" dirty="0" smtClean="0">
                <a:solidFill>
                  <a:schemeClr val="tx1"/>
                </a:solidFill>
              </a:rPr>
              <a:t> офицера. Наконец такой человек был найден. Это был Мартынов, товарищ Лермонтова по военной школе. Подстрекаемый врагами Лермонтова, Мартынов 13 июля 1841 года вызвал поэта на </a:t>
            </a:r>
            <a:r>
              <a:rPr lang="ru-RU" sz="1200" b="1" i="1" dirty="0" err="1" smtClean="0">
                <a:solidFill>
                  <a:schemeClr val="tx1"/>
                </a:solidFill>
              </a:rPr>
              <a:t>дуэль.Вечером</a:t>
            </a:r>
            <a:r>
              <a:rPr lang="ru-RU" sz="1200" b="1" i="1" dirty="0" smtClean="0">
                <a:solidFill>
                  <a:schemeClr val="tx1"/>
                </a:solidFill>
              </a:rPr>
              <a:t> 15 июля у подножия горы Машук близ Пятигорска дуэль состоялась. Это было, собственно, заранее подготовленное, обдуманное политическое убийство. Об этом ясно говорят сохранившиеся свидетельства современников. Вот одно из них: «Лермонтов, взяв пистолет в руки, повторил торжественно Мартынову, что ему не приходило никогда в голову его обидеть, даже огорчить, а что всё это была одна только шутка, а что ежели Мартынова это обижает, он готов просить у него прощения не токмо тут, но везде, где захочет. Стреляй! Стреляй! был ответ исступлённого Мартынова. Надлежало начинать Лермонтову; он выстрелил на воздух, желая кончить глупую эту ссору дружелюбно. Не так великодушно думал Мартынов, он был довольно бесчеловечен и злобен, чтобы подойти к противнику своему, и выстрелил ему прямо в сердце...» «Мартынов поступил как убийца» таков был вывод современников, осведомлённых о дуэли</a:t>
            </a:r>
            <a:r>
              <a:rPr lang="ru-RU" sz="1200" b="1" i="1" dirty="0" smtClean="0">
                <a:solidFill>
                  <a:schemeClr val="tx1"/>
                </a:solidFill>
              </a:rPr>
              <a:t>.</a:t>
            </a:r>
            <a:r>
              <a:rPr lang="ru-RU" sz="1200" b="1" i="1" dirty="0" smtClean="0">
                <a:solidFill>
                  <a:schemeClr val="tx1"/>
                </a:solidFill>
              </a:rPr>
              <a:t> В это время разразилась сильная гроза с ливнем. Все быстро разъехались, оставив на месте дуэли убитого Лермонтова. Только поздно вечером удалось перевезти его в Пятигорск. 17 июля Лермонтов был погребён на Пятигорском кладбище, а в апреле 1842 года, по ходатайству бабушки, его прах был </a:t>
            </a:r>
            <a:r>
              <a:rPr lang="ru-RU" sz="1200" b="1" i="1" dirty="0" smtClean="0">
                <a:solidFill>
                  <a:schemeClr val="tx1"/>
                </a:solidFill>
              </a:rPr>
              <a:t>перевезён </a:t>
            </a:r>
            <a:r>
              <a:rPr lang="ru-RU" sz="1200" b="1" i="1" dirty="0" smtClean="0">
                <a:solidFill>
                  <a:schemeClr val="tx1"/>
                </a:solidFill>
              </a:rPr>
              <a:t>в Тарханы.</a:t>
            </a:r>
            <a:endParaRPr lang="uk-UA" sz="1200" b="1" i="1" dirty="0">
              <a:solidFill>
                <a:schemeClr val="tx1"/>
              </a:solidFill>
            </a:endParaRPr>
          </a:p>
        </p:txBody>
      </p:sp>
      <p:pic>
        <p:nvPicPr>
          <p:cNvPr id="14338" name="Picture 2" descr="C:\Users\Олюня\Desktop\Pamyatnik_Lermontov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857496"/>
            <a:ext cx="3143272" cy="3643314"/>
          </a:xfrm>
          <a:prstGeom prst="rect">
            <a:avLst/>
          </a:prstGeom>
          <a:noFill/>
        </p:spPr>
      </p:pic>
      <p:pic>
        <p:nvPicPr>
          <p:cNvPr id="14339" name="Picture 3" descr="C:\Users\Олюня\Desktop\96428a52bdfec80e6bc5b6b66d405b55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71480"/>
            <a:ext cx="3600965" cy="21605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86380" y="6000768"/>
            <a:ext cx="3128978" cy="4857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u="sng" dirty="0" err="1" smtClean="0">
                <a:solidFill>
                  <a:schemeClr val="tx1"/>
                </a:solidFill>
              </a:rPr>
              <a:t>Государственный</a:t>
            </a:r>
            <a:r>
              <a:rPr lang="uk-UA" sz="1400" u="sng" dirty="0" smtClean="0">
                <a:solidFill>
                  <a:schemeClr val="tx1"/>
                </a:solidFill>
              </a:rPr>
              <a:t> </a:t>
            </a:r>
            <a:r>
              <a:rPr lang="uk-UA" sz="1400" u="sng" dirty="0" err="1" smtClean="0">
                <a:solidFill>
                  <a:schemeClr val="tx1"/>
                </a:solidFill>
              </a:rPr>
              <a:t>Лермонтовский</a:t>
            </a:r>
            <a:r>
              <a:rPr lang="uk-UA" sz="1400" u="sng" dirty="0" smtClean="0">
                <a:solidFill>
                  <a:schemeClr val="tx1"/>
                </a:solidFill>
              </a:rPr>
              <a:t> </a:t>
            </a:r>
            <a:r>
              <a:rPr lang="uk-UA" sz="1400" u="sng" dirty="0" err="1" smtClean="0">
                <a:solidFill>
                  <a:schemeClr val="tx1"/>
                </a:solidFill>
              </a:rPr>
              <a:t>музей-заповедник</a:t>
            </a:r>
            <a:r>
              <a:rPr lang="uk-UA" sz="1400" u="sng" dirty="0" smtClean="0">
                <a:solidFill>
                  <a:schemeClr val="tx1"/>
                </a:solidFill>
              </a:rPr>
              <a:t> </a:t>
            </a:r>
            <a:r>
              <a:rPr lang="uk-UA" sz="1400" u="sng" dirty="0" err="1" smtClean="0">
                <a:solidFill>
                  <a:schemeClr val="tx1"/>
                </a:solidFill>
              </a:rPr>
              <a:t>“Тарханы”</a:t>
            </a:r>
            <a:endParaRPr lang="uk-UA" sz="1400" u="sng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4186238" cy="471490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1800" b="1" i="1" dirty="0" smtClean="0"/>
              <a:t>В ночь со 2-го на 3-е (15) октября, в Москве, в семье капитана Юрия Петровича Лермонтова и Марии Михайловны (Арсеньевой), родился сын - Михаил Юрьевич Лермонтов. 11 октября - Крестины Лермонтова. Бабушка Михаила Юрьевича Елизавета Алексеевна Арсеньева была крестной матерью. «Ребенка милого рожденье Приветствует мой запоздалый стих. Да будет с ним благословенье Всех ангелов небесных и земных! Да будет он отца достоин, Как мать его, прекрасен и любим; Да будет дух его спокоен И в правде тверд, как божий херувим» Лермонтов М.Ю. Ребенка милого рожденье Дом у Красных ворот, где родился М.Ю. Лермонтов. Автор: Львов Петр Иванович. Дом у Красных ворот, где родился М.Ю. Лермонтов. Автор: Львов Петр Иванович.</a:t>
            </a:r>
            <a:endParaRPr lang="uk-UA" sz="1800" b="1" i="1" dirty="0"/>
          </a:p>
        </p:txBody>
      </p:sp>
      <p:pic>
        <p:nvPicPr>
          <p:cNvPr id="2050" name="Picture 2" descr="C:\Users\Олюня\Desktop\0_61c3e_89605771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285992"/>
            <a:ext cx="4056095" cy="31226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43438" y="5572140"/>
            <a:ext cx="4071966" cy="557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Дом</a:t>
            </a:r>
            <a:r>
              <a:rPr lang="ru-RU" dirty="0" smtClean="0"/>
              <a:t> </a:t>
            </a:r>
            <a:r>
              <a:rPr lang="ru-RU" b="1" dirty="0" smtClean="0"/>
              <a:t>у</a:t>
            </a:r>
            <a:r>
              <a:rPr lang="ru-RU" dirty="0" smtClean="0"/>
              <a:t> </a:t>
            </a:r>
            <a:r>
              <a:rPr lang="ru-RU" b="1" dirty="0" smtClean="0"/>
              <a:t>Красных</a:t>
            </a:r>
            <a:r>
              <a:rPr lang="ru-RU" dirty="0" smtClean="0"/>
              <a:t> </a:t>
            </a:r>
            <a:r>
              <a:rPr lang="ru-RU" b="1" dirty="0" smtClean="0"/>
              <a:t>ворот</a:t>
            </a:r>
            <a:r>
              <a:rPr lang="ru-RU" dirty="0" smtClean="0"/>
              <a:t>, </a:t>
            </a:r>
            <a:r>
              <a:rPr lang="ru-RU" b="1" dirty="0" smtClean="0"/>
              <a:t>где</a:t>
            </a:r>
            <a:r>
              <a:rPr lang="ru-RU" dirty="0" smtClean="0"/>
              <a:t> </a:t>
            </a:r>
            <a:r>
              <a:rPr lang="ru-RU" b="1" dirty="0" smtClean="0"/>
              <a:t>родился</a:t>
            </a:r>
            <a:r>
              <a:rPr lang="ru-RU" dirty="0" smtClean="0"/>
              <a:t> </a:t>
            </a:r>
            <a:r>
              <a:rPr lang="ru-RU" dirty="0" smtClean="0"/>
              <a:t>М.Ю. Лермонтов</a:t>
            </a:r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М.Ю.Лермонтову в Москве</a:t>
            </a:r>
            <a:endParaRPr lang="uk-UA" dirty="0"/>
          </a:p>
        </p:txBody>
      </p:sp>
      <p:pic>
        <p:nvPicPr>
          <p:cNvPr id="15362" name="Picture 2" descr="C:\Users\Олюня\Desktop\0_30749_308988cd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358246" cy="47149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285728"/>
            <a:ext cx="5072098" cy="64293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/>
              <a:t>     </a:t>
            </a:r>
            <a:r>
              <a:rPr lang="ru-RU" sz="1600" i="1" dirty="0" smtClean="0">
                <a:solidFill>
                  <a:schemeClr val="tx2"/>
                </a:solidFill>
              </a:rPr>
              <a:t>Мария </a:t>
            </a:r>
            <a:r>
              <a:rPr lang="ru-RU" sz="1600" i="1" dirty="0" smtClean="0">
                <a:solidFill>
                  <a:schemeClr val="tx2"/>
                </a:solidFill>
              </a:rPr>
              <a:t>Михайловна Лермонтова (</a:t>
            </a:r>
            <a:r>
              <a:rPr lang="ru-RU" sz="1600" i="1" dirty="0" smtClean="0">
                <a:solidFill>
                  <a:schemeClr val="tx2"/>
                </a:solidFill>
              </a:rPr>
              <a:t>1795-1817</a:t>
            </a:r>
            <a:r>
              <a:rPr lang="ru-RU" sz="1600" i="1" dirty="0" smtClean="0">
                <a:solidFill>
                  <a:schemeClr val="tx2"/>
                </a:solidFill>
              </a:rPr>
              <a:t>) Мать поэта, урожденная Арсеньева, принадлежала к богатой и знатной семье. Мария Михайловна, родилась «ребенком слабым и болезненным, и взрослою все еще глядела хрупким, нервным созданием... Была одарена душою музыкальною«. Получила домашнее образование и воспитание. Познакомившись у родственников в с. Васильевском с Юрием Петровичем Лермонтовым, Мария Михайловна горячо полюбила его и вышла замуж, несмотря на неодобрение матери. Семейные отношения сложились неблагополучно. Современники рассказывали о доброте Марии Михайловны, лечившей крестьян, вспоминали, что нередко она играла на фортепьяно и пела, взяв на колени сына. Нежность к матери и тоска по ней нашли отражение во многих произведениях поэта. Мария Михайловна умерла от чахотки в феврале 1817 г. Похоронена в Тарханах. На ее надгробном камне высечено: «Под камнем сим лежит тело М.М. Лермонтовой, урожденной Арсеньевой. Скончавшейся 1817 года февраля 24 дня в субботу. Житие ей было 21 год 11 месяцев и 7 дней».</a:t>
            </a:r>
            <a:endParaRPr lang="uk-UA" sz="1600" i="1" dirty="0">
              <a:solidFill>
                <a:schemeClr val="tx2"/>
              </a:solidFill>
            </a:endParaRPr>
          </a:p>
        </p:txBody>
      </p:sp>
      <p:pic>
        <p:nvPicPr>
          <p:cNvPr id="3074" name="Picture 2" descr="C:\Users\Олюня\Desktop\М.М._Лермонтова,_мать_М.Ю._Лермонт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712" y="1000108"/>
            <a:ext cx="3165469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428604"/>
            <a:ext cx="4757742" cy="581027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   Юрий 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Петрович Лермонтов (1787-1831) (1787-1831) Отец поэта. Окончил Первый кадетский корпус в Петербурге, в 1804 г. в чине прапорщика выпущен в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Кексгольмский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пехотный полк, служил в том же корпусе воспитателем; в 1811 г. по болезни вышел в отставку в чине капитана; в 1812 г. вступил в тульское дворянское ополчение; в 1813 г. находился на излечении в Витебске. Бывая в с. Васильевском, родовом имении Арсеньевых, познакомился с М.М. Арсеньевой и женился на ней. После смерти юной жены в 1817 г. отношения Юрия Петровича с тещей обострились. Он уехал в свое имение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Кропотово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Тульской губернии, а сына оставил на воспитание бабушке согласно условию, поставленному ею в завещании. С сыном Юрий Петрович виделся в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Кропотове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в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1827 г., а также в Москве. Переписка Лермонтова с отцом не сохранилась. Умер Ю.П. Лермонтов 1 октября 1831 года, был похоронен в с.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Шипово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 Тульской губернии. В 1974 г. его прах был перевезен в Тарханы и перезахоронен рядом с церковью Михаила Архистратига.</a:t>
            </a:r>
            <a:endParaRPr lang="uk-UA" sz="1600" i="1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4098" name="Picture 2" descr="C:\Users\Олюня\Desktop\Ю.П._Лермонтов,_отец_М.Ю._Лермонто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357190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4329114" cy="56673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400" dirty="0" smtClean="0">
                <a:solidFill>
                  <a:schemeClr val="tx2">
                    <a:lumMod val="90000"/>
                  </a:schemeClr>
                </a:solidFill>
              </a:rPr>
              <a:t>     Елизавета </a:t>
            </a:r>
            <a:r>
              <a:rPr lang="ru-RU" sz="1400" dirty="0" smtClean="0">
                <a:solidFill>
                  <a:schemeClr val="tx2">
                    <a:lumMod val="90000"/>
                  </a:schemeClr>
                </a:solidFill>
              </a:rPr>
              <a:t>Алексеевна Арсеньева (1773- 1845 Бабушка Лермонтова по матери. Происходила из знаменитого рода Столыпиных. Елизавета Алексеевна была «не особенно красива, высокого роста, сурова и до некоторой степени неуклюжа«. Обладала природным умом, силой воли и деловой хваткой. Получила домашнее образование. В 1794 г. вышла замуж за Михаила Васильевича Арсеньева. От брака имела единственную дочь, которая умерла в 1817 г. Всю свою любовь Елизавета Алексеевна сосредоточила на внуке. Любовь к нему была одновременно самоотверженной и властной; ради Лермонтова бабушка готова была на любые жертвы. Ни сил, ни средств не жалела она на его воспитание и образование. При всех обстоятельствах жизни Лермонтова в Москве и Петербурге Елизавета Алексеевна была рядом с ним. Известие о смерти внука застало Арсеньеву в Петербурге, и в конце августа 1841 г. она вернулась в Тарханы. В 1842 г. Е.А. Арсеньева добилась права на перевоз тела Лермонтова из Пятигорска в Тарханы. После перезахоронения внука на фамильном кладбище по воле Арсеньевой была возведена часовня. Через четыре года после смерти внука умерла Е.А. Арсеньева (16 ноября 1845 г. 85 лет). Похоронена в фамильном склепе, где и ее внук.</a:t>
            </a:r>
            <a:endParaRPr lang="uk-UA" sz="1400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5122" name="Picture 2" descr="C:\Users\Олюня\Desktop\1cfc051afdeaf8c9ff178ee51b3135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928670"/>
            <a:ext cx="3571900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i="1" dirty="0" smtClean="0"/>
              <a:t>    После </a:t>
            </a:r>
            <a:r>
              <a:rPr lang="ru-RU" i="1" dirty="0" smtClean="0"/>
              <a:t>смерти жены Юрий Петрович покинул Тарханы. Мальчик остался на воспитании у бабушки. Как ни мал был в то время Лермонтов, как ни скрывали от него многое из распри между отцом и бабушкой, всё же эта тяжёлая семейная драма заставила его рано задуматься над отношениями между людьми и почувствовать себя одиноким. Это развило в нем мечтательность, задумчивость. В поэме «Сашка» Лермонтов гак говорит о своих детских годах: И тайных мук его никто не ведал. До времени отвыкнув от игры, Он жадному сомненью сердце предал. И, презрев детства милые дары, Он начал думать, строить мир воздушный И в нем терялся мыслию послушной...</a:t>
            </a:r>
            <a:endParaRPr lang="uk-UA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Детские годы М.Ю.Лермонтова</a:t>
            </a: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4543428" cy="566739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Бабушка не жалела средств для воспитания внука. По дворянскому обычаю, в качестве воспитателей были приглашены иностранцы. Нянькой Лермонтова была старушка немка, гувернёром бывший сержант наполеоновской гвардии. Он много рассказывал о Наполеоне, его походах, пожаре Москвы. До десятилетнего возраста Лермонтов рос болезненным мальчиком. Чтобы укрепить здоровье внука, бабушка три раза возила его на Кавказ, в нынешний Пятигорск (тогда </a:t>
            </a:r>
            <a:r>
              <a:rPr lang="ru-RU" sz="1600" i="1" dirty="0" err="1" smtClean="0">
                <a:solidFill>
                  <a:schemeClr val="tx2">
                    <a:lumMod val="90000"/>
                  </a:schemeClr>
                </a:solidFill>
              </a:rPr>
              <a:t>Горячеводск</a:t>
            </a:r>
            <a:r>
              <a:rPr lang="ru-RU" sz="1600" i="1" dirty="0" smtClean="0">
                <a:solidFill>
                  <a:schemeClr val="tx2">
                    <a:lumMod val="90000"/>
                  </a:schemeClr>
                </a:solidFill>
              </a:rPr>
              <a:t>). Поездка, предпринятая летом 1825 года, когда мальчику было уже10 лет,' произвела на него огромное впечатление. Величественная природа, необычное население, рассказы раненых и больных офицеров, лечившихся в Пятигорске, о войне с горцами, о кавказских пленниках всё это оказывало сильное воздействие на впечатлительного мальчика, будущего поэта Кавказа.</a:t>
            </a:r>
            <a:endParaRPr lang="uk-UA" sz="1600" i="1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6146" name="Picture 2" descr="C:\Users\Олюня\Desktop\7016ae64cdb2d29ad75a06d99fb73d3d9140c35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785794"/>
            <a:ext cx="371477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472518" cy="321471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1900" i="1" dirty="0" smtClean="0"/>
              <a:t>Поездка </a:t>
            </a:r>
            <a:r>
              <a:rPr lang="ru-RU" sz="1900" i="1" dirty="0" smtClean="0"/>
              <a:t>на Кавказ в 1825 году значительно улучшила здоровье Лермонтова. По возвращении в Тарханы начались серьёзные занятия. Будущий поэт изучал общеобразовательные предметы и иностранные языки, рисовал, занимался музыкой, читал русскую и иностранную литературу. Разнообразные впечатления откладывались в его душе и давали пищу для размышлений: он слушал рас­сказы об Отечественной войне 1812 года, наблюдал жизнь дворовых и крепостных крестьян как в имении бабушки, так и у соседей- помещиков; крестьяне тайком рассказывали ему о пугачёвском движении, которое докатилось до имения Арсеньевых. В Тарханах узнал Лермонтов о восстании декабристов и о расправе с ними Николая I.</a:t>
            </a:r>
            <a:endParaRPr lang="uk-UA" sz="1900" i="1" dirty="0"/>
          </a:p>
        </p:txBody>
      </p:sp>
      <p:pic>
        <p:nvPicPr>
          <p:cNvPr id="7170" name="Picture 2" descr="C:\Users\Олюня\Desktop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714752"/>
            <a:ext cx="4500593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7186634" cy="481014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1800" dirty="0" smtClean="0">
              <a:solidFill>
                <a:schemeClr val="tx2">
                  <a:lumMod val="90000"/>
                </a:schemeClr>
              </a:solidFill>
            </a:endParaRPr>
          </a:p>
          <a:p>
            <a:pPr algn="ctr">
              <a:buNone/>
            </a:pPr>
            <a:endParaRPr lang="ru-RU" sz="1800" dirty="0" smtClean="0">
              <a:solidFill>
                <a:schemeClr val="tx2">
                  <a:lumMod val="90000"/>
                </a:schemeClr>
              </a:solidFill>
            </a:endParaRPr>
          </a:p>
          <a:p>
            <a:pPr algn="ctr">
              <a:buNone/>
            </a:pPr>
            <a:r>
              <a:rPr lang="ru-RU" sz="1800" i="1" dirty="0" smtClean="0">
                <a:solidFill>
                  <a:schemeClr val="tx2">
                    <a:lumMod val="90000"/>
                  </a:schemeClr>
                </a:solidFill>
              </a:rPr>
              <a:t>Отечественная </a:t>
            </a:r>
            <a:r>
              <a:rPr lang="ru-RU" sz="1800" i="1" dirty="0" smtClean="0">
                <a:solidFill>
                  <a:schemeClr val="tx2">
                    <a:lumMod val="90000"/>
                  </a:schemeClr>
                </a:solidFill>
              </a:rPr>
              <a:t>война 1812 года осознавалась Лермонтовым как героическая страница русской истории, как время, когда русский народ с особой силой проявил свое мужество и патриотизм. Он восхищался героизмом своего народа, в нем крепла любовь к родной стране. Рассказы крестьян о пугачёвском движении и наблюдения над их жизнью пробуждали у мальчика чувство протеста против крепостного строя. Впоследствии в романе «Вадим» он отразит слышанные им в детстве рассказы живых свидетелей восстания.. В 1827 году бабушка с внуком переехала из Тархан в Москву, так как надо было подумать о школьном образовании мальчика. Его стали готовить к поступлению в университетский благородный пансион. Годы учения в Москве. Осенью 1828 года Лермонтов был принят в IV класс Московского университетскою благородного пансиона. Это было одно из лучших учебных заведений того времени. Здесь в своё время учились Фонвизин, Жуковский, Грибоедов. Среди преподавателей были профессора университета, поощрялись занятия литературой, существовало литературное общество, издавались рукописные журналы.</a:t>
            </a:r>
            <a:endParaRPr lang="uk-UA" sz="1800" i="1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6" name="Picture 3" descr="C:\Users\Олюня\Desktop\motivatie_legileluizamolx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04"/>
            <a:ext cx="3071834" cy="14319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50</TotalTime>
  <Words>3319</Words>
  <PresentationFormat>Экран (4:3)</PresentationFormat>
  <Paragraphs>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Детские годы М.Ю.Лермонтова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Памятник М.Ю.Лермонтову в Москве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Олюня</cp:lastModifiedBy>
  <cp:revision>9</cp:revision>
  <dcterms:created xsi:type="dcterms:W3CDTF">2014-09-07T10:34:06Z</dcterms:created>
  <dcterms:modified xsi:type="dcterms:W3CDTF">2014-09-07T11:34:54Z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755130</vt:lpwstr>
  </property>
  <property fmtid="{D5CDD505-2E9C-101B-9397-08002B2CF9AE}" name="NXPowerLiteVersion" pid="3">
    <vt:lpwstr>D4.1.4</vt:lpwstr>
  </property>
</Properties>
</file>