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xml" PartName="/ppt/slides/slide29.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Layout+xml" PartName="/ppt/slideLayouts/slideLayout7.xml"/>
  <Default ContentType="image/png" Extension="png"/>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2" r:id="rId4"/>
    <p:sldId id="274" r:id="rId5"/>
    <p:sldId id="283" r:id="rId6"/>
    <p:sldId id="273" r:id="rId7"/>
    <p:sldId id="275" r:id="rId8"/>
    <p:sldId id="269" r:id="rId9"/>
    <p:sldId id="267" r:id="rId10"/>
    <p:sldId id="288" r:id="rId11"/>
    <p:sldId id="290" r:id="rId12"/>
    <p:sldId id="276" r:id="rId13"/>
    <p:sldId id="277" r:id="rId14"/>
    <p:sldId id="293" r:id="rId15"/>
    <p:sldId id="270" r:id="rId16"/>
    <p:sldId id="278" r:id="rId17"/>
    <p:sldId id="289" r:id="rId18"/>
    <p:sldId id="279" r:id="rId19"/>
    <p:sldId id="280" r:id="rId20"/>
    <p:sldId id="281" r:id="rId21"/>
    <p:sldId id="259" r:id="rId22"/>
    <p:sldId id="282" r:id="rId23"/>
    <p:sldId id="266" r:id="rId24"/>
    <p:sldId id="285" r:id="rId25"/>
    <p:sldId id="286" r:id="rId26"/>
    <p:sldId id="260" r:id="rId27"/>
    <p:sldId id="262" r:id="rId28"/>
    <p:sldId id="292" r:id="rId29"/>
    <p:sldId id="291" r:id="rId30"/>
    <p:sldId id="263" r:id="rId31"/>
    <p:sldId id="264" r:id="rId32"/>
    <p:sldId id="295"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39" autoAdjust="0"/>
  </p:normalViewPr>
  <p:slideViewPr>
    <p:cSldViewPr>
      <p:cViewPr varScale="1">
        <p:scale>
          <a:sx n="70" d="100"/>
          <a:sy n="70" d="100"/>
        </p:scale>
        <p:origin x="-52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23.12.2014</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transition spd="med">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23.12.2014</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transition spd="med">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23.12.2014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23.12.2014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spd="med">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23.12.2014</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23.12.2014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transition spd="med">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23.12.2014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med">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23.12.2014</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transition spd="med">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23.12.2014</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transition spd="med">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23.12.2014</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split orient="vert"/>
  </p:transition>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arget="../media/image12.jpeg" Type="http://schemas.openxmlformats.org/officeDocument/2006/relationships/image"/><Relationship Id="rId1" Target="../slideLayouts/slideLayout2.xml" Type="http://schemas.openxmlformats.org/officeDocument/2006/relationships/slideLayout"/></Relationships>
</file>

<file path=ppt/slides/_rels/slide11.xml.rels><?xml version="1.0" encoding="UTF-8" standalone="yes" ?><Relationships xmlns="http://schemas.openxmlformats.org/package/2006/relationships"><Relationship Id="rId2" Target="../media/image13.jpeg" Type="http://schemas.openxmlformats.org/officeDocument/2006/relationships/image"/><Relationship Id="rId1" Target="../slideLayouts/slideLayout2.xml" Type="http://schemas.openxmlformats.org/officeDocument/2006/relationships/slideLayout"/></Relationships>
</file>

<file path=ppt/slides/_rels/slide12.xml.rels><?xml version="1.0" encoding="UTF-8" standalone="yes" ?><Relationships xmlns="http://schemas.openxmlformats.org/package/2006/relationships"><Relationship Id="rId2" Target="../media/image14.jpeg" Type="http://schemas.openxmlformats.org/officeDocument/2006/relationships/image"/><Relationship Id="rId1" Target="../slideLayouts/slideLayout2.xml" Type="http://schemas.openxmlformats.org/officeDocument/2006/relationships/slideLayout"/></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arget="../media/image15.jpeg" Type="http://schemas.openxmlformats.org/officeDocument/2006/relationships/image"/><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2" Target="../media/image16.jpeg" Type="http://schemas.openxmlformats.org/officeDocument/2006/relationships/image"/><Relationship Id="rId1" Target="../slideLayouts/slideLayout2.xml" Type="http://schemas.openxmlformats.org/officeDocument/2006/relationships/slideLayout"/></Relationships>
</file>

<file path=ppt/slides/_rels/slide16.xml.rels><?xml version="1.0" encoding="UTF-8" standalone="yes" ?><Relationships xmlns="http://schemas.openxmlformats.org/package/2006/relationships"><Relationship Id="rId2" Target="../media/image17.jpeg" Type="http://schemas.openxmlformats.org/officeDocument/2006/relationships/image"/><Relationship Id="rId1" Target="../slideLayouts/slideLayout2.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arget="../media/image18.jpeg" Type="http://schemas.openxmlformats.org/officeDocument/2006/relationships/image"/><Relationship Id="rId1" Target="../slideLayouts/slideLayout2.xml" Type="http://schemas.openxmlformats.org/officeDocument/2006/relationships/slideLayout"/></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arget="../media/image3.jpeg" Type="http://schemas.openxmlformats.org/officeDocument/2006/relationships/image"/><Relationship Id="rId1" Target="../slideLayouts/slideLayout2.xml" Type="http://schemas.openxmlformats.org/officeDocument/2006/relationships/slideLayout"/></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arget="../media/image20.jpeg" Type="http://schemas.openxmlformats.org/officeDocument/2006/relationships/image"/><Relationship Id="rId1" Target="../slideLayouts/slideLayout2.xml" Type="http://schemas.openxmlformats.org/officeDocument/2006/relationships/slideLayout"/></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arget="../media/image21.jpeg" Type="http://schemas.openxmlformats.org/officeDocument/2006/relationships/image"/><Relationship Id="rId1" Target="../slideLayouts/slideLayout2.xml" Type="http://schemas.openxmlformats.org/officeDocument/2006/relationships/slideLayout"/></Relationships>
</file>

<file path=ppt/slides/_rels/slide24.xml.rels><?xml version="1.0" encoding="UTF-8" standalone="yes" ?><Relationships xmlns="http://schemas.openxmlformats.org/package/2006/relationships"><Relationship Id="rId2" Target="../media/image22.jpeg" Type="http://schemas.openxmlformats.org/officeDocument/2006/relationships/image"/><Relationship Id="rId1" Target="../slideLayouts/slideLayout2.xml" Type="http://schemas.openxmlformats.org/officeDocument/2006/relationships/slideLayout"/></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arget="../media/image23.jpeg" Type="http://schemas.openxmlformats.org/officeDocument/2006/relationships/image"/><Relationship Id="rId1" Target="../slideLayouts/slideLayout2.xml" Type="http://schemas.openxmlformats.org/officeDocument/2006/relationships/slideLayout"/></Relationships>
</file>

<file path=ppt/slides/_rels/slide27.xml.rels><?xml version="1.0" encoding="UTF-8" standalone="yes" ?><Relationships xmlns="http://schemas.openxmlformats.org/package/2006/relationships"><Relationship Id="rId2" Target="../media/image24.jpeg" Type="http://schemas.openxmlformats.org/officeDocument/2006/relationships/image"/><Relationship Id="rId1" Target="../slideLayouts/slideLayout2.xml" Type="http://schemas.openxmlformats.org/officeDocument/2006/relationships/slideLayout"/></Relationships>
</file>

<file path=ppt/slides/_rels/slide28.xml.rels><?xml version="1.0" encoding="UTF-8" standalone="yes" ?><Relationships xmlns="http://schemas.openxmlformats.org/package/2006/relationships"><Relationship Id="rId2" Target="../media/image25.jpeg" Type="http://schemas.openxmlformats.org/officeDocument/2006/relationships/image"/><Relationship Id="rId1" Target="../slideLayouts/slideLayout2.xml" Type="http://schemas.openxmlformats.org/officeDocument/2006/relationships/slideLayout"/></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arget="../media/image4.jpeg" Type="http://schemas.openxmlformats.org/officeDocument/2006/relationships/image"/><Relationship Id="rId1" Target="../slideLayouts/slideLayout2.xml" Type="http://schemas.openxmlformats.org/officeDocument/2006/relationships/slideLayout"/></Relationships>
</file>

<file path=ppt/slides/_rels/slide30.xml.rels><?xml version="1.0" encoding="UTF-8" standalone="yes" ?><Relationships xmlns="http://schemas.openxmlformats.org/package/2006/relationships"><Relationship Id="rId2" Target="../media/image26.jpeg" Type="http://schemas.openxmlformats.org/officeDocument/2006/relationships/image"/><Relationship Id="rId1" Target="../slideLayouts/slideLayout2.xml" Type="http://schemas.openxmlformats.org/officeDocument/2006/relationships/slideLayout"/></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arget="../media/image26.jpeg" Type="http://schemas.openxmlformats.org/officeDocument/2006/relationships/image"/><Relationship Id="rId1" Target="../slideLayouts/slideLayout2.xml" Type="http://schemas.openxmlformats.org/officeDocument/2006/relationships/slideLayout"/></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arget="../media/image5.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2.xml" Type="http://schemas.openxmlformats.org/officeDocument/2006/relationships/slideLayout"/><Relationship Id="rId4" Target="../media/image8.jpeg" Type="http://schemas.openxmlformats.org/officeDocument/2006/relationships/image"/></Relationships>
</file>

<file path=ppt/slides/_rels/slide7.xml.rels><?xml version="1.0" encoding="UTF-8" standalone="yes" ?><Relationships xmlns="http://schemas.openxmlformats.org/package/2006/relationships"><Relationship Id="rId2" Target="../media/image9.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2" Target="../media/image10.jpeg" Type="http://schemas.openxmlformats.org/officeDocument/2006/relationships/image"/><Relationship Id="rId1" Target="../slideLayouts/slideLayout2.xml" Type="http://schemas.openxmlformats.org/officeDocument/2006/relationships/slideLayout"/></Relationships>
</file>

<file path=ppt/slides/_rels/slide9.xml.rels><?xml version="1.0" encoding="UTF-8" standalone="yes" ?><Relationships xmlns="http://schemas.openxmlformats.org/package/2006/relationships"><Relationship Id="rId2" Target="../media/image11.jpeg" Type="http://schemas.openxmlformats.org/officeDocument/2006/relationships/image"/><Relationship Id="rId1" Target="../slideLayouts/slideLayout2.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786190"/>
            <a:ext cx="8229600" cy="1219200"/>
          </a:xfrm>
        </p:spPr>
        <p:txBody>
          <a:bodyPr>
            <a:normAutofit fontScale="90000"/>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800" b="1" cap="all" spc="0" dirty="0" smtClean="0">
                <a:ln/>
                <a:solidFill>
                  <a:schemeClr val="accent3">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Герои романа </a:t>
            </a:r>
            <a:br>
              <a:rPr lang="ru-RU" sz="8800" b="1" cap="all" spc="0" dirty="0" smtClean="0">
                <a:ln/>
                <a:solidFill>
                  <a:schemeClr val="accent3">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br>
            <a:r>
              <a:rPr lang="ru-RU" sz="8800" b="1" cap="all" spc="0" dirty="0" smtClean="0">
                <a:ln/>
                <a:solidFill>
                  <a:schemeClr val="accent3">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«Мастер и Маргарита»</a:t>
            </a:r>
            <a:endParaRPr lang="ru-RU" sz="8800" b="1" cap="all" spc="0" dirty="0">
              <a:ln/>
              <a:solidFill>
                <a:schemeClr val="accent3">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spTree>
  </p:cSld>
  <p:clrMapOvr>
    <a:masterClrMapping/>
  </p:clrMapOvr>
  <p:transition spd="med">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3000364" y="1142984"/>
            <a:ext cx="6143636" cy="5500726"/>
          </a:xfrm>
        </p:spPr>
        <p:txBody>
          <a:bodyPr>
            <a:noAutofit/>
          </a:bodyPr>
          <a:lstStyle/>
          <a:p>
            <a:r>
              <a:rPr lang="ru-RU" sz="2400" b="1" dirty="0" smtClean="0">
                <a:solidFill>
                  <a:srgbClr val="C00000"/>
                </a:solidFill>
                <a:latin typeface="Times New Roman" pitchFamily="18" charset="0"/>
                <a:cs typeface="Times New Roman" pitchFamily="18" charset="0"/>
              </a:rPr>
              <a:t>Через образ Пилата автор раскрывает проблему совести в романе, проблему трусости и необходимости каждого человека, в независимости от поста и звания, нести ответственность за свои ошибки. </a:t>
            </a:r>
          </a:p>
          <a:p>
            <a:r>
              <a:rPr lang="ru-RU" sz="2400" b="1" dirty="0" smtClean="0">
                <a:solidFill>
                  <a:srgbClr val="C00000"/>
                </a:solidFill>
                <a:latin typeface="Times New Roman" pitchFamily="18" charset="0"/>
                <a:cs typeface="Times New Roman" pitchFamily="18" charset="0"/>
              </a:rPr>
              <a:t>     Поговорив на допросе с </a:t>
            </a:r>
            <a:r>
              <a:rPr lang="ru-RU" sz="2400" b="1" dirty="0" err="1" smtClean="0">
                <a:solidFill>
                  <a:srgbClr val="C00000"/>
                </a:solidFill>
                <a:latin typeface="Times New Roman" pitchFamily="18" charset="0"/>
                <a:cs typeface="Times New Roman" pitchFamily="18" charset="0"/>
              </a:rPr>
              <a:t>Иешуа</a:t>
            </a:r>
            <a:r>
              <a:rPr lang="ru-RU" sz="2400" b="1" dirty="0" smtClean="0">
                <a:solidFill>
                  <a:srgbClr val="C00000"/>
                </a:solidFill>
                <a:latin typeface="Times New Roman" pitchFamily="18" charset="0"/>
                <a:cs typeface="Times New Roman" pitchFamily="18" charset="0"/>
              </a:rPr>
              <a:t>, Пилат понимает, что тот невиновен и делает слабые попытки спасти </a:t>
            </a:r>
            <a:r>
              <a:rPr lang="ru-RU" sz="2400" b="1" dirty="0" err="1" smtClean="0">
                <a:solidFill>
                  <a:srgbClr val="C00000"/>
                </a:solidFill>
                <a:latin typeface="Times New Roman" pitchFamily="18" charset="0"/>
                <a:cs typeface="Times New Roman" pitchFamily="18" charset="0"/>
              </a:rPr>
              <a:t>Иешуа</a:t>
            </a:r>
            <a:r>
              <a:rPr lang="ru-RU" sz="2400" b="1" dirty="0" smtClean="0">
                <a:solidFill>
                  <a:srgbClr val="C00000"/>
                </a:solidFill>
                <a:latin typeface="Times New Roman" pitchFamily="18" charset="0"/>
                <a:cs typeface="Times New Roman" pitchFamily="18" charset="0"/>
              </a:rPr>
              <a:t>, предлагая тому соврать. Струсив, побоявшись потерять свое место, Пилат приговаривает </a:t>
            </a:r>
            <a:r>
              <a:rPr lang="ru-RU" sz="2400" b="1" dirty="0" err="1" smtClean="0">
                <a:solidFill>
                  <a:srgbClr val="C00000"/>
                </a:solidFill>
                <a:latin typeface="Times New Roman" pitchFamily="18" charset="0"/>
                <a:cs typeface="Times New Roman" pitchFamily="18" charset="0"/>
              </a:rPr>
              <a:t>Иешуа</a:t>
            </a:r>
            <a:r>
              <a:rPr lang="ru-RU" sz="2400" b="1" dirty="0" smtClean="0">
                <a:solidFill>
                  <a:srgbClr val="C00000"/>
                </a:solidFill>
                <a:latin typeface="Times New Roman" pitchFamily="18" charset="0"/>
                <a:cs typeface="Times New Roman" pitchFamily="18" charset="0"/>
              </a:rPr>
              <a:t> к смертной казни, тем самым приговаривая себя к вечным страданиям. </a:t>
            </a:r>
          </a:p>
          <a:p>
            <a:endParaRPr lang="ru-RU" sz="2400" b="1" dirty="0">
              <a:solidFill>
                <a:srgbClr val="C00000"/>
              </a:solidFill>
              <a:latin typeface="Times New Roman" pitchFamily="18" charset="0"/>
              <a:cs typeface="Times New Roman" pitchFamily="18" charset="0"/>
            </a:endParaRPr>
          </a:p>
        </p:txBody>
      </p:sp>
      <p:pic>
        <p:nvPicPr>
          <p:cNvPr id="6" name="Picture 5"/>
          <p:cNvPicPr>
            <a:picLocks noChangeAspect="1" noChangeArrowheads="1"/>
          </p:cNvPicPr>
          <p:nvPr/>
        </p:nvPicPr>
        <p:blipFill>
          <a:blip r:embed="rId2" cstate="print"/>
          <a:srcRect/>
          <a:stretch>
            <a:fillRect/>
          </a:stretch>
        </p:blipFill>
        <p:spPr bwMode="auto">
          <a:xfrm>
            <a:off x="0" y="272169"/>
            <a:ext cx="4000496" cy="6585831"/>
          </a:xfrm>
          <a:prstGeom prst="rect">
            <a:avLst/>
          </a:prstGeom>
          <a:noFill/>
          <a:ln w="9525">
            <a:noFill/>
            <a:miter lim="800000"/>
            <a:headEnd/>
            <a:tailEnd/>
          </a:ln>
          <a:effectLst>
            <a:softEdge rad="635000"/>
          </a:effectLst>
        </p:spPr>
      </p:pic>
      <p:sp>
        <p:nvSpPr>
          <p:cNvPr id="4" name="Заголовок 1"/>
          <p:cNvSpPr>
            <a:spLocks noGrp="1"/>
          </p:cNvSpPr>
          <p:nvPr>
            <p:ph type="title"/>
          </p:nvPr>
        </p:nvSpPr>
        <p:spPr>
          <a:xfrm>
            <a:off x="457200" y="152400"/>
            <a:ext cx="8229600" cy="12192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Понтий Пилат</a:t>
            </a:r>
            <a:endParaRPr lang="ru-RU" sz="8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3000"/>
                                        <p:tgtEl>
                                          <p:spTgt spid="5">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3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tretch>
            <a:fillRect/>
          </a:stretch>
        </p:blipFill>
        <p:spPr bwMode="auto">
          <a:xfrm>
            <a:off x="0" y="714356"/>
            <a:ext cx="9144000" cy="5715016"/>
          </a:xfrm>
          <a:prstGeom prst="rect">
            <a:avLst/>
          </a:prstGeom>
          <a:noFill/>
          <a:ln w="9525">
            <a:noFill/>
            <a:miter lim="800000"/>
            <a:headEnd/>
            <a:tailEnd/>
          </a:ln>
          <a:effectLst>
            <a:softEdge rad="635000"/>
          </a:effectLst>
        </p:spPr>
      </p:pic>
      <p:sp>
        <p:nvSpPr>
          <p:cNvPr id="6" name="TextBox 5"/>
          <p:cNvSpPr txBox="1"/>
          <p:nvPr/>
        </p:nvSpPr>
        <p:spPr>
          <a:xfrm>
            <a:off x="1142976" y="3718679"/>
            <a:ext cx="6786610" cy="3139321"/>
          </a:xfrm>
          <a:prstGeom prst="rect">
            <a:avLst/>
          </a:prstGeom>
          <a:noFill/>
        </p:spPr>
        <p:txBody>
          <a:bodyPr wrap="square" rtlCol="0">
            <a:spAutoFit/>
          </a:bodyPr>
          <a:lstStyle/>
          <a:p>
            <a:pPr algn="ctr"/>
            <a:r>
              <a:rPr lang="ru-RU" sz="6600" b="1" i="1" dirty="0" smtClean="0">
                <a:ln w="1270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И о безделице надлежит помнить</a:t>
            </a:r>
            <a:endParaRPr lang="ru-RU" sz="6600" b="1" i="1" dirty="0">
              <a:ln w="1270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Иван Бездомный </a:t>
            </a:r>
            <a:endParaRPr lang="ru-RU" sz="8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pic>
        <p:nvPicPr>
          <p:cNvPr id="6" name="Picture 2"/>
          <p:cNvPicPr>
            <a:picLocks noGrp="1" noChangeAspect="1" noChangeArrowheads="1"/>
          </p:cNvPicPr>
          <p:nvPr>
            <p:ph idx="1"/>
          </p:nvPr>
        </p:nvPicPr>
        <p:blipFill>
          <a:blip r:embed="rId2" cstate="print"/>
          <a:stretch>
            <a:fillRect/>
          </a:stretch>
        </p:blipFill>
        <p:spPr bwMode="auto">
          <a:xfrm>
            <a:off x="357158" y="714332"/>
            <a:ext cx="8501122" cy="6143668"/>
          </a:xfrm>
          <a:prstGeom prst="rect">
            <a:avLst/>
          </a:prstGeom>
          <a:noFill/>
          <a:ln w="9525">
            <a:noFill/>
            <a:miter lim="800000"/>
            <a:headEnd/>
            <a:tailEnd/>
          </a:ln>
          <a:effectLst>
            <a:softEdge rad="635000"/>
          </a:effectLst>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285728"/>
            <a:ext cx="8715436" cy="6000792"/>
          </a:xfrm>
        </p:spPr>
        <p:txBody>
          <a:bodyPr>
            <a:noAutofit/>
          </a:bodyPr>
          <a:lstStyle/>
          <a:p>
            <a:pPr>
              <a:buNone/>
            </a:pPr>
            <a:r>
              <a:rPr lang="ru-RU" sz="2800" b="1" dirty="0" smtClean="0">
                <a:solidFill>
                  <a:srgbClr val="C00000"/>
                </a:solidFill>
                <a:latin typeface="Times New Roman" pitchFamily="18" charset="0"/>
                <a:cs typeface="Times New Roman" pitchFamily="18" charset="0"/>
              </a:rPr>
              <a:t>		Это творческий псевдоним Ивана </a:t>
            </a:r>
            <a:r>
              <a:rPr lang="ru-RU" sz="2800" b="1" dirty="0" err="1" smtClean="0">
                <a:solidFill>
                  <a:srgbClr val="C00000"/>
                </a:solidFill>
                <a:latin typeface="Times New Roman" pitchFamily="18" charset="0"/>
                <a:cs typeface="Times New Roman" pitchFamily="18" charset="0"/>
              </a:rPr>
              <a:t>Понырева</a:t>
            </a:r>
            <a:r>
              <a:rPr lang="ru-RU" sz="2800" b="1" dirty="0" smtClean="0">
                <a:solidFill>
                  <a:srgbClr val="C00000"/>
                </a:solidFill>
                <a:latin typeface="Times New Roman" pitchFamily="18" charset="0"/>
                <a:cs typeface="Times New Roman" pitchFamily="18" charset="0"/>
              </a:rPr>
              <a:t>.  Иван Бездомный -  персонаж, который на протяжении романа претерпевает эволюцию. В начале произведения мы видим его членом </a:t>
            </a:r>
            <a:r>
              <a:rPr lang="ru-RU" sz="2800" b="1" dirty="0" err="1" smtClean="0">
                <a:solidFill>
                  <a:srgbClr val="C00000"/>
                </a:solidFill>
                <a:latin typeface="Times New Roman" pitchFamily="18" charset="0"/>
                <a:cs typeface="Times New Roman" pitchFamily="18" charset="0"/>
              </a:rPr>
              <a:t>МАССОЛИТа</a:t>
            </a:r>
            <a:r>
              <a:rPr lang="ru-RU" sz="2800" b="1" dirty="0" smtClean="0">
                <a:solidFill>
                  <a:srgbClr val="C00000"/>
                </a:solidFill>
                <a:latin typeface="Times New Roman" pitchFamily="18" charset="0"/>
                <a:cs typeface="Times New Roman" pitchFamily="18" charset="0"/>
              </a:rPr>
              <a:t>, молодым поэтом, пишущим стишки на заданные темы. </a:t>
            </a:r>
          </a:p>
          <a:p>
            <a:pPr>
              <a:buNone/>
            </a:pPr>
            <a:r>
              <a:rPr lang="ru-RU" sz="2800" b="1" dirty="0" smtClean="0">
                <a:solidFill>
                  <a:srgbClr val="C00000"/>
                </a:solidFill>
                <a:latin typeface="Times New Roman" pitchFamily="18" charset="0"/>
                <a:cs typeface="Times New Roman" pitchFamily="18" charset="0"/>
              </a:rPr>
              <a:t>		Бездомный попадает в психиатрическую лечебницу. Так он наказывается за то, что выдавал за истинное творчество жажду славы и именитости. </a:t>
            </a:r>
          </a:p>
          <a:p>
            <a:pPr>
              <a:buNone/>
            </a:pPr>
            <a:r>
              <a:rPr lang="ru-RU" sz="2800" b="1" dirty="0" smtClean="0">
                <a:solidFill>
                  <a:srgbClr val="C00000"/>
                </a:solidFill>
                <a:latin typeface="Times New Roman" pitchFamily="18" charset="0"/>
                <a:cs typeface="Times New Roman" pitchFamily="18" charset="0"/>
              </a:rPr>
              <a:t>		В больнице Бездомный  встречает Мастера и  обещает больше не писать стихов, осознав, какой вред несет </a:t>
            </a:r>
            <a:r>
              <a:rPr lang="ru-RU" sz="2800" b="1" dirty="0" err="1" smtClean="0">
                <a:solidFill>
                  <a:srgbClr val="C00000"/>
                </a:solidFill>
                <a:latin typeface="Times New Roman" pitchFamily="18" charset="0"/>
                <a:cs typeface="Times New Roman" pitchFamily="18" charset="0"/>
              </a:rPr>
              <a:t>псевдотворчество</a:t>
            </a:r>
            <a:r>
              <a:rPr lang="ru-RU" sz="2800" b="1" dirty="0" smtClean="0">
                <a:solidFill>
                  <a:srgbClr val="C00000"/>
                </a:solidFill>
                <a:latin typeface="Times New Roman" pitchFamily="18" charset="0"/>
                <a:cs typeface="Times New Roman" pitchFamily="18" charset="0"/>
              </a:rPr>
              <a:t>. В дальнейшем, он станет большим ученым-историком.</a:t>
            </a:r>
          </a:p>
          <a:p>
            <a:endParaRPr lang="ru-RU" sz="2800" b="1" dirty="0">
              <a:solidFill>
                <a:srgbClr val="C00000"/>
              </a:solidFill>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4" name="Picture 2"/>
          <p:cNvPicPr>
            <a:picLocks noGrp="1" noChangeAspect="1" noChangeArrowheads="1"/>
          </p:cNvPicPr>
          <p:nvPr>
            <p:ph idx="1"/>
          </p:nvPr>
        </p:nvPicPr>
        <p:blipFill>
          <a:blip r:embed="rId2" cstate="print"/>
          <a:stretch>
            <a:fillRect/>
          </a:stretch>
        </p:blipFill>
        <p:spPr bwMode="auto">
          <a:xfrm>
            <a:off x="0" y="142852"/>
            <a:ext cx="9138793" cy="6429420"/>
          </a:xfrm>
          <a:prstGeom prst="rect">
            <a:avLst/>
          </a:prstGeom>
          <a:noFill/>
          <a:ln w="9525">
            <a:noFill/>
            <a:miter lim="800000"/>
            <a:headEnd/>
            <a:tailEnd/>
          </a:ln>
          <a:effectLst>
            <a:softEdge rad="317500"/>
          </a:effectLst>
        </p:spPr>
      </p:pic>
      <p:sp>
        <p:nvSpPr>
          <p:cNvPr id="5" name="TextBox 4"/>
          <p:cNvSpPr txBox="1"/>
          <p:nvPr/>
        </p:nvSpPr>
        <p:spPr>
          <a:xfrm>
            <a:off x="1285852" y="4000504"/>
            <a:ext cx="7358114" cy="2308324"/>
          </a:xfrm>
          <a:prstGeom prst="rect">
            <a:avLst/>
          </a:prstGeom>
          <a:noFill/>
        </p:spPr>
        <p:txBody>
          <a:bodyPr wrap="square" rtlCol="0">
            <a:spAutoFit/>
          </a:bodyPr>
          <a:lstStyle/>
          <a:p>
            <a:r>
              <a:rPr lang="ru-RU" sz="7200" b="1" dirty="0" smtClean="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Я никогда не буду писать</a:t>
            </a:r>
            <a:endParaRPr lang="ru-RU" sz="7200" b="1" dirty="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456150"/>
            <a:ext cx="8786842" cy="6457752"/>
          </a:xfrm>
          <a:prstGeom prst="rect">
            <a:avLst/>
          </a:prstGeom>
          <a:noFill/>
          <a:ln w="9525">
            <a:noFill/>
            <a:miter lim="800000"/>
            <a:headEnd/>
            <a:tailEnd/>
          </a:ln>
          <a:effectLst>
            <a:softEdge rad="635000"/>
          </a:effectLst>
        </p:spPr>
      </p:pic>
      <p:sp>
        <p:nvSpPr>
          <p:cNvPr id="5" name="Заголовок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Берлиоз</a:t>
            </a:r>
            <a:endParaRPr lang="ru-RU" sz="8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4339"/>
                                        </p:tgtEl>
                                        <p:attrNameLst>
                                          <p:attrName>style.visibility</p:attrName>
                                        </p:attrNameLst>
                                      </p:cBhvr>
                                      <p:to>
                                        <p:strVal val="visible"/>
                                      </p:to>
                                    </p:set>
                                    <p:animEffect transition="in" filter="fade">
                                      <p:cBhvr>
                                        <p:cTn id="10" dur="5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cstate="print"/>
          <a:stretch>
            <a:fillRect/>
          </a:stretch>
        </p:blipFill>
        <p:spPr bwMode="auto">
          <a:xfrm>
            <a:off x="1714480" y="0"/>
            <a:ext cx="5857916" cy="3905278"/>
          </a:xfrm>
          <a:prstGeom prst="rect">
            <a:avLst/>
          </a:prstGeom>
          <a:noFill/>
          <a:ln w="9525">
            <a:noFill/>
            <a:miter lim="800000"/>
            <a:headEnd/>
            <a:tailEnd/>
          </a:ln>
          <a:effectLst>
            <a:softEdge rad="317500"/>
          </a:effectLst>
        </p:spPr>
      </p:pic>
      <p:sp>
        <p:nvSpPr>
          <p:cNvPr id="3" name="Заголовок 2"/>
          <p:cNvSpPr>
            <a:spLocks noGrp="1"/>
          </p:cNvSpPr>
          <p:nvPr>
            <p:ph type="title"/>
          </p:nvPr>
        </p:nvSpPr>
        <p:spPr>
          <a:xfrm>
            <a:off x="214282" y="5643578"/>
            <a:ext cx="8643966" cy="1214422"/>
          </a:xfrm>
        </p:spPr>
        <p:txBody>
          <a:bodyPr>
            <a:noAutofit/>
          </a:bodyPr>
          <a:lstStyle/>
          <a:p>
            <a:pPr algn="just"/>
            <a:r>
              <a:rPr lang="ru-RU" sz="2400" b="1" dirty="0" smtClean="0">
                <a:solidFill>
                  <a:srgbClr val="C00000"/>
                </a:solidFill>
                <a:effectLst/>
                <a:latin typeface="Times New Roman" pitchFamily="18" charset="0"/>
                <a:cs typeface="Times New Roman" pitchFamily="18" charset="0"/>
              </a:rPr>
              <a:t>	Это собирательный образ, который рисует Булгаков. Он сатирически передает нам портреты своих современников. В самом начале романа мы видим Михаила Александровича Берлиоза, председателя </a:t>
            </a:r>
            <a:r>
              <a:rPr lang="ru-RU" sz="2400" b="1" dirty="0" err="1" smtClean="0">
                <a:solidFill>
                  <a:srgbClr val="C00000"/>
                </a:solidFill>
                <a:effectLst/>
                <a:latin typeface="Times New Roman" pitchFamily="18" charset="0"/>
                <a:cs typeface="Times New Roman" pitchFamily="18" charset="0"/>
              </a:rPr>
              <a:t>МАССОЛИТа</a:t>
            </a:r>
            <a:r>
              <a:rPr lang="ru-RU" sz="2400" b="1" dirty="0" smtClean="0">
                <a:solidFill>
                  <a:srgbClr val="C00000"/>
                </a:solidFill>
                <a:effectLst/>
                <a:latin typeface="Times New Roman" pitchFamily="18" charset="0"/>
                <a:cs typeface="Times New Roman" pitchFamily="18" charset="0"/>
              </a:rPr>
              <a:t> (союза литераторов). На самом деле, этот человек не имеет ничего общего с настоящим творчеством. Берлиоз полностью подделывается под время. Под его руководством весь МАССОЛИТ становится таким же. Туда входят люди, умеющие подстраиваться под начальство, писать не то, что хочется, а то, что нужно. Там нет места истинному творцу, поэтому критики начинают гонение на Мастера. </a:t>
            </a:r>
            <a:endParaRPr lang="ru-RU" sz="2400" b="1" dirty="0">
              <a:solidFill>
                <a:srgbClr val="C00000"/>
              </a:solidFill>
              <a:effectLst/>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85720" y="4786322"/>
            <a:ext cx="8501122" cy="1219200"/>
          </a:xfrm>
        </p:spPr>
        <p:txBody>
          <a:bodyPr>
            <a:noAutofit/>
          </a:bodyPr>
          <a:lstStyle/>
          <a:p>
            <a:r>
              <a:rPr lang="ru-RU" sz="2400" b="1" dirty="0" smtClean="0">
                <a:solidFill>
                  <a:srgbClr val="C00000"/>
                </a:solidFill>
                <a:effectLst/>
                <a:latin typeface="Times New Roman" pitchFamily="18" charset="0"/>
                <a:cs typeface="Times New Roman" pitchFamily="18" charset="0"/>
              </a:rPr>
              <a:t>	Москва 20-х годов – это и Варьете, которым руководит любитель плотских развлечений </a:t>
            </a:r>
            <a:r>
              <a:rPr lang="ru-RU" sz="2400" b="1" u="sng" dirty="0" smtClean="0">
                <a:solidFill>
                  <a:srgbClr val="C00000"/>
                </a:solidFill>
                <a:effectLst/>
                <a:latin typeface="Times New Roman" pitchFamily="18" charset="0"/>
                <a:cs typeface="Times New Roman" pitchFamily="18" charset="0"/>
              </a:rPr>
              <a:t>Степа Лиходеев</a:t>
            </a:r>
            <a:r>
              <a:rPr lang="ru-RU" sz="2400" b="1" dirty="0" smtClean="0">
                <a:solidFill>
                  <a:srgbClr val="C00000"/>
                </a:solidFill>
                <a:effectLst/>
                <a:latin typeface="Times New Roman" pitchFamily="18" charset="0"/>
                <a:cs typeface="Times New Roman" pitchFamily="18" charset="0"/>
              </a:rPr>
              <a:t>. Он наказан </a:t>
            </a:r>
            <a:r>
              <a:rPr lang="ru-RU" sz="2400" b="1" dirty="0" err="1" smtClean="0">
                <a:solidFill>
                  <a:srgbClr val="C00000"/>
                </a:solidFill>
                <a:effectLst/>
                <a:latin typeface="Times New Roman" pitchFamily="18" charset="0"/>
                <a:cs typeface="Times New Roman" pitchFamily="18" charset="0"/>
              </a:rPr>
              <a:t>Воландом</a:t>
            </a:r>
            <a:r>
              <a:rPr lang="ru-RU" sz="2400" b="1" dirty="0" smtClean="0">
                <a:solidFill>
                  <a:srgbClr val="C00000"/>
                </a:solidFill>
                <a:effectLst/>
                <a:latin typeface="Times New Roman" pitchFamily="18" charset="0"/>
                <a:cs typeface="Times New Roman" pitchFamily="18" charset="0"/>
              </a:rPr>
              <a:t>, так же, как и его подчиненные </a:t>
            </a:r>
            <a:r>
              <a:rPr lang="ru-RU" sz="2400" b="1" u="sng" dirty="0" smtClean="0">
                <a:solidFill>
                  <a:srgbClr val="C00000"/>
                </a:solidFill>
                <a:effectLst/>
                <a:latin typeface="Times New Roman" pitchFamily="18" charset="0"/>
                <a:cs typeface="Times New Roman" pitchFamily="18" charset="0"/>
              </a:rPr>
              <a:t>Римский и </a:t>
            </a:r>
            <a:r>
              <a:rPr lang="ru-RU" sz="2400" b="1" u="sng" dirty="0" err="1" smtClean="0">
                <a:solidFill>
                  <a:srgbClr val="C00000"/>
                </a:solidFill>
                <a:effectLst/>
                <a:latin typeface="Times New Roman" pitchFamily="18" charset="0"/>
                <a:cs typeface="Times New Roman" pitchFamily="18" charset="0"/>
              </a:rPr>
              <a:t>Варенуха</a:t>
            </a:r>
            <a:r>
              <a:rPr lang="ru-RU" sz="2400" b="1" u="sng" dirty="0" smtClean="0">
                <a:solidFill>
                  <a:srgbClr val="C00000"/>
                </a:solidFill>
                <a:effectLst/>
                <a:latin typeface="Times New Roman" pitchFamily="18" charset="0"/>
                <a:cs typeface="Times New Roman" pitchFamily="18" charset="0"/>
              </a:rPr>
              <a:t>, </a:t>
            </a:r>
            <a:r>
              <a:rPr lang="ru-RU" sz="2400" b="1" dirty="0" smtClean="0">
                <a:solidFill>
                  <a:srgbClr val="C00000"/>
                </a:solidFill>
                <a:effectLst/>
                <a:latin typeface="Times New Roman" pitchFamily="18" charset="0"/>
                <a:cs typeface="Times New Roman" pitchFamily="18" charset="0"/>
              </a:rPr>
              <a:t>вруны и лизоблюды. </a:t>
            </a:r>
            <a:br>
              <a:rPr lang="ru-RU" sz="2400" b="1" dirty="0" smtClean="0">
                <a:solidFill>
                  <a:srgbClr val="C00000"/>
                </a:solidFill>
                <a:effectLst/>
                <a:latin typeface="Times New Roman" pitchFamily="18" charset="0"/>
                <a:cs typeface="Times New Roman" pitchFamily="18" charset="0"/>
              </a:rPr>
            </a:br>
            <a:r>
              <a:rPr lang="ru-RU" sz="2400" b="1" dirty="0" smtClean="0">
                <a:solidFill>
                  <a:srgbClr val="C00000"/>
                </a:solidFill>
                <a:effectLst/>
                <a:latin typeface="Times New Roman" pitchFamily="18" charset="0"/>
                <a:cs typeface="Times New Roman" pitchFamily="18" charset="0"/>
              </a:rPr>
              <a:t>	Наказан за взяточничество и председатель </a:t>
            </a:r>
            <a:r>
              <a:rPr lang="ru-RU" sz="2400" b="1" dirty="0" err="1" smtClean="0">
                <a:solidFill>
                  <a:srgbClr val="C00000"/>
                </a:solidFill>
                <a:effectLst/>
                <a:latin typeface="Times New Roman" pitchFamily="18" charset="0"/>
                <a:cs typeface="Times New Roman" pitchFamily="18" charset="0"/>
              </a:rPr>
              <a:t>домоправления</a:t>
            </a:r>
            <a:r>
              <a:rPr lang="ru-RU" sz="2400" b="1" dirty="0" smtClean="0">
                <a:solidFill>
                  <a:srgbClr val="C00000"/>
                </a:solidFill>
                <a:effectLst/>
                <a:latin typeface="Times New Roman" pitchFamily="18" charset="0"/>
                <a:cs typeface="Times New Roman" pitchFamily="18" charset="0"/>
              </a:rPr>
              <a:t> </a:t>
            </a:r>
            <a:r>
              <a:rPr lang="ru-RU" sz="2400" b="1" u="sng" dirty="0" smtClean="0">
                <a:solidFill>
                  <a:srgbClr val="C00000"/>
                </a:solidFill>
                <a:effectLst/>
                <a:latin typeface="Times New Roman" pitchFamily="18" charset="0"/>
                <a:cs typeface="Times New Roman" pitchFamily="18" charset="0"/>
              </a:rPr>
              <a:t>Никанор Иванович Босой. </a:t>
            </a:r>
            <a:r>
              <a:rPr lang="ru-RU" sz="2400" b="1" dirty="0" smtClean="0">
                <a:solidFill>
                  <a:srgbClr val="C00000"/>
                </a:solidFill>
                <a:effectLst/>
                <a:latin typeface="Times New Roman" pitchFamily="18" charset="0"/>
                <a:cs typeface="Times New Roman" pitchFamily="18" charset="0"/>
              </a:rPr>
              <a:t/>
            </a:r>
            <a:br>
              <a:rPr lang="ru-RU" sz="2400" b="1" dirty="0" smtClean="0">
                <a:solidFill>
                  <a:srgbClr val="C00000"/>
                </a:solidFill>
                <a:effectLst/>
                <a:latin typeface="Times New Roman" pitchFamily="18" charset="0"/>
                <a:cs typeface="Times New Roman" pitchFamily="18" charset="0"/>
              </a:rPr>
            </a:br>
            <a:r>
              <a:rPr lang="ru-RU" sz="2400" b="1" dirty="0" smtClean="0">
                <a:solidFill>
                  <a:srgbClr val="C00000"/>
                </a:solidFill>
                <a:effectLst/>
                <a:latin typeface="Times New Roman" pitchFamily="18" charset="0"/>
                <a:cs typeface="Times New Roman" pitchFamily="18" charset="0"/>
              </a:rPr>
              <a:t>	Вообще, Москву 20-х годов отличают очень много неприятных качеств. Это </a:t>
            </a:r>
            <a:r>
              <a:rPr lang="ru-RU" sz="2400" b="1" i="1" dirty="0" smtClean="0">
                <a:solidFill>
                  <a:srgbClr val="C00000"/>
                </a:solidFill>
                <a:effectLst>
                  <a:innerShdw blurRad="114300">
                    <a:prstClr val="black"/>
                  </a:innerShdw>
                </a:effectLst>
                <a:latin typeface="Times New Roman" pitchFamily="18" charset="0"/>
                <a:cs typeface="Times New Roman" pitchFamily="18" charset="0"/>
              </a:rPr>
              <a:t>жажда денег, желание легкой наживы, удовлетворение своих плотских потребностей в ущерб духовным, вранье, подобострастие перед начальством</a:t>
            </a:r>
            <a:r>
              <a:rPr lang="ru-RU" sz="2400" b="1" dirty="0" smtClean="0">
                <a:solidFill>
                  <a:srgbClr val="C00000"/>
                </a:solidFill>
                <a:effectLst/>
                <a:latin typeface="Times New Roman" pitchFamily="18" charset="0"/>
                <a:cs typeface="Times New Roman" pitchFamily="18" charset="0"/>
              </a:rPr>
              <a:t>. 	</a:t>
            </a:r>
            <a:br>
              <a:rPr lang="ru-RU" sz="2400" b="1" dirty="0" smtClean="0">
                <a:solidFill>
                  <a:srgbClr val="C00000"/>
                </a:solidFill>
                <a:effectLst/>
                <a:latin typeface="Times New Roman" pitchFamily="18" charset="0"/>
                <a:cs typeface="Times New Roman" pitchFamily="18" charset="0"/>
              </a:rPr>
            </a:br>
            <a:r>
              <a:rPr lang="ru-RU" sz="2400" b="1" dirty="0" smtClean="0">
                <a:solidFill>
                  <a:srgbClr val="C00000"/>
                </a:solidFill>
                <a:effectLst/>
                <a:latin typeface="Times New Roman" pitchFamily="18" charset="0"/>
                <a:cs typeface="Times New Roman" pitchFamily="18" charset="0"/>
              </a:rPr>
              <a:t>	</a:t>
            </a:r>
            <a:br>
              <a:rPr lang="ru-RU" sz="2400" b="1" dirty="0" smtClean="0">
                <a:solidFill>
                  <a:srgbClr val="C00000"/>
                </a:solidFill>
                <a:effectLst/>
                <a:latin typeface="Times New Roman" pitchFamily="18" charset="0"/>
                <a:cs typeface="Times New Roman" pitchFamily="18" charset="0"/>
              </a:rPr>
            </a:br>
            <a:r>
              <a:rPr lang="ru-RU" sz="2400" b="1" dirty="0" smtClean="0">
                <a:solidFill>
                  <a:srgbClr val="C00000"/>
                </a:solidFill>
                <a:effectLst/>
                <a:latin typeface="Times New Roman" pitchFamily="18" charset="0"/>
                <a:cs typeface="Times New Roman" pitchFamily="18" charset="0"/>
              </a:rPr>
              <a:t>	</a:t>
            </a:r>
            <a:r>
              <a:rPr lang="ru-RU" sz="2400" b="1" dirty="0" err="1" smtClean="0">
                <a:solidFill>
                  <a:srgbClr val="C00000"/>
                </a:solidFill>
                <a:effectLst/>
                <a:latin typeface="Times New Roman" pitchFamily="18" charset="0"/>
                <a:cs typeface="Times New Roman" pitchFamily="18" charset="0"/>
              </a:rPr>
              <a:t>Воланд</a:t>
            </a:r>
            <a:r>
              <a:rPr lang="ru-RU" sz="2400" b="1" dirty="0" smtClean="0">
                <a:solidFill>
                  <a:srgbClr val="C00000"/>
                </a:solidFill>
                <a:effectLst/>
                <a:latin typeface="Times New Roman" pitchFamily="18" charset="0"/>
                <a:cs typeface="Times New Roman" pitchFamily="18" charset="0"/>
              </a:rPr>
              <a:t> и его свита не зря явились именно в этот город и в это время. Безнадежных они наказывают сурово, еще не совсем погибшим нравственно дают шанс исправиться.</a:t>
            </a:r>
            <a:br>
              <a:rPr lang="ru-RU" sz="2400" b="1" dirty="0" smtClean="0">
                <a:solidFill>
                  <a:srgbClr val="C00000"/>
                </a:solidFill>
                <a:effectLst/>
                <a:latin typeface="Times New Roman" pitchFamily="18" charset="0"/>
                <a:cs typeface="Times New Roman" pitchFamily="18" charset="0"/>
              </a:rPr>
            </a:br>
            <a:endParaRPr lang="ru-RU" sz="2400" b="1" dirty="0">
              <a:solidFill>
                <a:srgbClr val="C00000"/>
              </a:solidFill>
              <a:effectLst/>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Воланд</a:t>
            </a:r>
            <a:endParaRPr lang="ru-RU" sz="8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pic>
        <p:nvPicPr>
          <p:cNvPr id="5" name="Picture 3"/>
          <p:cNvPicPr>
            <a:picLocks noGrp="1" noChangeAspect="1" noChangeArrowheads="1"/>
          </p:cNvPicPr>
          <p:nvPr>
            <p:ph idx="1"/>
          </p:nvPr>
        </p:nvPicPr>
        <p:blipFill>
          <a:blip r:embed="rId2" cstate="print"/>
          <a:srcRect/>
          <a:stretch>
            <a:fillRect/>
          </a:stretch>
        </p:blipFill>
        <p:spPr bwMode="auto">
          <a:xfrm>
            <a:off x="2645" y="1214422"/>
            <a:ext cx="9141355" cy="5357850"/>
          </a:xfrm>
          <a:prstGeom prst="rect">
            <a:avLst/>
          </a:prstGeom>
          <a:noFill/>
          <a:ln w="9525">
            <a:noFill/>
            <a:miter lim="800000"/>
            <a:headEnd/>
            <a:tailEnd/>
          </a:ln>
          <a:effectLst>
            <a:softEdge rad="635000"/>
          </a:effectLst>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28596" y="5929306"/>
            <a:ext cx="8501122" cy="928694"/>
          </a:xfrm>
        </p:spPr>
        <p:txBody>
          <a:bodyPr>
            <a:noAutofit/>
          </a:bodyPr>
          <a:lstStyle/>
          <a:p>
            <a:r>
              <a:rPr lang="ru-RU" sz="2400" b="1" dirty="0" smtClean="0">
                <a:solidFill>
                  <a:srgbClr val="C00000"/>
                </a:solidFill>
                <a:effectLst/>
                <a:latin typeface="Times New Roman" pitchFamily="18" charset="0"/>
                <a:cs typeface="Times New Roman" pitchFamily="18" charset="0"/>
              </a:rPr>
              <a:t>	В этом герое Булгаков создал очень своеобразный образ Сатаны. Это не абсолютное зло. </a:t>
            </a:r>
            <a:r>
              <a:rPr lang="ru-RU" sz="2400" b="1" dirty="0" err="1" smtClean="0">
                <a:solidFill>
                  <a:srgbClr val="C00000"/>
                </a:solidFill>
                <a:effectLst/>
                <a:latin typeface="Times New Roman" pitchFamily="18" charset="0"/>
                <a:cs typeface="Times New Roman" pitchFamily="18" charset="0"/>
              </a:rPr>
              <a:t>Воланд</a:t>
            </a:r>
            <a:r>
              <a:rPr lang="ru-RU" sz="2400" b="1" dirty="0" smtClean="0">
                <a:solidFill>
                  <a:srgbClr val="C00000"/>
                </a:solidFill>
                <a:effectLst/>
                <a:latin typeface="Times New Roman" pitchFamily="18" charset="0"/>
                <a:cs typeface="Times New Roman" pitchFamily="18" charset="0"/>
              </a:rPr>
              <a:t> пришел в Москву, чтобы судить. И важно отметить, что от него не пострадал ни один невинный человек. </a:t>
            </a:r>
            <a:br>
              <a:rPr lang="ru-RU" sz="2400" b="1" dirty="0" smtClean="0">
                <a:solidFill>
                  <a:srgbClr val="C00000"/>
                </a:solidFill>
                <a:effectLst/>
                <a:latin typeface="Times New Roman" pitchFamily="18" charset="0"/>
                <a:cs typeface="Times New Roman" pitchFamily="18" charset="0"/>
              </a:rPr>
            </a:br>
            <a:r>
              <a:rPr lang="ru-RU" sz="2400" b="1" dirty="0" smtClean="0">
                <a:solidFill>
                  <a:srgbClr val="C00000"/>
                </a:solidFill>
                <a:effectLst/>
                <a:latin typeface="Times New Roman" pitchFamily="18" charset="0"/>
                <a:cs typeface="Times New Roman" pitchFamily="18" charset="0"/>
              </a:rPr>
              <a:t>   	 Внешность </a:t>
            </a:r>
            <a:r>
              <a:rPr lang="ru-RU" sz="2400" b="1" dirty="0" err="1" smtClean="0">
                <a:solidFill>
                  <a:srgbClr val="C00000"/>
                </a:solidFill>
                <a:effectLst/>
                <a:latin typeface="Times New Roman" pitchFamily="18" charset="0"/>
                <a:cs typeface="Times New Roman" pitchFamily="18" charset="0"/>
              </a:rPr>
              <a:t>Воланда</a:t>
            </a:r>
            <a:r>
              <a:rPr lang="ru-RU" sz="2400" b="1" dirty="0" smtClean="0">
                <a:solidFill>
                  <a:srgbClr val="C00000"/>
                </a:solidFill>
                <a:effectLst/>
                <a:latin typeface="Times New Roman" pitchFamily="18" charset="0"/>
                <a:cs typeface="Times New Roman" pitchFamily="18" charset="0"/>
              </a:rPr>
              <a:t> очень примечательна.  Он мудр, его философия крайне интересна. Можно сказать, что он не творит зла, он творит справедливость, но своими, дьявольскими способами.  Именно </a:t>
            </a:r>
            <a:r>
              <a:rPr lang="ru-RU" sz="2400" b="1" dirty="0" err="1" smtClean="0">
                <a:solidFill>
                  <a:srgbClr val="C00000"/>
                </a:solidFill>
                <a:effectLst/>
                <a:latin typeface="Times New Roman" pitchFamily="18" charset="0"/>
                <a:cs typeface="Times New Roman" pitchFamily="18" charset="0"/>
              </a:rPr>
              <a:t>Воланд</a:t>
            </a:r>
            <a:r>
              <a:rPr lang="ru-RU" sz="2400" b="1" dirty="0" smtClean="0">
                <a:solidFill>
                  <a:srgbClr val="C00000"/>
                </a:solidFill>
                <a:effectLst/>
                <a:latin typeface="Times New Roman" pitchFamily="18" charset="0"/>
                <a:cs typeface="Times New Roman" pitchFamily="18" charset="0"/>
              </a:rPr>
              <a:t> помогает Маргарите вновь обрести Мастера в благодарность за то, что она была королевой на его балу. Он же освобождает этих героев от бремени жизни в этой реальности и награждает их покоем. Эти люди не заслужили света, поэтому </a:t>
            </a:r>
            <a:r>
              <a:rPr lang="ru-RU" sz="2400" b="1" dirty="0" err="1" smtClean="0">
                <a:solidFill>
                  <a:srgbClr val="C00000"/>
                </a:solidFill>
                <a:effectLst/>
                <a:latin typeface="Times New Roman" pitchFamily="18" charset="0"/>
                <a:cs typeface="Times New Roman" pitchFamily="18" charset="0"/>
              </a:rPr>
              <a:t>Иешуа</a:t>
            </a:r>
            <a:r>
              <a:rPr lang="ru-RU" sz="2400" b="1" dirty="0" smtClean="0">
                <a:solidFill>
                  <a:srgbClr val="C00000"/>
                </a:solidFill>
                <a:effectLst/>
                <a:latin typeface="Times New Roman" pitchFamily="18" charset="0"/>
                <a:cs typeface="Times New Roman" pitchFamily="18" charset="0"/>
              </a:rPr>
              <a:t> не может забрать их к себе. А покой может дать и Сатана. </a:t>
            </a:r>
            <a:r>
              <a:rPr lang="ru-RU" sz="2400" b="1" dirty="0" err="1" smtClean="0">
                <a:solidFill>
                  <a:srgbClr val="C00000"/>
                </a:solidFill>
                <a:effectLst/>
                <a:latin typeface="Times New Roman" pitchFamily="18" charset="0"/>
                <a:cs typeface="Times New Roman" pitchFamily="18" charset="0"/>
              </a:rPr>
              <a:t>Воланд</a:t>
            </a:r>
            <a:r>
              <a:rPr lang="ru-RU" sz="2400" b="1" dirty="0" smtClean="0">
                <a:solidFill>
                  <a:srgbClr val="C00000"/>
                </a:solidFill>
                <a:effectLst/>
                <a:latin typeface="Times New Roman" pitchFamily="18" charset="0"/>
                <a:cs typeface="Times New Roman" pitchFamily="18" charset="0"/>
              </a:rPr>
              <a:t> говорит о том, что тьма и свет неразделимы. Одно не может существовать без другого. Эти понятия взаимосвязаны. Булгаков передал образ очень мудрого и обаятельного Дьявола. Его не стоит бояться тому, у кого полностью чиста совесть.</a:t>
            </a:r>
            <a:br>
              <a:rPr lang="ru-RU" sz="2400" b="1" dirty="0" smtClean="0">
                <a:solidFill>
                  <a:srgbClr val="C00000"/>
                </a:solidFill>
                <a:effectLst/>
                <a:latin typeface="Times New Roman" pitchFamily="18" charset="0"/>
                <a:cs typeface="Times New Roman" pitchFamily="18" charset="0"/>
              </a:rPr>
            </a:br>
            <a:endParaRPr lang="ru-RU" sz="2400" b="1" dirty="0">
              <a:solidFill>
                <a:srgbClr val="C00000"/>
              </a:solidFill>
              <a:effectLst/>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00530" y="1000108"/>
            <a:ext cx="4643470" cy="361944"/>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smtClean="0">
                <a:ln/>
                <a:solidFill>
                  <a:srgbClr val="7030A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Мастер</a:t>
            </a:r>
            <a:endParaRPr lang="ru-RU" sz="8000" b="1" cap="all" spc="0" dirty="0">
              <a:ln/>
              <a:solidFill>
                <a:srgbClr val="7030A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pic>
        <p:nvPicPr>
          <p:cNvPr id="5" name="Picture 2"/>
          <p:cNvPicPr>
            <a:picLocks noGrp="1" noChangeAspect="1" noChangeArrowheads="1"/>
          </p:cNvPicPr>
          <p:nvPr>
            <p:ph idx="1"/>
          </p:nvPr>
        </p:nvPicPr>
        <p:blipFill>
          <a:blip r:embed="rId2" cstate="print"/>
          <a:stretch>
            <a:fillRect/>
          </a:stretch>
        </p:blipFill>
        <p:spPr bwMode="auto">
          <a:xfrm>
            <a:off x="0" y="214290"/>
            <a:ext cx="4857784" cy="6477045"/>
          </a:xfrm>
          <a:prstGeom prst="rect">
            <a:avLst/>
          </a:prstGeom>
          <a:ln>
            <a:noFill/>
          </a:ln>
          <a:effectLst>
            <a:softEdge rad="635000"/>
          </a:effectLst>
        </p:spPr>
      </p:pic>
      <p:sp>
        <p:nvSpPr>
          <p:cNvPr id="6" name="TextBox 5"/>
          <p:cNvSpPr txBox="1"/>
          <p:nvPr/>
        </p:nvSpPr>
        <p:spPr>
          <a:xfrm>
            <a:off x="3929058" y="1142984"/>
            <a:ext cx="5214942" cy="5846625"/>
          </a:xfrm>
          <a:prstGeom prst="rect">
            <a:avLst/>
          </a:prstGeom>
          <a:noFill/>
        </p:spPr>
        <p:txBody>
          <a:bodyPr wrap="square" rtlCol="0">
            <a:spAutoFit/>
          </a:bodyPr>
          <a:lstStyle/>
          <a:p>
            <a:r>
              <a:rPr lang="ru-RU" sz="2400" b="1" dirty="0" smtClean="0">
                <a:solidFill>
                  <a:srgbClr val="C00000"/>
                </a:solidFill>
                <a:latin typeface="Times New Roman" pitchFamily="18" charset="0"/>
                <a:cs typeface="Times New Roman" pitchFamily="18" charset="0"/>
              </a:rPr>
              <a:t>	Мастера за терпение, любовь, преданность награждают покоем. В Москве он умирает, но на самом деле он переносится совсем в другое время, где  будет писать гусиным пером. Очень важно то, что Мастер  не заслужил света, а заслужил покой. Он написал роман о Понтии Пилате и </a:t>
            </a:r>
            <a:r>
              <a:rPr lang="ru-RU" sz="2400" b="1" dirty="0" err="1" smtClean="0">
                <a:solidFill>
                  <a:srgbClr val="C00000"/>
                </a:solidFill>
                <a:latin typeface="Times New Roman" pitchFamily="18" charset="0"/>
                <a:cs typeface="Times New Roman" pitchFamily="18" charset="0"/>
              </a:rPr>
              <a:t>Иешуа</a:t>
            </a:r>
            <a:r>
              <a:rPr lang="ru-RU" sz="2400" b="1" dirty="0" smtClean="0">
                <a:solidFill>
                  <a:srgbClr val="C00000"/>
                </a:solidFill>
                <a:latin typeface="Times New Roman" pitchFamily="18" charset="0"/>
                <a:cs typeface="Times New Roman" pitchFamily="18" charset="0"/>
              </a:rPr>
              <a:t> </a:t>
            </a:r>
            <a:r>
              <a:rPr lang="ru-RU" sz="2400" b="1" dirty="0" err="1" smtClean="0">
                <a:solidFill>
                  <a:srgbClr val="C00000"/>
                </a:solidFill>
                <a:latin typeface="Times New Roman" pitchFamily="18" charset="0"/>
                <a:cs typeface="Times New Roman" pitchFamily="18" charset="0"/>
              </a:rPr>
              <a:t>Га-Ноцри</a:t>
            </a:r>
            <a:r>
              <a:rPr lang="ru-RU" sz="2400" b="1" dirty="0" smtClean="0">
                <a:solidFill>
                  <a:srgbClr val="C00000"/>
                </a:solidFill>
                <a:latin typeface="Times New Roman" pitchFamily="18" charset="0"/>
                <a:cs typeface="Times New Roman" pitchFamily="18" charset="0"/>
              </a:rPr>
              <a:t> (прототип Христа). </a:t>
            </a:r>
            <a:r>
              <a:rPr lang="ru-RU" sz="2400" b="1" dirty="0" err="1" smtClean="0">
                <a:solidFill>
                  <a:srgbClr val="C00000"/>
                </a:solidFill>
                <a:latin typeface="Times New Roman" pitchFamily="18" charset="0"/>
                <a:cs typeface="Times New Roman" pitchFamily="18" charset="0"/>
              </a:rPr>
              <a:t>Иешуа</a:t>
            </a:r>
            <a:r>
              <a:rPr lang="ru-RU" sz="2400" b="1" dirty="0" smtClean="0">
                <a:solidFill>
                  <a:srgbClr val="C00000"/>
                </a:solidFill>
                <a:latin typeface="Times New Roman" pitchFamily="18" charset="0"/>
                <a:cs typeface="Times New Roman" pitchFamily="18" charset="0"/>
              </a:rPr>
              <a:t> стоял за свои убеждения до конца, Мастер же сдался, отрекся от своего романа, который принес ему столько трудностей. Поэтому он не заслуживает света, как </a:t>
            </a:r>
            <a:r>
              <a:rPr lang="ru-RU" sz="2400" b="1" dirty="0" err="1" smtClean="0">
                <a:solidFill>
                  <a:srgbClr val="C00000"/>
                </a:solidFill>
                <a:latin typeface="Times New Roman" pitchFamily="18" charset="0"/>
                <a:cs typeface="Times New Roman" pitchFamily="18" charset="0"/>
              </a:rPr>
              <a:t>Иешуа</a:t>
            </a:r>
            <a:r>
              <a:rPr lang="ru-RU" sz="2400" b="1" dirty="0" smtClean="0">
                <a:solidFill>
                  <a:srgbClr val="C00000"/>
                </a:solidFill>
                <a:latin typeface="Times New Roman" pitchFamily="18" charset="0"/>
                <a:cs typeface="Times New Roman" pitchFamily="18" charset="0"/>
              </a:rPr>
              <a:t>.</a:t>
            </a:r>
            <a:endParaRPr lang="ru-RU" sz="2400" b="1" dirty="0">
              <a:solidFill>
                <a:srgbClr val="C00000"/>
              </a:solidFill>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3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4" name="Рисунок 2" descr="PDVD_012.BMP"/>
          <p:cNvPicPr>
            <a:picLocks noGrp="1" noChangeAspect="1"/>
          </p:cNvPicPr>
          <p:nvPr>
            <p:ph idx="1"/>
          </p:nvPr>
        </p:nvPicPr>
        <p:blipFill>
          <a:blip r:embed="rId2" cstate="print"/>
          <a:srcRect/>
          <a:stretch>
            <a:fillRect/>
          </a:stretch>
        </p:blipFill>
        <p:spPr bwMode="auto">
          <a:xfrm>
            <a:off x="785786" y="142852"/>
            <a:ext cx="7232206" cy="6500858"/>
          </a:xfrm>
          <a:prstGeom prst="rect">
            <a:avLst/>
          </a:prstGeom>
          <a:noFill/>
          <a:ln w="9525">
            <a:noFill/>
            <a:miter lim="800000"/>
            <a:headEnd/>
            <a:tailEnd/>
          </a:ln>
          <a:effectLst>
            <a:softEdge rad="635000"/>
          </a:effectLst>
        </p:spPr>
      </p:pic>
      <p:sp>
        <p:nvSpPr>
          <p:cNvPr id="5" name="TextBox 4"/>
          <p:cNvSpPr txBox="1"/>
          <p:nvPr/>
        </p:nvSpPr>
        <p:spPr>
          <a:xfrm>
            <a:off x="500034" y="357166"/>
            <a:ext cx="8358246" cy="5909310"/>
          </a:xfrm>
          <a:prstGeom prst="rect">
            <a:avLst/>
          </a:prstGeom>
          <a:noFill/>
        </p:spPr>
        <p:txBody>
          <a:bodyPr wrap="square" rtlCol="0">
            <a:spAutoFit/>
          </a:bodyPr>
          <a:lstStyle/>
          <a:p>
            <a:pPr algn="ctr"/>
            <a:r>
              <a:rPr lang="ru-RU" sz="5400" b="1" i="1" dirty="0" smtClean="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Никогда и ничего не просите! Никогда и ничего, и в особенности у тех, кто сильнее вас. Сами предложат и сами все дадут!</a:t>
            </a:r>
            <a:endParaRPr lang="ru-RU" sz="5400" b="1" i="1" dirty="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cstate="print"/>
          <a:srcRect/>
          <a:stretch>
            <a:fillRect/>
          </a:stretch>
        </p:blipFill>
        <p:spPr bwMode="auto">
          <a:xfrm>
            <a:off x="0" y="595612"/>
            <a:ext cx="9193669" cy="6119536"/>
          </a:xfrm>
          <a:prstGeom prst="rect">
            <a:avLst/>
          </a:prstGeom>
          <a:noFill/>
          <a:ln w="9525">
            <a:noFill/>
            <a:miter lim="800000"/>
            <a:headEnd/>
            <a:tailEnd/>
          </a:ln>
          <a:effectLst>
            <a:softEdge rad="635000"/>
          </a:effectLst>
        </p:spPr>
      </p:pic>
      <p:sp>
        <p:nvSpPr>
          <p:cNvPr id="6" name="Заголовок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Коровьев</a:t>
            </a:r>
            <a:endParaRPr lang="ru-RU" sz="8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71472" y="4429132"/>
            <a:ext cx="8215370" cy="1571636"/>
          </a:xfrm>
        </p:spPr>
        <p:txBody>
          <a:bodyPr>
            <a:noAutofit/>
          </a:bodyPr>
          <a:lstStyle/>
          <a:p>
            <a:r>
              <a:rPr lang="ru-RU" sz="2400" b="1" dirty="0" smtClean="0">
                <a:solidFill>
                  <a:srgbClr val="C00000"/>
                </a:solidFill>
                <a:effectLst/>
                <a:latin typeface="Times New Roman" pitchFamily="18" charset="0"/>
                <a:cs typeface="Times New Roman" pitchFamily="18" charset="0"/>
              </a:rPr>
              <a:t>	Этот персонаж – старший из подчинённых </a:t>
            </a:r>
            <a:r>
              <a:rPr lang="ru-RU" sz="2400" b="1" dirty="0" err="1" smtClean="0">
                <a:solidFill>
                  <a:srgbClr val="C00000"/>
                </a:solidFill>
                <a:effectLst/>
                <a:latin typeface="Times New Roman" pitchFamily="18" charset="0"/>
                <a:cs typeface="Times New Roman" pitchFamily="18" charset="0"/>
              </a:rPr>
              <a:t>Воланду</a:t>
            </a:r>
            <a:r>
              <a:rPr lang="ru-RU" sz="2400" b="1" dirty="0" smtClean="0">
                <a:solidFill>
                  <a:srgbClr val="C00000"/>
                </a:solidFill>
                <a:effectLst/>
                <a:latin typeface="Times New Roman" pitchFamily="18" charset="0"/>
                <a:cs typeface="Times New Roman" pitchFamily="18" charset="0"/>
              </a:rPr>
              <a:t> демонов, черт и рыцарь, представляющийся москвичам переводчиком при профессоре-иностранце и бывшим регентом церковного хора. </a:t>
            </a:r>
            <a:br>
              <a:rPr lang="ru-RU" sz="2400" b="1" dirty="0" smtClean="0">
                <a:solidFill>
                  <a:srgbClr val="C00000"/>
                </a:solidFill>
                <a:effectLst/>
                <a:latin typeface="Times New Roman" pitchFamily="18" charset="0"/>
                <a:cs typeface="Times New Roman" pitchFamily="18" charset="0"/>
              </a:rPr>
            </a:br>
            <a:r>
              <a:rPr lang="ru-RU" sz="2400" b="1" dirty="0" smtClean="0">
                <a:solidFill>
                  <a:srgbClr val="C00000"/>
                </a:solidFill>
                <a:effectLst/>
                <a:latin typeface="Times New Roman" pitchFamily="18" charset="0"/>
                <a:cs typeface="Times New Roman" pitchFamily="18" charset="0"/>
              </a:rPr>
              <a:t> 	</a:t>
            </a:r>
            <a:r>
              <a:rPr lang="ru-RU" sz="2400" b="1" dirty="0" err="1" smtClean="0">
                <a:solidFill>
                  <a:srgbClr val="C00000"/>
                </a:solidFill>
                <a:effectLst/>
                <a:latin typeface="Times New Roman" pitchFamily="18" charset="0"/>
                <a:cs typeface="Times New Roman" pitchFamily="18" charset="0"/>
              </a:rPr>
              <a:t>Булгаковский</a:t>
            </a:r>
            <a:r>
              <a:rPr lang="ru-RU" sz="2400" b="1" dirty="0" smtClean="0">
                <a:solidFill>
                  <a:srgbClr val="C00000"/>
                </a:solidFill>
                <a:effectLst/>
                <a:latin typeface="Times New Roman" pitchFamily="18" charset="0"/>
                <a:cs typeface="Times New Roman" pitchFamily="18" charset="0"/>
              </a:rPr>
              <a:t> персонаж худ, высок и в мнимом подобострастии, кажется, готов сложиться перед собеседником втрое (чтобы потом спокойно ему напакостить). </a:t>
            </a:r>
            <a:br>
              <a:rPr lang="ru-RU" sz="2400" b="1" dirty="0" smtClean="0">
                <a:solidFill>
                  <a:srgbClr val="C00000"/>
                </a:solidFill>
                <a:effectLst/>
                <a:latin typeface="Times New Roman" pitchFamily="18" charset="0"/>
                <a:cs typeface="Times New Roman" pitchFamily="18" charset="0"/>
              </a:rPr>
            </a:br>
            <a:r>
              <a:rPr lang="ru-RU" sz="2400" b="1" dirty="0" smtClean="0">
                <a:solidFill>
                  <a:srgbClr val="C00000"/>
                </a:solidFill>
                <a:effectLst/>
                <a:latin typeface="Times New Roman" pitchFamily="18" charset="0"/>
                <a:cs typeface="Times New Roman" pitchFamily="18" charset="0"/>
              </a:rPr>
              <a:t>	Подручный </a:t>
            </a:r>
            <a:r>
              <a:rPr lang="ru-RU" sz="2400" b="1" dirty="0" err="1" smtClean="0">
                <a:solidFill>
                  <a:srgbClr val="C00000"/>
                </a:solidFill>
                <a:effectLst/>
                <a:latin typeface="Times New Roman" pitchFamily="18" charset="0"/>
                <a:cs typeface="Times New Roman" pitchFamily="18" charset="0"/>
              </a:rPr>
              <a:t>Воланда</a:t>
            </a:r>
            <a:r>
              <a:rPr lang="ru-RU" sz="2400" b="1" dirty="0" smtClean="0">
                <a:solidFill>
                  <a:srgbClr val="C00000"/>
                </a:solidFill>
                <a:effectLst/>
                <a:latin typeface="Times New Roman" pitchFamily="18" charset="0"/>
                <a:cs typeface="Times New Roman" pitchFamily="18" charset="0"/>
              </a:rPr>
              <a:t> только по необходимости надевает различные маски-личины: пьяницы-регента, гаера, ловкого мошенника, проныры-переводчика при знаменитом иностранце. Лишь в последнем полете </a:t>
            </a:r>
            <a:r>
              <a:rPr lang="ru-RU" sz="2400" b="1" dirty="0" err="1" smtClean="0">
                <a:solidFill>
                  <a:srgbClr val="C00000"/>
                </a:solidFill>
                <a:effectLst/>
                <a:latin typeface="Times New Roman" pitchFamily="18" charset="0"/>
                <a:cs typeface="Times New Roman" pitchFamily="18" charset="0"/>
              </a:rPr>
              <a:t>Коровьев</a:t>
            </a:r>
            <a:r>
              <a:rPr lang="ru-RU" sz="2400" b="1" dirty="0" smtClean="0">
                <a:solidFill>
                  <a:srgbClr val="C00000"/>
                </a:solidFill>
                <a:effectLst/>
                <a:latin typeface="Times New Roman" pitchFamily="18" charset="0"/>
                <a:cs typeface="Times New Roman" pitchFamily="18" charset="0"/>
              </a:rPr>
              <a:t>- Фагот становится тем, кто он есть на самом деле – мрачным демоном, рыцарем Фаготом, не хуже своего господина знающим цену людским слабостям и добродетелям.</a:t>
            </a:r>
            <a:endParaRPr lang="ru-RU" sz="2400" b="1" dirty="0">
              <a:solidFill>
                <a:srgbClr val="C00000"/>
              </a:solidFill>
              <a:effectLst/>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cstate="email">
            <a:extLst>
              <a:ext uri="{28A0092B-C50C-407E-A947-70E740481C1C}">
                <a14:useLocalDpi xmlns:a14="http://schemas.microsoft.com/office/drawing/2010/main" xmlns=""/>
              </a:ext>
            </a:extLst>
          </a:blip>
          <a:srcRect/>
          <a:stretch>
            <a:fillRect/>
          </a:stretch>
        </p:blipFill>
        <p:spPr bwMode="auto">
          <a:xfrm>
            <a:off x="0" y="0"/>
            <a:ext cx="9026904" cy="6429396"/>
          </a:xfrm>
          <a:prstGeom prst="rect">
            <a:avLst/>
          </a:prstGeom>
          <a:noFill/>
          <a:ln w="9525">
            <a:noFill/>
            <a:miter lim="800000"/>
            <a:headEnd/>
            <a:tailEnd/>
          </a:ln>
          <a:effectLst>
            <a:softEdge rad="635000"/>
          </a:effectLst>
        </p:spPr>
      </p:pic>
      <p:sp>
        <p:nvSpPr>
          <p:cNvPr id="2" name="Заголовок 1"/>
          <p:cNvSpPr>
            <a:spLocks noGrp="1"/>
          </p:cNvSpPr>
          <p:nvPr>
            <p:ph type="title"/>
          </p:nvPr>
        </p:nvSpPr>
        <p:spPr/>
        <p:txBody>
          <a:bodyPr/>
          <a:lstStyle/>
          <a:p>
            <a:endParaRPr lang="ru-RU" dirty="0"/>
          </a:p>
        </p:txBody>
      </p:sp>
      <p:sp>
        <p:nvSpPr>
          <p:cNvPr id="4" name="TextBox 3"/>
          <p:cNvSpPr txBox="1"/>
          <p:nvPr/>
        </p:nvSpPr>
        <p:spPr>
          <a:xfrm>
            <a:off x="214282" y="1357298"/>
            <a:ext cx="8572528" cy="4708981"/>
          </a:xfrm>
          <a:prstGeom prst="rect">
            <a:avLst/>
          </a:prstGeom>
          <a:noFill/>
        </p:spPr>
        <p:txBody>
          <a:bodyPr wrap="square" rtlCol="0">
            <a:spAutoFit/>
          </a:bodyPr>
          <a:lstStyle/>
          <a:p>
            <a:pPr algn="ctr"/>
            <a:r>
              <a:rPr lang="ru-RU" sz="6000" b="1" dirty="0" smtClean="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Вовсе не удостоверением определяется писатель, а тем, что он пишет!</a:t>
            </a:r>
            <a:endParaRPr lang="ru-RU" sz="6000" b="1" dirty="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Азазелло</a:t>
            </a:r>
            <a:endParaRPr lang="ru-RU" sz="8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pic>
        <p:nvPicPr>
          <p:cNvPr id="6" name="Picture 3"/>
          <p:cNvPicPr>
            <a:picLocks noGrp="1" noChangeAspect="1" noChangeArrowheads="1"/>
          </p:cNvPicPr>
          <p:nvPr>
            <p:ph idx="1"/>
          </p:nvPr>
        </p:nvPicPr>
        <p:blipFill>
          <a:blip r:embed="rId2" cstate="print"/>
          <a:srcRect/>
          <a:stretch>
            <a:fillRect/>
          </a:stretch>
        </p:blipFill>
        <p:spPr bwMode="auto">
          <a:xfrm>
            <a:off x="357158" y="357166"/>
            <a:ext cx="8643966" cy="6304404"/>
          </a:xfrm>
          <a:prstGeom prst="rect">
            <a:avLst/>
          </a:prstGeom>
          <a:noFill/>
          <a:ln w="9525">
            <a:noFill/>
            <a:miter lim="800000"/>
            <a:headEnd/>
            <a:tailEnd/>
          </a:ln>
          <a:effectLst>
            <a:softEdge rad="635000"/>
          </a:effectLst>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28596" y="5143512"/>
            <a:ext cx="8501090" cy="1214446"/>
          </a:xfrm>
        </p:spPr>
        <p:txBody>
          <a:bodyPr>
            <a:noAutofit/>
          </a:bodyPr>
          <a:lstStyle/>
          <a:p>
            <a:r>
              <a:rPr lang="ru-RU" sz="2400" b="1" dirty="0" smtClean="0">
                <a:solidFill>
                  <a:srgbClr val="C00000"/>
                </a:solidFill>
                <a:latin typeface="Times New Roman" pitchFamily="18" charset="0"/>
                <a:cs typeface="Times New Roman" pitchFamily="18" charset="0"/>
              </a:rPr>
              <a:t>	Имя </a:t>
            </a:r>
            <a:r>
              <a:rPr lang="ru-RU" sz="2400" b="1" dirty="0" err="1" smtClean="0">
                <a:solidFill>
                  <a:srgbClr val="C00000"/>
                </a:solidFill>
                <a:latin typeface="Times New Roman" pitchFamily="18" charset="0"/>
                <a:cs typeface="Times New Roman" pitchFamily="18" charset="0"/>
              </a:rPr>
              <a:t>Азазелло</a:t>
            </a:r>
            <a:r>
              <a:rPr lang="ru-RU" sz="2400" b="1" dirty="0" smtClean="0">
                <a:solidFill>
                  <a:srgbClr val="C00000"/>
                </a:solidFill>
                <a:latin typeface="Times New Roman" pitchFamily="18" charset="0"/>
                <a:cs typeface="Times New Roman" pitchFamily="18" charset="0"/>
              </a:rPr>
              <a:t> образовано Булгаковым от ветхозаветного имени </a:t>
            </a:r>
            <a:r>
              <a:rPr lang="ru-RU" sz="2400" b="1" dirty="0" err="1" smtClean="0">
                <a:solidFill>
                  <a:srgbClr val="C00000"/>
                </a:solidFill>
                <a:latin typeface="Times New Roman" pitchFamily="18" charset="0"/>
                <a:cs typeface="Times New Roman" pitchFamily="18" charset="0"/>
              </a:rPr>
              <a:t>Азазел</a:t>
            </a:r>
            <a:r>
              <a:rPr lang="ru-RU" sz="2400" b="1" dirty="0" smtClean="0">
                <a:solidFill>
                  <a:srgbClr val="C00000"/>
                </a:solidFill>
                <a:latin typeface="Times New Roman" pitchFamily="18" charset="0"/>
                <a:cs typeface="Times New Roman" pitchFamily="18" charset="0"/>
              </a:rPr>
              <a:t>. Так зовут отрицательного героя падшего ангела, который научил людей изготовлять оружие и украшения. </a:t>
            </a:r>
            <a:br>
              <a:rPr lang="ru-RU" sz="2400" b="1" dirty="0" smtClean="0">
                <a:solidFill>
                  <a:srgbClr val="C00000"/>
                </a:solidFill>
                <a:latin typeface="Times New Roman" pitchFamily="18" charset="0"/>
                <a:cs typeface="Times New Roman" pitchFamily="18" charset="0"/>
              </a:rPr>
            </a:br>
            <a:r>
              <a:rPr lang="ru-RU" sz="2400" b="1" dirty="0" smtClean="0">
                <a:solidFill>
                  <a:srgbClr val="C00000"/>
                </a:solidFill>
                <a:latin typeface="Times New Roman" pitchFamily="18" charset="0"/>
                <a:cs typeface="Times New Roman" pitchFamily="18" charset="0"/>
              </a:rPr>
              <a:t>    Вероятно, Булгакова привлекло сочетание в одном персонаже способности к обольщению и к убийству. Именно за коварного обольстителя принимаем </a:t>
            </a:r>
            <a:r>
              <a:rPr lang="ru-RU" sz="2400" b="1" dirty="0" err="1" smtClean="0">
                <a:solidFill>
                  <a:srgbClr val="C00000"/>
                </a:solidFill>
                <a:latin typeface="Times New Roman" pitchFamily="18" charset="0"/>
                <a:cs typeface="Times New Roman" pitchFamily="18" charset="0"/>
              </a:rPr>
              <a:t>Азазелло</a:t>
            </a:r>
            <a:r>
              <a:rPr lang="ru-RU" sz="2400" b="1" dirty="0" smtClean="0">
                <a:solidFill>
                  <a:srgbClr val="C00000"/>
                </a:solidFill>
                <a:latin typeface="Times New Roman" pitchFamily="18" charset="0"/>
                <a:cs typeface="Times New Roman" pitchFamily="18" charset="0"/>
              </a:rPr>
              <a:t> Маргарита во время их первой встречи в Александровском саду. «Совершенно разбойничья рожа!» – подумала Маргарита» </a:t>
            </a:r>
            <a:br>
              <a:rPr lang="ru-RU" sz="2400" b="1" dirty="0" smtClean="0">
                <a:solidFill>
                  <a:srgbClr val="C00000"/>
                </a:solidFill>
                <a:latin typeface="Times New Roman" pitchFamily="18" charset="0"/>
                <a:cs typeface="Times New Roman" pitchFamily="18" charset="0"/>
              </a:rPr>
            </a:br>
            <a:r>
              <a:rPr lang="ru-RU" sz="2400" b="1" dirty="0" smtClean="0">
                <a:solidFill>
                  <a:srgbClr val="C00000"/>
                </a:solidFill>
                <a:latin typeface="Times New Roman" pitchFamily="18" charset="0"/>
                <a:cs typeface="Times New Roman" pitchFamily="18" charset="0"/>
              </a:rPr>
              <a:t>	Но главная функция </a:t>
            </a:r>
            <a:r>
              <a:rPr lang="ru-RU" sz="2400" b="1" dirty="0" err="1" smtClean="0">
                <a:solidFill>
                  <a:srgbClr val="C00000"/>
                </a:solidFill>
                <a:latin typeface="Times New Roman" pitchFamily="18" charset="0"/>
                <a:cs typeface="Times New Roman" pitchFamily="18" charset="0"/>
              </a:rPr>
              <a:t>Азазелло</a:t>
            </a:r>
            <a:r>
              <a:rPr lang="ru-RU" sz="2400" b="1" dirty="0" smtClean="0">
                <a:solidFill>
                  <a:srgbClr val="C00000"/>
                </a:solidFill>
                <a:latin typeface="Times New Roman" pitchFamily="18" charset="0"/>
                <a:cs typeface="Times New Roman" pitchFamily="18" charset="0"/>
              </a:rPr>
              <a:t> в романе связана с насилием. Он выбрасывает Стёпу </a:t>
            </a:r>
            <a:r>
              <a:rPr lang="ru-RU" sz="2400" b="1" dirty="0" err="1" smtClean="0">
                <a:solidFill>
                  <a:srgbClr val="C00000"/>
                </a:solidFill>
                <a:latin typeface="Times New Roman" pitchFamily="18" charset="0"/>
                <a:cs typeface="Times New Roman" pitchFamily="18" charset="0"/>
              </a:rPr>
              <a:t>Лиходеева</a:t>
            </a:r>
            <a:r>
              <a:rPr lang="ru-RU" sz="2400" b="1" dirty="0" smtClean="0">
                <a:solidFill>
                  <a:srgbClr val="C00000"/>
                </a:solidFill>
                <a:latin typeface="Times New Roman" pitchFamily="18" charset="0"/>
                <a:cs typeface="Times New Roman" pitchFamily="18" charset="0"/>
              </a:rPr>
              <a:t> из Москвы в Ялту, изгоняет из Нехорошей квартиры дядю Берлиоза, убивает из револьвера предателя Барона </a:t>
            </a:r>
            <a:r>
              <a:rPr lang="ru-RU" sz="2400" b="1" dirty="0" err="1" smtClean="0">
                <a:solidFill>
                  <a:srgbClr val="C00000"/>
                </a:solidFill>
                <a:latin typeface="Times New Roman" pitchFamily="18" charset="0"/>
                <a:cs typeface="Times New Roman" pitchFamily="18" charset="0"/>
              </a:rPr>
              <a:t>Майгеля</a:t>
            </a:r>
            <a:r>
              <a:rPr lang="ru-RU" sz="2400" b="1" dirty="0" smtClean="0">
                <a:solidFill>
                  <a:srgbClr val="C00000"/>
                </a:solidFill>
                <a:latin typeface="Times New Roman" pitchFamily="18" charset="0"/>
                <a:cs typeface="Times New Roman" pitchFamily="18" charset="0"/>
              </a:rPr>
              <a:t>. В эпилоге романа этот падший ангел предстаёт перед нами в новом обличии: «Сбоку всех летел, блистая сталью доспехов, </a:t>
            </a:r>
            <a:r>
              <a:rPr lang="ru-RU" sz="2400" b="1" dirty="0" err="1" smtClean="0">
                <a:solidFill>
                  <a:srgbClr val="C00000"/>
                </a:solidFill>
                <a:latin typeface="Times New Roman" pitchFamily="18" charset="0"/>
                <a:cs typeface="Times New Roman" pitchFamily="18" charset="0"/>
              </a:rPr>
              <a:t>Азазелло</a:t>
            </a:r>
            <a:r>
              <a:rPr lang="ru-RU" sz="2400" b="1" dirty="0" smtClean="0">
                <a:solidFill>
                  <a:srgbClr val="C00000"/>
                </a:solidFill>
                <a:latin typeface="Times New Roman" pitchFamily="18" charset="0"/>
                <a:cs typeface="Times New Roman" pitchFamily="18" charset="0"/>
              </a:rPr>
              <a:t>. Луна изменила и его лицо … Теперь </a:t>
            </a:r>
            <a:r>
              <a:rPr lang="ru-RU" sz="2400" b="1" dirty="0" err="1" smtClean="0">
                <a:solidFill>
                  <a:srgbClr val="C00000"/>
                </a:solidFill>
                <a:latin typeface="Times New Roman" pitchFamily="18" charset="0"/>
                <a:cs typeface="Times New Roman" pitchFamily="18" charset="0"/>
              </a:rPr>
              <a:t>Азазелло</a:t>
            </a:r>
            <a:r>
              <a:rPr lang="ru-RU" sz="2400" b="1" dirty="0" smtClean="0">
                <a:solidFill>
                  <a:srgbClr val="C00000"/>
                </a:solidFill>
                <a:latin typeface="Times New Roman" pitchFamily="18" charset="0"/>
                <a:cs typeface="Times New Roman" pitchFamily="18" charset="0"/>
              </a:rPr>
              <a:t> летел в своем настоящем виде, как демон безводной пустыни, демон-убийца».</a:t>
            </a:r>
            <a:endParaRPr lang="ru-RU" sz="2400" b="1" dirty="0">
              <a:solidFill>
                <a:srgbClr val="C00000"/>
              </a:solidFill>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857356" y="1"/>
            <a:ext cx="4643900" cy="6944150"/>
          </a:xfrm>
          <a:prstGeom prst="rect">
            <a:avLst/>
          </a:prstGeom>
          <a:noFill/>
          <a:ln w="9525">
            <a:noFill/>
            <a:miter lim="800000"/>
            <a:headEnd/>
            <a:tailEnd/>
          </a:ln>
          <a:effectLst>
            <a:softEdge rad="635000"/>
          </a:effectLst>
        </p:spPr>
      </p:pic>
      <p:sp>
        <p:nvSpPr>
          <p:cNvPr id="6" name="Заголовок 5"/>
          <p:cNvSpPr>
            <a:spLocks noGrp="1"/>
          </p:cNvSpPr>
          <p:nvPr>
            <p:ph type="title"/>
          </p:nvPr>
        </p:nvSpPr>
        <p:spPr>
          <a:xfrm>
            <a:off x="357158" y="3071810"/>
            <a:ext cx="8572560" cy="3429024"/>
          </a:xfrm>
        </p:spPr>
        <p:txBody>
          <a:bodyPr>
            <a:noAutofit/>
          </a:bodyPr>
          <a:lstStyle/>
          <a:p>
            <a:pPr algn="ctr"/>
            <a:r>
              <a:rPr lang="ru-RU" sz="6000" b="1" spc="0" dirty="0" smtClean="0">
                <a:ln w="1270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Если когда-нибудь поднимешь чужую вещь, в милицию ее сдавай</a:t>
            </a:r>
            <a:endParaRPr lang="ru-RU" sz="6000" b="1" spc="0" dirty="0">
              <a:ln w="1270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571480"/>
            <a:ext cx="4100834" cy="5429288"/>
          </a:xfrm>
          <a:prstGeom prst="rect">
            <a:avLst/>
          </a:prstGeom>
          <a:noFill/>
          <a:ln w="9525">
            <a:noFill/>
            <a:miter lim="800000"/>
            <a:headEnd/>
            <a:tailEnd/>
          </a:ln>
          <a:effectLst>
            <a:softEdge rad="635000"/>
          </a:effectLst>
        </p:spPr>
      </p:pic>
      <p:sp>
        <p:nvSpPr>
          <p:cNvPr id="6" name="Заголовок 1"/>
          <p:cNvSpPr>
            <a:spLocks noGrp="1"/>
          </p:cNvSpPr>
          <p:nvPr>
            <p:ph type="title"/>
          </p:nvPr>
        </p:nvSpPr>
        <p:spPr>
          <a:xfrm>
            <a:off x="500034" y="0"/>
            <a:ext cx="8229600" cy="12192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Кот Бегемот</a:t>
            </a:r>
            <a:endParaRPr lang="ru-RU" sz="8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sp>
        <p:nvSpPr>
          <p:cNvPr id="4" name="Прямоугольник 3"/>
          <p:cNvSpPr/>
          <p:nvPr/>
        </p:nvSpPr>
        <p:spPr>
          <a:xfrm>
            <a:off x="3643290" y="642918"/>
            <a:ext cx="5500710" cy="6001643"/>
          </a:xfrm>
          <a:prstGeom prst="rect">
            <a:avLst/>
          </a:prstGeom>
        </p:spPr>
        <p:txBody>
          <a:bodyPr wrap="square">
            <a:spAutoFit/>
          </a:bodyPr>
          <a:lstStyle/>
          <a:p>
            <a:pPr algn="just"/>
            <a:r>
              <a:rPr lang="ru-RU" sz="2400" b="1" dirty="0" smtClean="0">
                <a:solidFill>
                  <a:srgbClr val="C00000"/>
                </a:solidFill>
                <a:latin typeface="Times New Roman" pitchFamily="18" charset="0"/>
                <a:cs typeface="Times New Roman" pitchFamily="18" charset="0"/>
              </a:rPr>
              <a:t>В основном появляется в обличии огромного черного кота, ходящего на двух лапах и разговаривающего. Но временами появляется и в человеческом обличии. Тогда это маленький толстяк, чье лицо невероятно напоминает кошачью морду. Бегемот - веселый персонаж. Булгаков отмечает, что одна из основных его функций  - потешать Князя Тьмы. После преображения во время полета под лунным светом мы видим, "худенького юношу". На самом деле он был "демоном-пажом, лучшим шутом, какой существовал когда-либо в мире".</a:t>
            </a:r>
            <a:endParaRPr lang="ru-RU" sz="2400" b="1" dirty="0">
              <a:solidFill>
                <a:srgbClr val="C00000"/>
              </a:solidFill>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123"/>
                                        </p:tgtEl>
                                        <p:attrNameLst>
                                          <p:attrName>style.visibility</p:attrName>
                                        </p:attrNameLst>
                                      </p:cBhvr>
                                      <p:to>
                                        <p:strVal val="visible"/>
                                      </p:to>
                                    </p:set>
                                    <p:animEffect transition="in" filter="fade">
                                      <p:cBhvr>
                                        <p:cTn id="10" dur="3000"/>
                                        <p:tgtEl>
                                          <p:spTgt spid="51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4" name="Picture 10"/>
          <p:cNvPicPr>
            <a:picLocks noGrp="1" noChangeAspect="1" noChangeArrowheads="1"/>
          </p:cNvPicPr>
          <p:nvPr>
            <p:ph idx="1"/>
          </p:nvPr>
        </p:nvPicPr>
        <p:blipFill>
          <a:blip r:embed="rId2" cstate="print"/>
          <a:srcRect/>
          <a:stretch>
            <a:fillRect/>
          </a:stretch>
        </p:blipFill>
        <p:spPr bwMode="auto">
          <a:xfrm>
            <a:off x="1857355" y="-32954"/>
            <a:ext cx="4867735" cy="6890954"/>
          </a:xfrm>
          <a:prstGeom prst="rect">
            <a:avLst/>
          </a:prstGeom>
          <a:noFill/>
          <a:ln w="9525">
            <a:noFill/>
            <a:miter lim="800000"/>
            <a:headEnd/>
            <a:tailEnd/>
          </a:ln>
          <a:effectLst>
            <a:softEdge rad="317500"/>
          </a:effectLst>
        </p:spPr>
      </p:pic>
      <p:sp>
        <p:nvSpPr>
          <p:cNvPr id="5" name="TextBox 4"/>
          <p:cNvSpPr txBox="1"/>
          <p:nvPr/>
        </p:nvSpPr>
        <p:spPr>
          <a:xfrm>
            <a:off x="285720" y="1857364"/>
            <a:ext cx="8572528" cy="3785652"/>
          </a:xfrm>
          <a:prstGeom prst="rect">
            <a:avLst/>
          </a:prstGeom>
          <a:noFill/>
        </p:spPr>
        <p:txBody>
          <a:bodyPr wrap="square" rtlCol="0">
            <a:spAutoFit/>
          </a:bodyPr>
          <a:lstStyle/>
          <a:p>
            <a:pPr algn="ctr"/>
            <a:r>
              <a:rPr lang="ru-RU" sz="8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Нет документа –   нет и человека</a:t>
            </a:r>
            <a:endParaRPr lang="ru-RU" sz="80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bwMode="auto">
          <a:xfrm>
            <a:off x="500034" y="0"/>
            <a:ext cx="8229600" cy="1219200"/>
          </a:xfrm>
          <a:ln w="9525"/>
        </p:spPr>
        <p:txBody>
          <a:bodyPr wrap="square" lIns="91440" tIns="45720" rIns="91440" bIns="45720" numCol="1" compatLnSpc="1">
            <a:prstTxWarp prst="textNoShape">
              <a:avLst/>
            </a:prstTxWarp>
            <a:normAutofit fontScale="90000"/>
          </a:bodyPr>
          <a:lstStyle/>
          <a:p>
            <a:pPr algn="ctr">
              <a:defRPr/>
            </a:pPr>
            <a:r>
              <a:rPr lang="ru-RU" b="1" cap="all" spc="0" dirty="0" smtClean="0">
                <a:ln w="9000" cmpd="sng">
                  <a:solidFill>
                    <a:schemeClr val="accent4">
                      <a:shade val="50000"/>
                      <a:satMod val="120000"/>
                    </a:schemeClr>
                  </a:solidFill>
                  <a:prstDash val="solid"/>
                </a:ln>
                <a:solidFill>
                  <a:schemeClr val="bg2">
                    <a:lumMod val="60000"/>
                    <a:lumOff val="40000"/>
                  </a:schemeClr>
                </a:solidFill>
                <a:effectLst>
                  <a:reflection blurRad="12700" stA="28000" endPos="45000" dist="1000" dir="5400000" sy="-100000" algn="bl" rotWithShape="0"/>
                </a:effectLst>
                <a:latin typeface="Bookman Old Style" pitchFamily="18" charset="0"/>
                <a:cs typeface="Times New Roman" pitchFamily="18" charset="0"/>
              </a:rPr>
              <a:t>Смысл действий </a:t>
            </a:r>
            <a:r>
              <a:rPr lang="ru-RU" b="1" cap="all" spc="0" dirty="0" err="1" smtClean="0">
                <a:ln w="9000" cmpd="sng">
                  <a:solidFill>
                    <a:schemeClr val="accent4">
                      <a:shade val="50000"/>
                      <a:satMod val="120000"/>
                    </a:schemeClr>
                  </a:solidFill>
                  <a:prstDash val="solid"/>
                </a:ln>
                <a:solidFill>
                  <a:schemeClr val="bg2">
                    <a:lumMod val="60000"/>
                    <a:lumOff val="40000"/>
                  </a:schemeClr>
                </a:solidFill>
                <a:effectLst>
                  <a:reflection blurRad="12700" stA="28000" endPos="45000" dist="1000" dir="5400000" sy="-100000" algn="bl" rotWithShape="0"/>
                </a:effectLst>
                <a:latin typeface="Bookman Old Style" pitchFamily="18" charset="0"/>
                <a:cs typeface="Times New Roman" pitchFamily="18" charset="0"/>
              </a:rPr>
              <a:t>Воланда</a:t>
            </a:r>
            <a:r>
              <a:rPr lang="ru-RU" b="1" cap="all" spc="0" dirty="0" smtClean="0">
                <a:ln w="9000" cmpd="sng">
                  <a:solidFill>
                    <a:schemeClr val="accent4">
                      <a:shade val="50000"/>
                      <a:satMod val="120000"/>
                    </a:schemeClr>
                  </a:solidFill>
                  <a:prstDash val="solid"/>
                </a:ln>
                <a:solidFill>
                  <a:schemeClr val="bg2">
                    <a:lumMod val="60000"/>
                    <a:lumOff val="40000"/>
                  </a:schemeClr>
                </a:solidFill>
                <a:effectLst>
                  <a:reflection blurRad="12700" stA="28000" endPos="45000" dist="1000" dir="5400000" sy="-100000" algn="bl" rotWithShape="0"/>
                </a:effectLst>
                <a:latin typeface="Bookman Old Style" pitchFamily="18" charset="0"/>
                <a:cs typeface="Times New Roman" pitchFamily="18" charset="0"/>
              </a:rPr>
              <a:t/>
            </a:r>
            <a:br>
              <a:rPr lang="ru-RU" b="1" cap="all" spc="0" dirty="0" smtClean="0">
                <a:ln w="9000" cmpd="sng">
                  <a:solidFill>
                    <a:schemeClr val="accent4">
                      <a:shade val="50000"/>
                      <a:satMod val="120000"/>
                    </a:schemeClr>
                  </a:solidFill>
                  <a:prstDash val="solid"/>
                </a:ln>
                <a:solidFill>
                  <a:schemeClr val="bg2">
                    <a:lumMod val="60000"/>
                    <a:lumOff val="40000"/>
                  </a:schemeClr>
                </a:solidFill>
                <a:effectLst>
                  <a:reflection blurRad="12700" stA="28000" endPos="45000" dist="1000" dir="5400000" sy="-100000" algn="bl" rotWithShape="0"/>
                </a:effectLst>
                <a:latin typeface="Bookman Old Style" pitchFamily="18" charset="0"/>
                <a:cs typeface="Times New Roman" pitchFamily="18" charset="0"/>
              </a:rPr>
            </a:br>
            <a:r>
              <a:rPr lang="ru-RU" b="1" cap="all" spc="0" dirty="0" smtClean="0">
                <a:ln w="9000" cmpd="sng">
                  <a:solidFill>
                    <a:schemeClr val="accent4">
                      <a:shade val="50000"/>
                      <a:satMod val="120000"/>
                    </a:schemeClr>
                  </a:solidFill>
                  <a:prstDash val="solid"/>
                </a:ln>
                <a:solidFill>
                  <a:schemeClr val="bg2">
                    <a:lumMod val="60000"/>
                    <a:lumOff val="40000"/>
                  </a:schemeClr>
                </a:solidFill>
                <a:effectLst>
                  <a:reflection blurRad="12700" stA="28000" endPos="45000" dist="1000" dir="5400000" sy="-100000" algn="bl" rotWithShape="0"/>
                </a:effectLst>
                <a:latin typeface="Bookman Old Style" pitchFamily="18" charset="0"/>
                <a:cs typeface="Times New Roman" pitchFamily="18" charset="0"/>
              </a:rPr>
              <a:t>и его свиты</a:t>
            </a:r>
          </a:p>
        </p:txBody>
      </p:sp>
      <p:sp>
        <p:nvSpPr>
          <p:cNvPr id="5" name="Rectangle 8"/>
          <p:cNvSpPr>
            <a:spLocks noGrp="1" noChangeArrowheads="1"/>
          </p:cNvSpPr>
          <p:nvPr>
            <p:ph idx="1"/>
          </p:nvPr>
        </p:nvSpPr>
        <p:spPr bwMode="auto">
          <a:xfrm>
            <a:off x="142844" y="1010245"/>
            <a:ext cx="9001156" cy="5847755"/>
          </a:xfrm>
          <a:prstGeom prst="rect">
            <a:avLst/>
          </a:prstGeom>
          <a:noFill/>
          <a:ln w="9525">
            <a:noFill/>
            <a:miter lim="800000"/>
            <a:headEnd/>
            <a:tailEnd/>
          </a:ln>
        </p:spPr>
        <p:txBody>
          <a:bodyPr wrap="square" anchor="ctr">
            <a:spAutoFit/>
          </a:bodyPr>
          <a:lstStyle/>
          <a:p>
            <a:pPr indent="355600" algn="just">
              <a:defRPr/>
            </a:pPr>
            <a:r>
              <a:rPr lang="ru-RU" sz="2800" b="1" i="0" dirty="0" smtClean="0">
                <a:solidFill>
                  <a:srgbClr val="7030A0"/>
                </a:solidFill>
                <a:latin typeface="Times New Roman" pitchFamily="18" charset="0"/>
                <a:cs typeface="Times New Roman" pitchFamily="18" charset="0"/>
              </a:rPr>
              <a:t>Они </a:t>
            </a:r>
            <a:r>
              <a:rPr lang="ru-RU" sz="2800" b="1" i="0" dirty="0">
                <a:solidFill>
                  <a:srgbClr val="7030A0"/>
                </a:solidFill>
                <a:latin typeface="Times New Roman" pitchFamily="18" charset="0"/>
                <a:cs typeface="Times New Roman" pitchFamily="18" charset="0"/>
              </a:rPr>
              <a:t>призваны выявить недостатки общества и наказать людей за их грехи. Они не творят зла, они вершат справедливость. </a:t>
            </a:r>
          </a:p>
          <a:p>
            <a:pPr indent="355600" algn="just">
              <a:defRPr/>
            </a:pPr>
            <a:r>
              <a:rPr lang="ru-RU" sz="2800" b="1" i="0" dirty="0">
                <a:solidFill>
                  <a:srgbClr val="C00000"/>
                </a:solidFill>
                <a:latin typeface="Times New Roman" pitchFamily="18" charset="0"/>
                <a:cs typeface="Times New Roman" pitchFamily="18" charset="0"/>
              </a:rPr>
              <a:t>По ходу столкновения безобразного с дьявольской силой оказывается, что даже </a:t>
            </a:r>
            <a:r>
              <a:rPr lang="ru-RU" sz="2800" b="1" i="0" dirty="0" err="1">
                <a:solidFill>
                  <a:srgbClr val="C00000"/>
                </a:solidFill>
                <a:latin typeface="Times New Roman" pitchFamily="18" charset="0"/>
                <a:cs typeface="Times New Roman" pitchFamily="18" charset="0"/>
              </a:rPr>
              <a:t>Воланд</a:t>
            </a:r>
            <a:r>
              <a:rPr lang="ru-RU" sz="2800" b="1" i="0" dirty="0">
                <a:solidFill>
                  <a:srgbClr val="C00000"/>
                </a:solidFill>
                <a:latin typeface="Times New Roman" pitchFamily="18" charset="0"/>
                <a:cs typeface="Times New Roman" pitchFamily="18" charset="0"/>
              </a:rPr>
              <a:t>, </a:t>
            </a:r>
            <a:r>
              <a:rPr lang="ru-RU" sz="2800" b="1" i="0" dirty="0" err="1">
                <a:solidFill>
                  <a:srgbClr val="C00000"/>
                </a:solidFill>
                <a:latin typeface="Times New Roman" pitchFamily="18" charset="0"/>
                <a:cs typeface="Times New Roman" pitchFamily="18" charset="0"/>
              </a:rPr>
              <a:t>Коровьев</a:t>
            </a:r>
            <a:r>
              <a:rPr lang="ru-RU" sz="2800" b="1" i="0" dirty="0">
                <a:solidFill>
                  <a:srgbClr val="C00000"/>
                </a:solidFill>
                <a:latin typeface="Times New Roman" pitchFamily="18" charset="0"/>
                <a:cs typeface="Times New Roman" pitchFamily="18" charset="0"/>
              </a:rPr>
              <a:t>, </a:t>
            </a:r>
            <a:r>
              <a:rPr lang="ru-RU" sz="2800" b="1" i="0" dirty="0" err="1">
                <a:solidFill>
                  <a:srgbClr val="C00000"/>
                </a:solidFill>
                <a:latin typeface="Times New Roman" pitchFamily="18" charset="0"/>
                <a:cs typeface="Times New Roman" pitchFamily="18" charset="0"/>
              </a:rPr>
              <a:t>Азазелло</a:t>
            </a:r>
            <a:r>
              <a:rPr lang="ru-RU" sz="2800" b="1" i="0" dirty="0">
                <a:solidFill>
                  <a:srgbClr val="C00000"/>
                </a:solidFill>
                <a:latin typeface="Times New Roman" pitchFamily="18" charset="0"/>
                <a:cs typeface="Times New Roman" pitchFamily="18" charset="0"/>
              </a:rPr>
              <a:t>, кот Бегемот более привлекательны, умнее, чем те </a:t>
            </a:r>
            <a:r>
              <a:rPr lang="ru-RU" sz="2800" b="1" i="0" dirty="0" err="1">
                <a:solidFill>
                  <a:srgbClr val="C00000"/>
                </a:solidFill>
                <a:latin typeface="Times New Roman" pitchFamily="18" charset="0"/>
                <a:cs typeface="Times New Roman" pitchFamily="18" charset="0"/>
              </a:rPr>
              <a:t>мерзавцы</a:t>
            </a:r>
            <a:r>
              <a:rPr lang="ru-RU" sz="2800" b="1" i="0" dirty="0">
                <a:solidFill>
                  <a:srgbClr val="C00000"/>
                </a:solidFill>
                <a:latin typeface="Times New Roman" pitchFamily="18" charset="0"/>
                <a:cs typeface="Times New Roman" pitchFamily="18" charset="0"/>
              </a:rPr>
              <a:t>, хапуги и мошенники, которых они разоблачают или проделывают с ними разные фокусы.</a:t>
            </a:r>
          </a:p>
          <a:p>
            <a:pPr indent="355600" algn="just">
              <a:defRPr/>
            </a:pPr>
            <a:r>
              <a:rPr lang="ru-RU" sz="2800" b="1" i="0" dirty="0" err="1">
                <a:solidFill>
                  <a:srgbClr val="7030A0"/>
                </a:solidFill>
                <a:latin typeface="Times New Roman" pitchFamily="18" charset="0"/>
                <a:cs typeface="Times New Roman" pitchFamily="18" charset="0"/>
              </a:rPr>
              <a:t>Воланд</a:t>
            </a:r>
            <a:r>
              <a:rPr lang="ru-RU" sz="2800" b="1" i="0" dirty="0">
                <a:solidFill>
                  <a:srgbClr val="7030A0"/>
                </a:solidFill>
                <a:latin typeface="Times New Roman" pitchFamily="18" charset="0"/>
                <a:cs typeface="Times New Roman" pitchFamily="18" charset="0"/>
              </a:rPr>
              <a:t> и его свита, вопреки литературной традиции, не искушают людей, а обнажают человеческие пороки. Наказанием для людей становится пережитый ими ужас.</a:t>
            </a:r>
            <a:r>
              <a:rPr lang="ru-RU" sz="2800" b="1" dirty="0">
                <a:solidFill>
                  <a:srgbClr val="7030A0"/>
                </a:solidFill>
                <a:latin typeface="Times New Roman" pitchFamily="18" charset="0"/>
                <a:cs typeface="Times New Roman" pitchFamily="18" charset="0"/>
              </a:rPr>
              <a:t> </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Маргарита</a:t>
            </a:r>
            <a:endParaRPr lang="ru-RU" sz="80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pic>
        <p:nvPicPr>
          <p:cNvPr id="5" name="Picture 2"/>
          <p:cNvPicPr>
            <a:picLocks noGrp="1" noChangeAspect="1" noChangeArrowheads="1"/>
          </p:cNvPicPr>
          <p:nvPr>
            <p:ph idx="1"/>
          </p:nvPr>
        </p:nvPicPr>
        <p:blipFill>
          <a:blip r:embed="rId2" cstate="email">
            <a:extLst>
              <a:ext uri="{28A0092B-C50C-407E-A947-70E740481C1C}">
                <a14:useLocalDpi xmlns:a14="http://schemas.microsoft.com/office/drawing/2010/main" xmlns=""/>
              </a:ext>
            </a:extLst>
          </a:blip>
          <a:stretch>
            <a:fillRect/>
          </a:stretch>
        </p:blipFill>
        <p:spPr bwMode="auto">
          <a:xfrm>
            <a:off x="123562" y="642918"/>
            <a:ext cx="9020438" cy="6000768"/>
          </a:xfrm>
          <a:prstGeom prst="rect">
            <a:avLst/>
          </a:prstGeom>
          <a:noFill/>
          <a:ln w="9525">
            <a:noFill/>
            <a:miter lim="800000"/>
            <a:headEnd/>
            <a:tailEnd/>
          </a:ln>
          <a:effectLst>
            <a:softEdge rad="635000"/>
          </a:effectLst>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p:cNvPicPr>
            <a:picLocks noGrp="1" noChangeAspect="1" noChangeArrowheads="1"/>
          </p:cNvPicPr>
          <p:nvPr>
            <p:ph idx="1"/>
          </p:nvPr>
        </p:nvPicPr>
        <p:blipFill>
          <a:blip r:embed="rId2" cstate="print"/>
          <a:srcRect/>
          <a:stretch>
            <a:fillRect/>
          </a:stretch>
        </p:blipFill>
        <p:spPr bwMode="auto">
          <a:xfrm>
            <a:off x="-1" y="0"/>
            <a:ext cx="9184821" cy="6858000"/>
          </a:xfrm>
          <a:prstGeom prst="rect">
            <a:avLst/>
          </a:prstGeom>
          <a:noFill/>
          <a:ln w="9525">
            <a:noFill/>
            <a:miter lim="800000"/>
            <a:headEnd/>
            <a:tailEnd/>
          </a:ln>
        </p:spPr>
      </p:pic>
      <p:sp>
        <p:nvSpPr>
          <p:cNvPr id="1027" name="WordArt 3"/>
          <p:cNvSpPr>
            <a:spLocks noChangeArrowheads="1" noChangeShapeType="1" noTextEdit="1"/>
          </p:cNvSpPr>
          <p:nvPr/>
        </p:nvSpPr>
        <p:spPr bwMode="auto">
          <a:xfrm>
            <a:off x="0" y="0"/>
            <a:ext cx="9144000" cy="6643710"/>
          </a:xfrm>
          <a:prstGeom prst="rect">
            <a:avLst/>
          </a:prstGeom>
        </p:spPr>
        <p:txBody>
          <a:bodyPr wrap="none" fromWordArt="1">
            <a:prstTxWarp prst="textPlain">
              <a:avLst>
                <a:gd name="adj" fmla="val 41500"/>
              </a:avLst>
            </a:prstTxWarp>
          </a:bodyPr>
          <a:lstStyle/>
          <a:p>
            <a:pPr algn="ctr" rtl="0"/>
            <a:r>
              <a:rPr lang="ru-RU" sz="3600" b="1" kern="10" dirty="0" smtClean="0">
                <a:ln w="900" cmpd="sng">
                  <a:solidFill>
                    <a:schemeClr val="accent1">
                      <a:satMod val="190000"/>
                      <a:alpha val="55000"/>
                    </a:schemeClr>
                  </a:solidFill>
                  <a:prstDash val="solid"/>
                </a:ln>
                <a:effectLst>
                  <a:innerShdw blurRad="101600" dist="76200" dir="5400000">
                    <a:schemeClr val="accent1">
                      <a:satMod val="190000"/>
                      <a:tint val="100000"/>
                      <a:alpha val="74000"/>
                    </a:schemeClr>
                  </a:innerShdw>
                </a:effectLst>
                <a:latin typeface="Monotype Corsiva" pitchFamily="66" charset="0"/>
              </a:rPr>
              <a:t>Рукописи </a:t>
            </a:r>
          </a:p>
          <a:p>
            <a:pPr algn="ctr" rtl="0"/>
            <a:r>
              <a:rPr lang="ru-RU" sz="3600" b="1" kern="10" dirty="0" smtClean="0">
                <a:ln w="900" cmpd="sng">
                  <a:solidFill>
                    <a:schemeClr val="accent1">
                      <a:satMod val="190000"/>
                      <a:alpha val="55000"/>
                    </a:schemeClr>
                  </a:solidFill>
                  <a:prstDash val="solid"/>
                </a:ln>
                <a:effectLst>
                  <a:innerShdw blurRad="101600" dist="76200" dir="5400000">
                    <a:schemeClr val="accent1">
                      <a:satMod val="190000"/>
                      <a:tint val="100000"/>
                      <a:alpha val="74000"/>
                    </a:schemeClr>
                  </a:innerShdw>
                </a:effectLst>
                <a:latin typeface="Monotype Corsiva" pitchFamily="66" charset="0"/>
              </a:rPr>
              <a:t>не горят</a:t>
            </a:r>
            <a:endParaRPr lang="ru-RU" sz="3600" b="1" kern="10" dirty="0">
              <a:ln w="900" cmpd="sng">
                <a:solidFill>
                  <a:schemeClr val="accent1">
                    <a:satMod val="190000"/>
                    <a:alpha val="55000"/>
                  </a:schemeClr>
                </a:solidFill>
                <a:prstDash val="solid"/>
              </a:ln>
              <a:effectLst>
                <a:innerShdw blurRad="101600" dist="76200" dir="5400000">
                  <a:schemeClr val="accent1">
                    <a:satMod val="190000"/>
                    <a:tint val="100000"/>
                    <a:alpha val="74000"/>
                  </a:schemeClr>
                </a:innerShdw>
              </a:effectLst>
              <a:latin typeface="Monotype Corsiva" pitchFamily="66"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3000" fill="hold"/>
                                        <p:tgtEl>
                                          <p:spTgt spid="1027"/>
                                        </p:tgtEl>
                                        <p:attrNameLst>
                                          <p:attrName>ppt_w</p:attrName>
                                        </p:attrNameLst>
                                      </p:cBhvr>
                                      <p:tavLst>
                                        <p:tav tm="0">
                                          <p:val>
                                            <p:fltVal val="0"/>
                                          </p:val>
                                        </p:tav>
                                        <p:tav tm="100000">
                                          <p:val>
                                            <p:strVal val="#ppt_w"/>
                                          </p:val>
                                        </p:tav>
                                      </p:tavLst>
                                    </p:anim>
                                    <p:anim calcmode="lin" valueType="num">
                                      <p:cBhvr>
                                        <p:cTn id="8" dur="3000" fill="hold"/>
                                        <p:tgtEl>
                                          <p:spTgt spid="10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Изображение 571"/>
          <p:cNvPicPr>
            <a:picLocks noGrp="1" noChangeAspect="1" noChangeArrowheads="1"/>
          </p:cNvPicPr>
          <p:nvPr>
            <p:ph idx="1"/>
          </p:nvPr>
        </p:nvPicPr>
        <p:blipFill>
          <a:blip r:embed="rId2" cstate="email">
            <a:extLst>
              <a:ext uri="{28A0092B-C50C-407E-A947-70E740481C1C}">
                <a14:useLocalDpi xmlns:a14="http://schemas.microsoft.com/office/drawing/2010/main" xmlns=""/>
              </a:ext>
            </a:extLst>
          </a:blip>
          <a:srcRect/>
          <a:stretch>
            <a:fillRect/>
          </a:stretch>
        </p:blipFill>
        <p:spPr bwMode="auto">
          <a:xfrm>
            <a:off x="1142975" y="0"/>
            <a:ext cx="5929355" cy="6858000"/>
          </a:xfrm>
          <a:prstGeom prst="rect">
            <a:avLst/>
          </a:prstGeom>
          <a:noFill/>
          <a:ln w="9525">
            <a:noFill/>
            <a:miter lim="800000"/>
            <a:headEnd/>
            <a:tailEnd/>
          </a:ln>
        </p:spPr>
      </p:pic>
      <p:sp>
        <p:nvSpPr>
          <p:cNvPr id="6" name="Rectangle 3"/>
          <p:cNvSpPr txBox="1">
            <a:spLocks noChangeArrowheads="1"/>
          </p:cNvSpPr>
          <p:nvPr/>
        </p:nvSpPr>
        <p:spPr bwMode="auto">
          <a:xfrm>
            <a:off x="214282" y="142852"/>
            <a:ext cx="8555068" cy="4525981"/>
          </a:xfrm>
          <a:prstGeom prst="rect">
            <a:avLst/>
          </a:prstGeom>
          <a:noFill/>
          <a:ln w="9525">
            <a:noFill/>
            <a:miter lim="800000"/>
            <a:headEnd/>
            <a:tailEnd/>
          </a:ln>
        </p:spPr>
        <p:txBody>
          <a:bodyPr/>
          <a:lstStyle/>
          <a:p>
            <a:pPr indent="273050" algn="just">
              <a:buClr>
                <a:schemeClr val="accent2"/>
              </a:buClr>
              <a:buSzPct val="85000"/>
              <a:defRPr/>
            </a:pPr>
            <a:r>
              <a:rPr lang="ru-RU" sz="4400" i="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onotype Corsiva" pitchFamily="66" charset="0"/>
              </a:rPr>
              <a:t>Роман «Мастер и Маргарита» - роман об ответственности человека за всё добро и зло, которые совершаются на земле, за собственный выбор жизненных путей, ведущих  или к истине и свету, или к рабству, предательству и бесчеловечности.</a:t>
            </a:r>
          </a:p>
          <a:p>
            <a:pPr indent="177800" algn="just">
              <a:buClr>
                <a:schemeClr val="accent2"/>
              </a:buClr>
              <a:buSzPct val="85000"/>
              <a:defRPr/>
            </a:pPr>
            <a:r>
              <a:rPr lang="ru-RU" sz="4400" i="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onotype Corsiva" pitchFamily="66" charset="0"/>
              </a:rPr>
              <a:t>Делая свой собственный выбор, помните: </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p:cNvPicPr>
            <a:picLocks noGrp="1" noChangeAspect="1" noChangeArrowheads="1"/>
          </p:cNvPicPr>
          <p:nvPr>
            <p:ph idx="1"/>
          </p:nvPr>
        </p:nvPicPr>
        <p:blipFill>
          <a:blip r:embed="rId2" cstate="print"/>
          <a:srcRect/>
          <a:stretch>
            <a:fillRect/>
          </a:stretch>
        </p:blipFill>
        <p:spPr bwMode="auto">
          <a:xfrm>
            <a:off x="-1" y="0"/>
            <a:ext cx="9184821" cy="6858000"/>
          </a:xfrm>
          <a:prstGeom prst="rect">
            <a:avLst/>
          </a:prstGeom>
          <a:noFill/>
          <a:ln w="9525">
            <a:noFill/>
            <a:miter lim="800000"/>
            <a:headEnd/>
            <a:tailEnd/>
          </a:ln>
        </p:spPr>
      </p:pic>
      <p:sp>
        <p:nvSpPr>
          <p:cNvPr id="1027" name="WordArt 3"/>
          <p:cNvSpPr>
            <a:spLocks noChangeArrowheads="1" noChangeShapeType="1" noTextEdit="1"/>
          </p:cNvSpPr>
          <p:nvPr/>
        </p:nvSpPr>
        <p:spPr bwMode="auto">
          <a:xfrm>
            <a:off x="500034" y="285728"/>
            <a:ext cx="8143932" cy="5857916"/>
          </a:xfrm>
          <a:prstGeom prst="rect">
            <a:avLst/>
          </a:prstGeom>
        </p:spPr>
        <p:txBody>
          <a:bodyPr wrap="none" fromWordArt="1">
            <a:prstTxWarp prst="textPlain">
              <a:avLst>
                <a:gd name="adj" fmla="val 50000"/>
              </a:avLst>
            </a:prstTxWarp>
          </a:bodyPr>
          <a:lstStyle/>
          <a:p>
            <a:pPr algn="ctr" rtl="0"/>
            <a:r>
              <a:rPr lang="ru-RU" sz="3600" b="1" kern="10" dirty="0" smtClean="0">
                <a:ln w="19050">
                  <a:solidFill>
                    <a:schemeClr val="tx2">
                      <a:tint val="1000"/>
                    </a:schemeClr>
                  </a:solidFill>
                  <a:prstDash val="solid"/>
                </a:ln>
                <a:solidFill>
                  <a:schemeClr val="accent3"/>
                </a:solidFill>
                <a:effectLst>
                  <a:glow rad="101600">
                    <a:schemeClr val="tx1">
                      <a:alpha val="60000"/>
                    </a:schemeClr>
                  </a:glow>
                  <a:outerShdw blurRad="50000" dist="50800" dir="7500000" algn="tl">
                    <a:srgbClr val="000000">
                      <a:shade val="5000"/>
                      <a:alpha val="35000"/>
                    </a:srgbClr>
                  </a:outerShdw>
                </a:effectLst>
                <a:latin typeface="Monotype Corsiva" pitchFamily="66" charset="0"/>
              </a:rPr>
              <a:t>Каждому будет</a:t>
            </a:r>
          </a:p>
          <a:p>
            <a:pPr algn="ctr" rtl="0"/>
            <a:r>
              <a:rPr lang="ru-RU" sz="3600" b="1" kern="10" dirty="0" smtClean="0">
                <a:ln w="19050">
                  <a:solidFill>
                    <a:schemeClr val="tx2">
                      <a:tint val="1000"/>
                    </a:schemeClr>
                  </a:solidFill>
                  <a:prstDash val="solid"/>
                </a:ln>
                <a:solidFill>
                  <a:schemeClr val="accent3"/>
                </a:solidFill>
                <a:effectLst>
                  <a:glow rad="101600">
                    <a:schemeClr val="tx1">
                      <a:alpha val="60000"/>
                    </a:schemeClr>
                  </a:glow>
                  <a:outerShdw blurRad="50000" dist="50800" dir="7500000" algn="tl">
                    <a:srgbClr val="000000">
                      <a:shade val="5000"/>
                      <a:alpha val="35000"/>
                    </a:srgbClr>
                  </a:outerShdw>
                </a:effectLst>
                <a:latin typeface="Monotype Corsiva" pitchFamily="66" charset="0"/>
              </a:rPr>
              <a:t> дано по его вере</a:t>
            </a:r>
            <a:endParaRPr lang="ru-RU" sz="3600" b="1" kern="10" dirty="0">
              <a:ln w="19050">
                <a:solidFill>
                  <a:schemeClr val="tx2">
                    <a:tint val="1000"/>
                  </a:schemeClr>
                </a:solidFill>
                <a:prstDash val="solid"/>
              </a:ln>
              <a:solidFill>
                <a:schemeClr val="accent3"/>
              </a:solidFill>
              <a:effectLst>
                <a:glow rad="101600">
                  <a:schemeClr val="tx1">
                    <a:alpha val="60000"/>
                  </a:schemeClr>
                </a:glow>
                <a:outerShdw blurRad="50000" dist="50800" dir="7500000" algn="tl">
                  <a:srgbClr val="000000">
                    <a:shade val="5000"/>
                    <a:alpha val="35000"/>
                  </a:srgbClr>
                </a:outerShdw>
              </a:effectLst>
              <a:latin typeface="Monotype Corsiva" pitchFamily="66"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3000" fill="hold"/>
                                        <p:tgtEl>
                                          <p:spTgt spid="1027"/>
                                        </p:tgtEl>
                                        <p:attrNameLst>
                                          <p:attrName>ppt_w</p:attrName>
                                        </p:attrNameLst>
                                      </p:cBhvr>
                                      <p:tavLst>
                                        <p:tav tm="0">
                                          <p:val>
                                            <p:fltVal val="0"/>
                                          </p:val>
                                        </p:tav>
                                        <p:tav tm="100000">
                                          <p:val>
                                            <p:strVal val="#ppt_w"/>
                                          </p:val>
                                        </p:tav>
                                      </p:tavLst>
                                    </p:anim>
                                    <p:anim calcmode="lin" valueType="num">
                                      <p:cBhvr>
                                        <p:cTn id="8" dur="3000" fill="hold"/>
                                        <p:tgtEl>
                                          <p:spTgt spid="10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0" y="214290"/>
            <a:ext cx="9144000" cy="4572000"/>
          </a:xfrm>
        </p:spPr>
        <p:txBody>
          <a:bodyPr>
            <a:noAutofit/>
          </a:bodyPr>
          <a:lstStyle/>
          <a:p>
            <a:pPr>
              <a:buNone/>
            </a:pPr>
            <a:r>
              <a:rPr lang="ru-RU" sz="2800" b="1" dirty="0" smtClean="0">
                <a:solidFill>
                  <a:srgbClr val="C00000"/>
                </a:solidFill>
                <a:latin typeface="Times New Roman" pitchFamily="18" charset="0"/>
                <a:cs typeface="Times New Roman" pitchFamily="18" charset="0"/>
              </a:rPr>
              <a:t>		Главная героиня романа, возлюбленная Мастера. Ради любви готова на все. Она играет в романе очень важную роль. С помощью Маргариты  Булгаков показал нам идеальный образ жены гения. </a:t>
            </a:r>
          </a:p>
          <a:p>
            <a:pPr>
              <a:buNone/>
            </a:pPr>
            <a:r>
              <a:rPr lang="ru-RU" sz="2800" b="1" dirty="0" smtClean="0">
                <a:solidFill>
                  <a:srgbClr val="C00000"/>
                </a:solidFill>
                <a:latin typeface="Times New Roman" pitchFamily="18" charset="0"/>
                <a:cs typeface="Times New Roman" pitchFamily="18" charset="0"/>
              </a:rPr>
              <a:t>    	Именно Маргарита назвала героя Мастером, прочитав его роман. Герои были счастливы вместе, пока Мастер не опубликовал отрывок из своего романа. Посыпавшиеся критические статьи, высмеивающие автора, отравили им жизнь. </a:t>
            </a:r>
          </a:p>
          <a:p>
            <a:pPr>
              <a:buNone/>
            </a:pPr>
            <a:r>
              <a:rPr lang="ru-RU" sz="2800" b="1" dirty="0" smtClean="0">
                <a:solidFill>
                  <a:srgbClr val="C00000"/>
                </a:solidFill>
                <a:latin typeface="Times New Roman" pitchFamily="18" charset="0"/>
                <a:cs typeface="Times New Roman" pitchFamily="18" charset="0"/>
              </a:rPr>
              <a:t>		Продав свою душу, Маргарита  получает Мастера. В конце романа она, как и ее возлюбленный, заслуживает покоя. Многие считают, что прототипом этого образа послужила жена писателя Елена Сергеевна Булгакова.</a:t>
            </a:r>
          </a:p>
          <a:p>
            <a:endParaRPr lang="ru-RU" sz="2800" b="1" dirty="0">
              <a:solidFill>
                <a:srgbClr val="C00000"/>
              </a:solidFill>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endParaRPr lang="ru-RU"/>
          </a:p>
        </p:txBody>
      </p:sp>
      <p:sp>
        <p:nvSpPr>
          <p:cNvPr id="3" name="Заголовок 2"/>
          <p:cNvSpPr>
            <a:spLocks noGrp="1"/>
          </p:cNvSpPr>
          <p:nvPr>
            <p:ph type="title"/>
          </p:nvPr>
        </p:nvSpPr>
        <p:spPr/>
        <p:txBody>
          <a:bodyPr/>
          <a:lstStyle/>
          <a:p>
            <a:endParaRPr lang="ru-RU" dirty="0"/>
          </a:p>
        </p:txBody>
      </p:sp>
      <p:pic>
        <p:nvPicPr>
          <p:cNvPr id="4" name="Picture 3"/>
          <p:cNvPicPr>
            <a:picLocks noGrp="1" noChangeAspect="1" noChangeArrowheads="1"/>
          </p:cNvPicPr>
          <p:nvPr>
            <p:ph idx="1"/>
          </p:nvPr>
        </p:nvPicPr>
        <p:blipFill>
          <a:blip r:embed="rId2" cstate="print"/>
          <a:stretch>
            <a:fillRect/>
          </a:stretch>
        </p:blipFill>
        <p:spPr bwMode="auto">
          <a:xfrm>
            <a:off x="-142908" y="214290"/>
            <a:ext cx="9144000" cy="6370712"/>
          </a:xfrm>
          <a:prstGeom prst="rect">
            <a:avLst/>
          </a:prstGeom>
          <a:noFill/>
          <a:ln w="9525">
            <a:noFill/>
            <a:miter lim="800000"/>
            <a:headEnd/>
            <a:tailEnd/>
          </a:ln>
          <a:effectLst>
            <a:softEdge rad="635000"/>
          </a:effectLst>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tretch>
            <a:fillRect/>
          </a:stretch>
        </p:blipFill>
        <p:spPr bwMode="auto">
          <a:xfrm>
            <a:off x="1571604" y="285728"/>
            <a:ext cx="6351791" cy="6394420"/>
          </a:xfrm>
          <a:prstGeom prst="rect">
            <a:avLst/>
          </a:prstGeom>
          <a:noFill/>
          <a:ln w="9525">
            <a:noFill/>
            <a:miter lim="800000"/>
            <a:headEnd/>
            <a:tailEnd/>
          </a:ln>
          <a:effectLst>
            <a:softEdge rad="635000"/>
          </a:effectLst>
        </p:spPr>
      </p:pic>
      <p:pic>
        <p:nvPicPr>
          <p:cNvPr id="4" name="Picture 2"/>
          <p:cNvPicPr>
            <a:picLocks noChangeAspect="1" noChangeArrowheads="1"/>
          </p:cNvPicPr>
          <p:nvPr/>
        </p:nvPicPr>
        <p:blipFill>
          <a:blip r:embed="rId3" cstate="print"/>
          <a:stretch>
            <a:fillRect/>
          </a:stretch>
        </p:blipFill>
        <p:spPr bwMode="auto">
          <a:xfrm>
            <a:off x="267085" y="571480"/>
            <a:ext cx="8876915" cy="5643602"/>
          </a:xfrm>
          <a:prstGeom prst="rect">
            <a:avLst/>
          </a:prstGeom>
          <a:noFill/>
          <a:ln w="9525">
            <a:noFill/>
            <a:miter lim="800000"/>
            <a:headEnd/>
            <a:tailEnd/>
          </a:ln>
          <a:effectLst>
            <a:softEdge rad="635000"/>
          </a:effectLst>
        </p:spPr>
      </p:pic>
      <p:pic>
        <p:nvPicPr>
          <p:cNvPr id="6" name="Picture 2"/>
          <p:cNvPicPr>
            <a:picLocks noChangeAspect="1" noChangeArrowheads="1"/>
          </p:cNvPicPr>
          <p:nvPr/>
        </p:nvPicPr>
        <p:blipFill>
          <a:blip r:embed="rId4" cstate="print"/>
          <a:srcRect/>
          <a:stretch>
            <a:fillRect/>
          </a:stretch>
        </p:blipFill>
        <p:spPr bwMode="auto">
          <a:xfrm>
            <a:off x="142844" y="571480"/>
            <a:ext cx="8772131" cy="5786478"/>
          </a:xfrm>
          <a:prstGeom prst="rect">
            <a:avLst/>
          </a:prstGeom>
          <a:noFill/>
          <a:ln w="9525">
            <a:noFill/>
            <a:miter lim="800000"/>
            <a:headEnd/>
            <a:tailEnd/>
          </a:ln>
          <a:effectLst>
            <a:softEdge rad="635000"/>
          </a:effectLst>
        </p:spPr>
      </p:pic>
      <p:sp>
        <p:nvSpPr>
          <p:cNvPr id="7" name="TextBox 6"/>
          <p:cNvSpPr txBox="1"/>
          <p:nvPr/>
        </p:nvSpPr>
        <p:spPr>
          <a:xfrm>
            <a:off x="714348" y="1000108"/>
            <a:ext cx="7929618" cy="4708981"/>
          </a:xfrm>
          <a:prstGeom prst="rect">
            <a:avLst/>
          </a:prstGeom>
          <a:noFill/>
        </p:spPr>
        <p:txBody>
          <a:bodyPr wrap="square" rtlCol="0">
            <a:spAutoFit/>
          </a:bodyPr>
          <a:lstStyle/>
          <a:p>
            <a:pPr algn="ctr"/>
            <a:r>
              <a:rPr lang="ru-RU" sz="6000" b="1" i="1" dirty="0" smtClean="0">
                <a:ln w="1270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Тот, кто любит, должен разделять участь того, кого он любит</a:t>
            </a:r>
            <a:endParaRPr lang="ru-RU" sz="6000" b="1" i="1" dirty="0">
              <a:ln w="1270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80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rPr>
              <a:t>Иешуа</a:t>
            </a:r>
            <a:endParaRPr lang="ru-RU" sz="8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istral" pitchFamily="66" charset="0"/>
            </a:endParaRPr>
          </a:p>
        </p:txBody>
      </p:sp>
      <p:pic>
        <p:nvPicPr>
          <p:cNvPr id="5" name="Picture 2"/>
          <p:cNvPicPr>
            <a:picLocks noGrp="1" noChangeAspect="1" noChangeArrowheads="1"/>
          </p:cNvPicPr>
          <p:nvPr>
            <p:ph idx="1"/>
          </p:nvPr>
        </p:nvPicPr>
        <p:blipFill>
          <a:blip r:embed="rId2" cstate="print"/>
          <a:stretch>
            <a:fillRect/>
          </a:stretch>
        </p:blipFill>
        <p:spPr bwMode="auto">
          <a:xfrm>
            <a:off x="0" y="653435"/>
            <a:ext cx="9144000" cy="5775961"/>
          </a:xfrm>
          <a:prstGeom prst="rect">
            <a:avLst/>
          </a:prstGeom>
          <a:noFill/>
          <a:ln w="9525">
            <a:noFill/>
            <a:miter lim="800000"/>
            <a:headEnd/>
            <a:tailEnd/>
          </a:ln>
          <a:effectLst>
            <a:softEdge rad="635000"/>
          </a:effectLst>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cstate="print"/>
          <a:stretch>
            <a:fillRect/>
          </a:stretch>
        </p:blipFill>
        <p:spPr bwMode="auto">
          <a:xfrm>
            <a:off x="0" y="0"/>
            <a:ext cx="4623371" cy="6858000"/>
          </a:xfrm>
          <a:prstGeom prst="rect">
            <a:avLst/>
          </a:prstGeom>
          <a:noFill/>
          <a:ln w="9525">
            <a:noFill/>
            <a:miter lim="800000"/>
            <a:headEnd/>
            <a:tailEnd/>
          </a:ln>
          <a:effectLst>
            <a:softEdge rad="635000"/>
          </a:effectLst>
        </p:spPr>
      </p:pic>
      <p:sp>
        <p:nvSpPr>
          <p:cNvPr id="2" name="Заголовок 1"/>
          <p:cNvSpPr>
            <a:spLocks noGrp="1"/>
          </p:cNvSpPr>
          <p:nvPr>
            <p:ph type="title"/>
          </p:nvPr>
        </p:nvSpPr>
        <p:spPr>
          <a:xfrm>
            <a:off x="4214810" y="1357298"/>
            <a:ext cx="4929190" cy="5214950"/>
          </a:xfrm>
        </p:spPr>
        <p:txBody>
          <a:bodyPr>
            <a:noAutofit/>
          </a:bodyPr>
          <a:lstStyle/>
          <a:p>
            <a:r>
              <a:rPr lang="ru-RU" sz="2400" b="1" dirty="0" smtClean="0">
                <a:ln w="3200">
                  <a:noFill/>
                  <a:prstDash val="solid"/>
                  <a:round/>
                </a:ln>
                <a:solidFill>
                  <a:srgbClr val="C00000"/>
                </a:solidFill>
                <a:effectLst/>
                <a:latin typeface="Times New Roman" pitchFamily="18" charset="0"/>
                <a:cs typeface="Times New Roman" pitchFamily="18" charset="0"/>
              </a:rPr>
              <a:t>	Это главный герой романа, написанного Мастером. Под этим героем подразумевается библейский Иисус Христос. </a:t>
            </a:r>
            <a:r>
              <a:rPr lang="ru-RU" sz="2400" b="1" dirty="0" err="1" smtClean="0">
                <a:ln w="3200">
                  <a:noFill/>
                  <a:prstDash val="solid"/>
                  <a:round/>
                </a:ln>
                <a:solidFill>
                  <a:srgbClr val="C00000"/>
                </a:solidFill>
                <a:effectLst/>
                <a:latin typeface="Times New Roman" pitchFamily="18" charset="0"/>
                <a:cs typeface="Times New Roman" pitchFamily="18" charset="0"/>
              </a:rPr>
              <a:t>Иешуа</a:t>
            </a:r>
            <a:r>
              <a:rPr lang="ru-RU" sz="2400" b="1" dirty="0" smtClean="0">
                <a:ln w="3200">
                  <a:noFill/>
                  <a:prstDash val="solid"/>
                  <a:round/>
                </a:ln>
                <a:solidFill>
                  <a:srgbClr val="C00000"/>
                </a:solidFill>
                <a:effectLst/>
                <a:latin typeface="Times New Roman" pitchFamily="18" charset="0"/>
                <a:cs typeface="Times New Roman" pitchFamily="18" charset="0"/>
              </a:rPr>
              <a:t>  выглядит абсолютно обычным человеком, способным испытывать страх перед физической расправой. </a:t>
            </a:r>
            <a:r>
              <a:rPr lang="ru-RU" sz="2400" b="1" dirty="0" err="1" smtClean="0">
                <a:ln w="3200">
                  <a:noFill/>
                  <a:prstDash val="solid"/>
                  <a:round/>
                </a:ln>
                <a:solidFill>
                  <a:srgbClr val="C00000"/>
                </a:solidFill>
                <a:effectLst/>
                <a:latin typeface="Times New Roman" pitchFamily="18" charset="0"/>
                <a:cs typeface="Times New Roman" pitchFamily="18" charset="0"/>
              </a:rPr>
              <a:t>Иешуа</a:t>
            </a:r>
            <a:r>
              <a:rPr lang="ru-RU" sz="2400" b="1" dirty="0" smtClean="0">
                <a:ln w="3200">
                  <a:noFill/>
                  <a:prstDash val="solid"/>
                  <a:round/>
                </a:ln>
                <a:solidFill>
                  <a:srgbClr val="C00000"/>
                </a:solidFill>
                <a:effectLst/>
                <a:latin typeface="Times New Roman" pitchFamily="18" charset="0"/>
                <a:cs typeface="Times New Roman" pitchFamily="18" charset="0"/>
              </a:rPr>
              <a:t> - бродячий философ, верящий, что каждый человек добр и что не будет на свете в скором времени никакой власти, кроме божьей. Безусловно, </a:t>
            </a:r>
            <a:r>
              <a:rPr lang="ru-RU" sz="2400" b="1" dirty="0" err="1" smtClean="0">
                <a:ln w="3200">
                  <a:noFill/>
                  <a:prstDash val="solid"/>
                  <a:round/>
                </a:ln>
                <a:solidFill>
                  <a:srgbClr val="C00000"/>
                </a:solidFill>
                <a:effectLst/>
                <a:latin typeface="Times New Roman" pitchFamily="18" charset="0"/>
                <a:cs typeface="Times New Roman" pitchFamily="18" charset="0"/>
              </a:rPr>
              <a:t>Иешуа</a:t>
            </a:r>
            <a:r>
              <a:rPr lang="ru-RU" sz="2400" b="1" dirty="0" smtClean="0">
                <a:ln w="3200">
                  <a:noFill/>
                  <a:prstDash val="solid"/>
                  <a:round/>
                </a:ln>
                <a:solidFill>
                  <a:srgbClr val="C00000"/>
                </a:solidFill>
                <a:effectLst/>
                <a:latin typeface="Times New Roman" pitchFamily="18" charset="0"/>
                <a:cs typeface="Times New Roman" pitchFamily="18" charset="0"/>
              </a:rPr>
              <a:t> обладает большой силой. Он вылечивает Пилата от головной боли. В </a:t>
            </a:r>
            <a:r>
              <a:rPr lang="ru-RU" sz="2400" b="1" dirty="0" err="1" smtClean="0">
                <a:ln w="3200">
                  <a:noFill/>
                  <a:prstDash val="solid"/>
                  <a:round/>
                </a:ln>
                <a:solidFill>
                  <a:srgbClr val="C00000"/>
                </a:solidFill>
                <a:effectLst/>
                <a:latin typeface="Times New Roman" pitchFamily="18" charset="0"/>
                <a:cs typeface="Times New Roman" pitchFamily="18" charset="0"/>
              </a:rPr>
              <a:t>Иешуа</a:t>
            </a:r>
            <a:r>
              <a:rPr lang="ru-RU" sz="2400" b="1" dirty="0" smtClean="0">
                <a:ln w="3200">
                  <a:noFill/>
                  <a:prstDash val="solid"/>
                  <a:round/>
                </a:ln>
                <a:solidFill>
                  <a:srgbClr val="C00000"/>
                </a:solidFill>
                <a:effectLst/>
                <a:latin typeface="Times New Roman" pitchFamily="18" charset="0"/>
                <a:cs typeface="Times New Roman" pitchFamily="18" charset="0"/>
              </a:rPr>
              <a:t> сосредоточены силы света, он  погибает невинным, не соврав, не предав своих убеждений. За это он был достоин Света</a:t>
            </a:r>
            <a:endParaRPr lang="ru-RU" sz="2400" b="1" dirty="0">
              <a:ln w="3200">
                <a:noFill/>
                <a:prstDash val="solid"/>
                <a:round/>
              </a:ln>
              <a:solidFill>
                <a:srgbClr val="C00000"/>
              </a:solidFill>
              <a:effectLst/>
              <a:latin typeface="Times New Roman" pitchFamily="18" charset="0"/>
              <a:cs typeface="Times New Roman"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2" cstate="print"/>
          <a:stretch>
            <a:fillRect/>
          </a:stretch>
        </p:blipFill>
        <p:spPr bwMode="auto">
          <a:xfrm>
            <a:off x="6786" y="137771"/>
            <a:ext cx="9137214" cy="6291625"/>
          </a:xfrm>
          <a:prstGeom prst="rect">
            <a:avLst/>
          </a:prstGeom>
          <a:noFill/>
          <a:ln w="9525">
            <a:noFill/>
            <a:miter lim="800000"/>
            <a:headEnd/>
            <a:tailEnd/>
          </a:ln>
          <a:effectLst>
            <a:softEdge rad="635000"/>
          </a:effectLst>
        </p:spPr>
      </p:pic>
      <p:sp>
        <p:nvSpPr>
          <p:cNvPr id="2" name="Заголовок 1"/>
          <p:cNvSpPr>
            <a:spLocks noGrp="1"/>
          </p:cNvSpPr>
          <p:nvPr>
            <p:ph type="title"/>
          </p:nvPr>
        </p:nvSpPr>
        <p:spPr>
          <a:xfrm>
            <a:off x="285720" y="4786322"/>
            <a:ext cx="8229600" cy="1219200"/>
          </a:xfrm>
        </p:spPr>
        <p:txBody>
          <a:bodyPr>
            <a:noAutofit/>
          </a:bodyPr>
          <a:lstStyle/>
          <a:p>
            <a:pPr algn="ctr"/>
            <a:r>
              <a:rPr lang="ru-RU" sz="6600" b="1" i="1" spc="0" dirty="0" smtClean="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Трусость </a:t>
            </a:r>
            <a:br>
              <a:rPr lang="ru-RU" sz="6600" b="1" i="1" spc="0" dirty="0" smtClean="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br>
            <a:r>
              <a:rPr lang="ru-RU" sz="6600" b="1" i="1" spc="0" dirty="0" smtClean="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самый тяжкий  порок</a:t>
            </a:r>
            <a:endParaRPr lang="ru-RU" sz="6600" b="1" i="1" spc="0" dirty="0">
              <a:ln w="9525">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Другая 12">
      <a:dk1>
        <a:sysClr val="windowText" lastClr="000000"/>
      </a:dk1>
      <a:lt1>
        <a:sysClr val="window" lastClr="FFFFFF"/>
      </a:lt1>
      <a:dk2>
        <a:srgbClr val="9A8700"/>
      </a:dk2>
      <a:lt2>
        <a:srgbClr val="CEB400"/>
      </a:lt2>
      <a:accent1>
        <a:srgbClr val="FE8637"/>
      </a:accent1>
      <a:accent2>
        <a:srgbClr val="7598D9"/>
      </a:accent2>
      <a:accent3>
        <a:srgbClr val="B32C16"/>
      </a:accent3>
      <a:accent4>
        <a:srgbClr val="9A8700"/>
      </a:accent4>
      <a:accent5>
        <a:srgbClr val="AEBAD5"/>
      </a:accent5>
      <a:accent6>
        <a:srgbClr val="777C84"/>
      </a:accent6>
      <a:hlink>
        <a:srgbClr val="D2611C"/>
      </a:hlink>
      <a:folHlink>
        <a:srgbClr val="3B435B"/>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417</TotalTime>
  <Words>410</Words>
  <Application>Microsoft Office PowerPoint</Application>
  <PresentationFormat>Экран (4:3)</PresentationFormat>
  <Paragraphs>45</Paragraphs>
  <Slides>32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Бумажная</vt:lpstr>
      <vt:lpstr>Герои романа  «Мастер и Маргарита»</vt:lpstr>
      <vt:lpstr>Мастер</vt:lpstr>
      <vt:lpstr>Маргарита</vt:lpstr>
      <vt:lpstr>Слайд 4</vt:lpstr>
      <vt:lpstr>Слайд 5</vt:lpstr>
      <vt:lpstr>Слайд 6</vt:lpstr>
      <vt:lpstr>Иешуа</vt:lpstr>
      <vt:lpstr> Это главный герой романа, написанного Мастером. Под этим героем подразумевается библейский Иисус Христос. Иешуа  выглядит абсолютно обычным человеком, способным испытывать страх перед физической расправой. Иешуа - бродячий философ, верящий, что каждый человек добр и что не будет на свете в скором времени никакой власти, кроме божьей. Безусловно, Иешуа обладает большой силой. Он вылечивает Пилата от головной боли. В Иешуа сосредоточены силы света, он  погибает невинным, не соврав, не предав своих убеждений. За это он был достоин Света</vt:lpstr>
      <vt:lpstr>Трусость  самый тяжкий  порок</vt:lpstr>
      <vt:lpstr>Понтий Пилат</vt:lpstr>
      <vt:lpstr>Слайд 11</vt:lpstr>
      <vt:lpstr>Иван Бездомный </vt:lpstr>
      <vt:lpstr>Слайд 13</vt:lpstr>
      <vt:lpstr>Слайд 14</vt:lpstr>
      <vt:lpstr>Берлиоз</vt:lpstr>
      <vt:lpstr> Это собирательный образ, который рисует Булгаков. Он сатирически передает нам портреты своих современников. В самом начале романа мы видим Михаила Александровича Берлиоза, председателя МАССОЛИТа (союза литераторов). На самом деле, этот человек не имеет ничего общего с настоящим творчеством. Берлиоз полностью подделывается под время. Под его руководством весь МАССОЛИТ становится таким же. Туда входят люди, умеющие подстраиваться под начальство, писать не то, что хочется, а то, что нужно. Там нет места истинному творцу, поэтому критики начинают гонение на Мастера. </vt:lpstr>
      <vt:lpstr> Москва 20-х годов – это и Варьете, которым руководит любитель плотских развлечений Степа Лиходеев. Он наказан Воландом, так же, как и его подчиненные Римский и Варенуха, вруны и лизоблюды.   Наказан за взяточничество и председатель домоправления Никанор Иванович Босой.   Вообще, Москву 20-х годов отличают очень много неприятных качеств. Это жажда денег, желание легкой наживы, удовлетворение своих плотских потребностей в ущерб духовным, вранье, подобострастие перед начальством.      Воланд и его свита не зря явились именно в этот город и в это время. Безнадежных они наказывают сурово, еще не совсем погибшим нравственно дают шанс исправиться. </vt:lpstr>
      <vt:lpstr>Воланд</vt:lpstr>
      <vt:lpstr> В этом герое Булгаков создал очень своеобразный образ Сатаны. Это не абсолютное зло. Воланд пришел в Москву, чтобы судить. И важно отметить, что от него не пострадал ни один невинный человек.       Внешность Воланда очень примечательна.  Он мудр, его философия крайне интересна. Можно сказать, что он не творит зла, он творит справедливость, но своими, дьявольскими способами.  Именно Воланд помогает Маргарите вновь обрести Мастера в благодарность за то, что она была королевой на его балу. Он же освобождает этих героев от бремени жизни в этой реальности и награждает их покоем. Эти люди не заслужили света, поэтому Иешуа не может забрать их к себе. А покой может дать и Сатана. Воланд говорит о том, что тьма и свет неразделимы. Одно не может существовать без другого. Эти понятия взаимосвязаны. Булгаков передал образ очень мудрого и обаятельного Дьявола. Его не стоит бояться тому, у кого полностью чиста совесть. </vt:lpstr>
      <vt:lpstr>Слайд 20</vt:lpstr>
      <vt:lpstr>Коровьев</vt:lpstr>
      <vt:lpstr> Этот персонаж – старший из подчинённых Воланду демонов, черт и рыцарь, представляющийся москвичам переводчиком при профессоре-иностранце и бывшим регентом церковного хора.    Булгаковский персонаж худ, высок и в мнимом подобострастии, кажется, готов сложиться перед собеседником втрое (чтобы потом спокойно ему напакостить).   Подручный Воланда только по необходимости надевает различные маски-личины: пьяницы-регента, гаера, ловкого мошенника, проныры-переводчика при знаменитом иностранце. Лишь в последнем полете Коровьев- Фагот становится тем, кто он есть на самом деле – мрачным демоном, рыцарем Фаготом, не хуже своего господина знающим цену людским слабостям и добродетелям.</vt:lpstr>
      <vt:lpstr>Слайд 23</vt:lpstr>
      <vt:lpstr>Азазелло</vt:lpstr>
      <vt:lpstr> Имя Азазелло образовано Булгаковым от ветхозаветного имени Азазел. Так зовут отрицательного героя падшего ангела, который научил людей изготовлять оружие и украшения.      Вероятно, Булгакова привлекло сочетание в одном персонаже способности к обольщению и к убийству. Именно за коварного обольстителя принимаем Азазелло Маргарита во время их первой встречи в Александровском саду. «Совершенно разбойничья рожа!» – подумала Маргарита»   Но главная функция Азазелло в романе связана с насилием. Он выбрасывает Стёпу Лиходеева из Москвы в Ялту, изгоняет из Нехорошей квартиры дядю Берлиоза, убивает из револьвера предателя Барона Майгеля. В эпилоге романа этот падший ангел предстаёт перед нами в новом обличии: «Сбоку всех летел, блистая сталью доспехов, Азазелло. Луна изменила и его лицо … Теперь Азазелло летел в своем настоящем виде, как демон безводной пустыни, демон-убийца».</vt:lpstr>
      <vt:lpstr>Если когда-нибудь поднимешь чужую вещь, в милицию ее сдавай</vt:lpstr>
      <vt:lpstr>Кот Бегемот</vt:lpstr>
      <vt:lpstr>Слайд 28</vt:lpstr>
      <vt:lpstr>Смысл действий Воланда и его свиты</vt:lpstr>
      <vt:lpstr>Слайд 30</vt:lpstr>
      <vt:lpstr>Слайд 31</vt:lpstr>
      <vt:lpstr>Слайд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Герои романа  «Мастер и Маргарита»</dc:title>
  <cp:lastModifiedBy>Руслан</cp:lastModifiedBy>
  <cp:revision>43</cp:revision>
  <dcterms:modified xsi:type="dcterms:W3CDTF">2014-12-23T20:36:48Z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1053261</vt:lpwstr>
  </property>
  <property fmtid="{D5CDD505-2E9C-101B-9397-08002B2CF9AE}" name="NXPowerLiteVersion" pid="3">
    <vt:lpwstr>D4.1.4</vt:lpwstr>
  </property>
</Properties>
</file>