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57" r:id="rId4"/>
    <p:sldId id="259" r:id="rId5"/>
    <p:sldId id="263" r:id="rId6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3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D3DBC-5831-46F3-9749-2F3C3E0A90B6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9B5FF-7132-4ECA-8F0B-4A2128C77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1BD00-15F5-4BD5-8973-E128BD5CF185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08590-68B2-47D5-AC78-24D066675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AE3B-CB65-4F4B-80C3-958DE42B03EA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14EA7-31BF-4046-A7ED-DD4E4D837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C832F-30E1-43A8-9A0C-0DE9FC34EFA2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6AEF4-13CF-40AD-B133-0DBA40DC96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9452-A7FA-4686-8390-EA5A0C48D389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706A2-2669-47B3-ACE0-351C266F7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88065-AE38-414D-93BE-491A0FC63700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392FB-B438-43DD-AAE0-AFEDDB785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F7B71-610C-42B6-941B-39AF4C9CF8FA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F7FDE-DBFF-4EFD-803D-D603AC8981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5AA6F-FA0E-46DE-9CAC-E84093200F07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0CE58-E87C-4D88-8910-F8532401B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DC1A4-477B-4C6A-93E5-E66C2D2EEC08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6CC7C-2B23-4493-81A0-859354618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0810B-E6CC-4420-9095-B6361BD35519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C7234-AE31-4FEF-8034-942FC3301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EC721-6F5A-49F5-A08F-EB7513B4718F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C2BAC-E531-4B6A-9993-EF642BFE8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0B7532-8F1B-4DA6-89AA-01857DB29242}" type="datetimeFigureOut">
              <a:rPr lang="ru-RU"/>
              <a:pPr>
                <a:defRPr/>
              </a:pPr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066BE9-C8C1-4F69-AD14-C4BCAC4E0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600" y="222250"/>
            <a:ext cx="871378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3059113" y="1987550"/>
            <a:ext cx="3095625" cy="17287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  л  о  в  а  р  и  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71378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2195513" y="1770063"/>
            <a:ext cx="5256212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>
                <a:solidFill>
                  <a:schemeClr val="tx2"/>
                </a:solidFill>
                <a:latin typeface="Calibri" pitchFamily="34" charset="0"/>
              </a:rPr>
              <a:t>Рассказ </a:t>
            </a:r>
            <a:r>
              <a:rPr lang="ru-RU" altLang="ru-RU">
                <a:latin typeface="Calibri" pitchFamily="34" charset="0"/>
              </a:rPr>
              <a:t>— небольшое эпическое произведение, посвященное обычно одному событию в жизни человека.</a:t>
            </a:r>
          </a:p>
          <a:p>
            <a:r>
              <a:rPr lang="ru-RU" altLang="ru-RU" i="1">
                <a:solidFill>
                  <a:schemeClr val="tx2"/>
                </a:solidFill>
                <a:latin typeface="Calibri" pitchFamily="34" charset="0"/>
              </a:rPr>
              <a:t>Юмор</a:t>
            </a:r>
            <a:r>
              <a:rPr lang="ru-RU" altLang="ru-RU" i="1">
                <a:latin typeface="Calibri" pitchFamily="34" charset="0"/>
              </a:rPr>
              <a:t> </a:t>
            </a:r>
            <a:r>
              <a:rPr lang="ru-RU" altLang="ru-RU">
                <a:latin typeface="Calibri" pitchFamily="34" charset="0"/>
              </a:rPr>
              <a:t>— разновидность комического, не отрицающая жизненное</a:t>
            </a:r>
          </a:p>
          <a:p>
            <a:r>
              <a:rPr lang="ru-RU" altLang="ru-RU">
                <a:latin typeface="Calibri" pitchFamily="34" charset="0"/>
              </a:rPr>
              <a:t>явление, а лишь осознающая его несовершенство.</a:t>
            </a:r>
          </a:p>
          <a:p>
            <a:r>
              <a:rPr lang="ru-RU" altLang="ru-RU" i="1">
                <a:solidFill>
                  <a:schemeClr val="tx2"/>
                </a:solidFill>
                <a:latin typeface="Calibri" pitchFamily="34" charset="0"/>
              </a:rPr>
              <a:t>Ирония </a:t>
            </a:r>
            <a:r>
              <a:rPr lang="ru-RU" altLang="ru-RU">
                <a:latin typeface="Calibri" pitchFamily="34" charset="0"/>
              </a:rPr>
              <a:t>— разновидность комического, скрытая насмешка.</a:t>
            </a:r>
          </a:p>
          <a:p>
            <a:r>
              <a:rPr lang="ru-RU" altLang="ru-RU" i="1">
                <a:solidFill>
                  <a:schemeClr val="tx2"/>
                </a:solidFill>
                <a:latin typeface="Calibri" pitchFamily="34" charset="0"/>
              </a:rPr>
              <a:t>Сатира </a:t>
            </a:r>
            <a:r>
              <a:rPr lang="ru-RU" altLang="ru-RU">
                <a:latin typeface="Calibri" pitchFamily="34" charset="0"/>
              </a:rPr>
              <a:t>— разновидность комического, наиболее беспощадно осмеивающая несовершенство мира, человеческие пороки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692696"/>
            <a:ext cx="5544616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Литературоведческие термины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600" y="222250"/>
            <a:ext cx="871378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700338" y="2781300"/>
            <a:ext cx="4608512" cy="23352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dirty="0">
                <a:solidFill>
                  <a:schemeClr val="tx2"/>
                </a:solidFill>
                <a:latin typeface="+mn-lt"/>
              </a:rPr>
              <a:t> Херес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– сорт виноградного вина.</a:t>
            </a:r>
          </a:p>
          <a:p>
            <a:pPr indent="-18288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dirty="0">
                <a:solidFill>
                  <a:schemeClr val="tx2"/>
                </a:solidFill>
                <a:latin typeface="+mn-lt"/>
              </a:rPr>
              <a:t>Облобызаться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– обласкать, обнять, расцеловать.</a:t>
            </a:r>
          </a:p>
          <a:p>
            <a:pPr indent="-18288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dirty="0">
                <a:solidFill>
                  <a:schemeClr val="tx2"/>
                </a:solidFill>
                <a:latin typeface="+mn-lt"/>
              </a:rPr>
              <a:t>Флер де </a:t>
            </a:r>
            <a:r>
              <a:rPr lang="ru-RU" altLang="ru-RU" dirty="0" err="1">
                <a:solidFill>
                  <a:schemeClr val="tx2"/>
                </a:solidFill>
                <a:latin typeface="+mn-lt"/>
              </a:rPr>
              <a:t>оранж</a:t>
            </a:r>
            <a:r>
              <a:rPr lang="ru-RU" altLang="ru-RU" dirty="0">
                <a:solidFill>
                  <a:schemeClr val="tx2"/>
                </a:solidFill>
                <a:latin typeface="+mn-lt"/>
              </a:rPr>
              <a:t>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– в старину: принадлежность свадебного убора невесты- белые цветы, обычно искусственные.</a:t>
            </a:r>
          </a:p>
          <a:p>
            <a:pPr indent="-18288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altLang="ru-RU" dirty="0">
                <a:solidFill>
                  <a:schemeClr val="tx2"/>
                </a:solidFill>
                <a:latin typeface="+mn-lt"/>
              </a:rPr>
              <a:t>Навьючить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– нагрузить.</a:t>
            </a:r>
          </a:p>
          <a:p>
            <a:pPr indent="-18288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dirty="0">
                <a:solidFill>
                  <a:schemeClr val="tx2"/>
                </a:solidFill>
                <a:latin typeface="+mn-lt"/>
              </a:rPr>
              <a:t>Щеголь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– любящий красиво  одеваться.</a:t>
            </a:r>
          </a:p>
          <a:p>
            <a:pPr indent="-18288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dirty="0">
                <a:solidFill>
                  <a:schemeClr val="tx2"/>
                </a:solidFill>
                <a:latin typeface="+mn-lt"/>
              </a:rPr>
              <a:t>Душонок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– (по Ожегову) низок, мал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836712"/>
            <a:ext cx="583264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Словарная работа к произведению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«Толстый и тонкий»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71378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63713" y="1557338"/>
            <a:ext cx="5094287" cy="3276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 err="1">
                <a:solidFill>
                  <a:schemeClr val="tx2"/>
                </a:solidFill>
                <a:latin typeface="+mn-lt"/>
              </a:rPr>
              <a:t>Эфиальт</a:t>
            </a:r>
            <a:r>
              <a:rPr lang="ru-RU" altLang="ru-RU" dirty="0">
                <a:latin typeface="+mn-lt"/>
              </a:rPr>
              <a:t> – греческий житель, предавший город (показал врагам проход через непроходимые места.)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2"/>
                </a:solidFill>
                <a:latin typeface="+mn-lt"/>
              </a:rPr>
              <a:t>Вытянуться во </a:t>
            </a:r>
            <a:r>
              <a:rPr lang="ru-RU" altLang="ru-RU" dirty="0" err="1">
                <a:solidFill>
                  <a:schemeClr val="tx2"/>
                </a:solidFill>
                <a:latin typeface="+mn-lt"/>
              </a:rPr>
              <a:t>фрунт</a:t>
            </a:r>
            <a:r>
              <a:rPr lang="ru-RU" altLang="ru-RU" dirty="0">
                <a:solidFill>
                  <a:schemeClr val="tx2"/>
                </a:solidFill>
                <a:latin typeface="+mn-lt"/>
              </a:rPr>
              <a:t> </a:t>
            </a:r>
            <a:r>
              <a:rPr lang="ru-RU" altLang="ru-RU" dirty="0">
                <a:latin typeface="+mn-lt"/>
              </a:rPr>
              <a:t>– встать ровно, руки по швам.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2"/>
                </a:solidFill>
                <a:latin typeface="+mn-lt"/>
              </a:rPr>
              <a:t>Благоговение</a:t>
            </a:r>
            <a:r>
              <a:rPr lang="ru-RU" altLang="ru-RU" dirty="0">
                <a:latin typeface="+mn-lt"/>
              </a:rPr>
              <a:t> – глубочайшее почтение.</a:t>
            </a:r>
          </a:p>
          <a:p>
            <a:pPr indent="-18288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dirty="0">
                <a:solidFill>
                  <a:schemeClr val="tx2"/>
                </a:solidFill>
                <a:latin typeface="+mn-lt"/>
              </a:rPr>
              <a:t>Лютеранка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–та, что исповедует лютеранство.</a:t>
            </a:r>
          </a:p>
          <a:p>
            <a:pPr indent="-18288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dirty="0">
                <a:solidFill>
                  <a:schemeClr val="tx2"/>
                </a:solidFill>
                <a:latin typeface="+mn-lt"/>
              </a:rPr>
              <a:t>Герострат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– известный житель Греции, прославившийся плохим поступком (сжег храм Артемиды 21 июля 356 года до н. э.).</a:t>
            </a:r>
          </a:p>
          <a:p>
            <a:pPr indent="-18288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</a:t>
            </a: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71378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484438" y="2293938"/>
            <a:ext cx="453548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>
                <a:solidFill>
                  <a:schemeClr val="tx2"/>
                </a:solidFill>
                <a:latin typeface="Calibri" pitchFamily="34" charset="0"/>
              </a:rPr>
              <a:t>Чинопочитание </a:t>
            </a:r>
            <a:r>
              <a:rPr lang="ru-RU" altLang="ru-RU">
                <a:latin typeface="Calibri" pitchFamily="34" charset="0"/>
              </a:rPr>
              <a:t>(устар., ирон.) — почитание старших младшими по</a:t>
            </a:r>
          </a:p>
          <a:p>
            <a:r>
              <a:rPr lang="ru-RU" altLang="ru-RU">
                <a:latin typeface="Calibri" pitchFamily="34" charset="0"/>
              </a:rPr>
              <a:t>службе.</a:t>
            </a:r>
          </a:p>
          <a:p>
            <a:r>
              <a:rPr lang="ru-RU" altLang="ru-RU" i="1">
                <a:solidFill>
                  <a:schemeClr val="tx2"/>
                </a:solidFill>
                <a:latin typeface="Calibri" pitchFamily="34" charset="0"/>
              </a:rPr>
              <a:t>Низкопоклонство</a:t>
            </a:r>
            <a:r>
              <a:rPr lang="ru-RU" altLang="ru-RU" i="1">
                <a:latin typeface="Calibri" pitchFamily="34" charset="0"/>
              </a:rPr>
              <a:t> </a:t>
            </a:r>
            <a:r>
              <a:rPr lang="ru-RU" altLang="ru-RU">
                <a:latin typeface="Calibri" pitchFamily="34" charset="0"/>
              </a:rPr>
              <a:t>(презр.) — рабское и льстивое преклонение перед</a:t>
            </a:r>
          </a:p>
          <a:p>
            <a:r>
              <a:rPr lang="ru-RU" altLang="ru-RU">
                <a:latin typeface="Calibri" pitchFamily="34" charset="0"/>
              </a:rPr>
              <a:t>кем-либо или чем-либо. Обратите внимание на пометы, сопровождающие эти слова,— ироническое, презрительное: они характеризуют отношение людей к подобным явлениям как негативным.)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08720"/>
            <a:ext cx="648072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Словарь русского языка под редакцией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С.И. Ожегова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150</Words>
  <Application>Microsoft Office PowerPoint</Application>
  <PresentationFormat>Экран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Calibri</vt:lpstr>
      <vt:lpstr>Arial</vt:lpstr>
      <vt:lpstr>Georgia</vt:lpstr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5</cp:revision>
  <dcterms:created xsi:type="dcterms:W3CDTF">2013-11-08T02:59:13Z</dcterms:created>
  <dcterms:modified xsi:type="dcterms:W3CDTF">2013-11-11T11:31:04Z</dcterms:modified>
</cp:coreProperties>
</file>