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wmf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6" r:id="rId8"/>
    <p:sldId id="267" r:id="rId9"/>
    <p:sldId id="268" r:id="rId10"/>
    <p:sldId id="270" r:id="rId11"/>
    <p:sldId id="271" r:id="rId12"/>
    <p:sldId id="275" r:id="rId13"/>
    <p:sldId id="277" r:id="rId14"/>
    <p:sldId id="280" r:id="rId15"/>
    <p:sldId id="281" r:id="rId16"/>
    <p:sldId id="282" r:id="rId17"/>
    <p:sldId id="284" r:id="rId18"/>
    <p:sldId id="285" r:id="rId19"/>
    <p:sldId id="287" r:id="rId20"/>
    <p:sldId id="288" r:id="rId21"/>
    <p:sldId id="290" r:id="rId22"/>
    <p:sldId id="291" r:id="rId23"/>
    <p:sldId id="294" r:id="rId24"/>
    <p:sldId id="295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170" autoAdjust="0"/>
  </p:normalViewPr>
  <p:slideViewPr>
    <p:cSldViewPr>
      <p:cViewPr varScale="1">
        <p:scale>
          <a:sx n="91" d="100"/>
          <a:sy n="91" d="100"/>
        </p:scale>
        <p:origin x="-9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6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FAD039AB-8221-469D-8DC5-CB3F6BF521C7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2C1DB4F-29ED-4A8E-A4D2-92EFA02C81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90D3A-A5CF-4F1D-93A4-B072787BD0FA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48322-1C08-4296-9ACC-A116F34C48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F0292-D03F-4036-AA9C-520B488F35E1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49A8D-37E1-40A5-983D-B194609306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69B2E-21A2-415A-B511-10BE0C4557C2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234B9-BF85-4F80-B295-96B246BEBC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8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Равнобедренный треугольник 7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Прямая соединительная линия 10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9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A460B9-B9F2-492A-A67A-EA80B3465EC5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E8BF73-40F1-4724-B418-F899147F79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45D2C-7454-4E5F-94AF-348080430724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1ED1A-727F-4E79-AFC9-7A6F3310F7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7E80A-B1CA-4B46-96AE-5B3FA863E207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54DD0188-4067-451E-9585-F63EF4661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2CEDD-A46A-46B4-B0D4-34225A65F11F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2FD32-A279-4A55-BC63-4094DC8266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F88E7-84AF-4064-AC14-C787692279F6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F3144-06D4-40D5-97DC-5EDB6778B0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1C5BAAB1-167C-4386-8365-44DEB5CA7FDF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F0C8F24D-6EC5-4BB2-9805-53FC8373F1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938A609E-7D2C-4BEF-8A94-3764166D3264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73190971-1282-4B57-B263-D06AABC343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AB79C81D-AAC2-4EEF-8610-A9BC8813378D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B7B5FE1B-665B-4EE5-84A9-AB8CDDAB87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07" r:id="rId4"/>
    <p:sldLayoutId id="2147483711" r:id="rId5"/>
    <p:sldLayoutId id="2147483706" r:id="rId6"/>
    <p:sldLayoutId id="2147483705" r:id="rId7"/>
    <p:sldLayoutId id="2147483712" r:id="rId8"/>
    <p:sldLayoutId id="2147483713" r:id="rId9"/>
    <p:sldLayoutId id="2147483704" r:id="rId10"/>
    <p:sldLayoutId id="2147483703" r:id="rId11"/>
  </p:sldLayoutIdLst>
  <p:txStyles>
    <p:titleStyle>
      <a:lvl1pPr marL="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moole.ru/uploads/posts/2009-06/1243967891_chehov_25.jpg" TargetMode="Externa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my-chekhov.ru/images/foto/chehov_10.jpg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marmarta.narod.ru/illustration/big/g7.jpg" TargetMode="External"/><Relationship Id="rId3" Type="http://schemas.openxmlformats.org/officeDocument/2006/relationships/image" Target="../media/image15.jpeg"/><Relationship Id="rId7" Type="http://schemas.openxmlformats.org/officeDocument/2006/relationships/image" Target="../media/image17.jpeg"/><Relationship Id="rId2" Type="http://schemas.openxmlformats.org/officeDocument/2006/relationships/hyperlink" Target="http://www.dogweb.ru/uploads/posts/2009-01/1232021016_khameleon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zhel.ru/spaw/images/lib1/titbig.jpg" TargetMode="External"/><Relationship Id="rId5" Type="http://schemas.openxmlformats.org/officeDocument/2006/relationships/image" Target="../media/image16.jpeg"/><Relationship Id="rId4" Type="http://schemas.openxmlformats.org/officeDocument/2006/relationships/hyperlink" Target="http://marmarta.narod.ru/illustration/big/g1.jpg" TargetMode="External"/><Relationship Id="rId9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9.jpeg"/><Relationship Id="rId7" Type="http://schemas.openxmlformats.org/officeDocument/2006/relationships/image" Target="../media/image21.jpeg"/><Relationship Id="rId2" Type="http://schemas.openxmlformats.org/officeDocument/2006/relationships/hyperlink" Target="http://bibe.ru/wp-content/uploads/chehov-loshadinaya-familiya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kmrz.ru/catimg/32/327810.jpg" TargetMode="External"/><Relationship Id="rId5" Type="http://schemas.openxmlformats.org/officeDocument/2006/relationships/image" Target="../media/image20.jpeg"/><Relationship Id="rId4" Type="http://schemas.openxmlformats.org/officeDocument/2006/relationships/hyperlink" Target="http://www.ozon.ru/multimedia/books_covers/sd589_28_03_0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apchekhov.ru/books/item/f00/s00/z0000025/pic/000152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hyperlink" Target="http://www.knigka.info/uploads/posts/459cf6eff0bc423a4f80e154d5408810.jpe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char.ru/books/p183990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hyperlink" Target="http://www.ganchamah.ru/risunki/yunye_talanty_moscovii/baskova_vera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shop.avanta.ru/upimg/big/3/7/8/3132378.jpg" TargetMode="Externa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img0.liveinternet.ru/images/attach/b/3/29/117/29117420_0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hyperlink" Target="http://img1.liveinternet.ru/images/attach/b/3/22/91/22091926_sahalin1_13big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12months.ru/userfiles/image/polenovo.jpg" TargetMode="Externa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img0.liveinternet.ru/images/attach/c/1/54/497/54497136_Chekhov_at_Melikhovo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hyperlink" Target="http://img-fotki.yandex.ru/get/12/tapirr.27/0_5afa_94e887c2_X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www.museum.ru/imgB.asp?33886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gapkin-school.narod.ru/chexov/images/t_1.jpg" TargetMode="Externa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apchekhov.ru/books/item/f00/s00/z0000003/pic/000002.jpg" TargetMode="Externa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bibnout.ru/chehov/images/p11_chexov-novodevich-e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eg"/><Relationship Id="rId4" Type="http://schemas.openxmlformats.org/officeDocument/2006/relationships/hyperlink" Target="http://dic.academic.ru/pictures/wiki/files/71/Grave_of_Anton_Chekhov.jpg" TargetMode="External"/></Relationships>
</file>

<file path=ppt/slides/_rels/slide22.xml.rels><?xml version="1.0" encoding="UTF-8" standalone="yes" ?><Relationships xmlns="http://schemas.openxmlformats.org/package/2006/relationships"><Relationship Id="rId3" Target="../media/image38.jpeg" Type="http://schemas.openxmlformats.org/officeDocument/2006/relationships/image"/><Relationship Id="rId2" Target="../media/image37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39.jpeg" Type="http://schemas.openxmlformats.org/officeDocument/2006/relationships/image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 ?><Relationships xmlns="http://schemas.openxmlformats.org/package/2006/relationships"><Relationship Id="rId3" Target="../media/image42.jpeg" Type="http://schemas.openxmlformats.org/officeDocument/2006/relationships/image"/><Relationship Id="rId2" Target="../media/image41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44.jpeg" Type="http://schemas.openxmlformats.org/officeDocument/2006/relationships/image"/><Relationship Id="rId4" Target="../media/image43.jpe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chehov.niv.ru/images/bio/dnevnik_1.jpg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g-fotki.yandex.ru/get/24/aig1001.9/0_e653_5020670c_XL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hyperlink" Target="http://www.694.ru/images/pic_exkurs/picture_29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9.jpeg"/><Relationship Id="rId2" Type="http://schemas.openxmlformats.org/officeDocument/2006/relationships/hyperlink" Target="http://apchekhov.ru/books/item/f00/s00/z0000025/pic/000011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historic.ru/books/item/f00/s00/z0000096/pic/000081.jpg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://www.library.taganrog.ru/history/historylibraryoftaganrog/historylibraryoftaganrog.files/image005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knigolub.kiev.ua/images/author/chexov002fsdgf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hyperlink" Target="http://s003.radikal.ru/i201/1001/0c/586e85d067ea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s003.radikal.ru/i201/1001/0c/586e85d067ea.jpg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apchekhov.ru/books/item/f00/s00/z0000003/pic/000027.jpg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409.photobucket.com/albums/pp178/1_9_6_3/10b4d19f.jpg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-612576" y="274638"/>
            <a:ext cx="5586992" cy="5602634"/>
          </a:xfrm>
        </p:spPr>
        <p:txBody>
          <a:bodyPr/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alt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    </a:t>
            </a:r>
            <a:r>
              <a:rPr lang="ru-RU" altLang="ru-RU" sz="60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Антон </a:t>
            </a:r>
            <a:br>
              <a:rPr lang="ru-RU" altLang="ru-RU" sz="60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altLang="ru-RU" sz="60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 Павлович</a:t>
            </a:r>
            <a:br>
              <a:rPr lang="ru-RU" altLang="ru-RU" sz="60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altLang="ru-RU" sz="60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   </a:t>
            </a:r>
            <a:r>
              <a:rPr lang="ru-RU" altLang="ru-RU" sz="7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Чехов</a:t>
            </a:r>
            <a:r>
              <a:rPr lang="ru-RU" altLang="ru-RU" sz="60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altLang="ru-RU" sz="60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altLang="ru-RU" sz="60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  (</a:t>
            </a:r>
            <a:r>
              <a:rPr lang="ru-RU" altLang="ru-RU" sz="48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1860-</a:t>
            </a:r>
            <a:br>
              <a:rPr lang="ru-RU" altLang="ru-RU" sz="48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altLang="ru-RU" sz="48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             1904)</a:t>
            </a:r>
          </a:p>
        </p:txBody>
      </p:sp>
      <p:pic>
        <p:nvPicPr>
          <p:cNvPr id="13314" name="Picture 2" descr="Картинка 1 из 99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247650"/>
            <a:ext cx="4430713" cy="628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1" y="836614"/>
            <a:ext cx="4530352" cy="5472112"/>
          </a:xfrm>
        </p:spPr>
        <p:txBody>
          <a:bodyPr rtlCol="0">
            <a:normAutofit fontScale="90000"/>
          </a:bodyPr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Работал уездным врачом в Воскресенске </a:t>
            </a:r>
            <a:b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в Чикинской больнице.</a:t>
            </a:r>
            <a:b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</a:t>
            </a:r>
            <a:b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Затем в </a:t>
            </a:r>
            <a:b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Звенигороде заведовал больницей.</a:t>
            </a: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endParaRPr lang="ru-RU" dirty="0" smtClean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22530" name="Picture 2" descr="Картинка 4 из 762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593725"/>
            <a:ext cx="4173538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-1" y="274639"/>
            <a:ext cx="4788025" cy="562073"/>
          </a:xfrm>
        </p:spPr>
        <p:txBody>
          <a:bodyPr>
            <a:normAutofit fontScale="90000"/>
          </a:bodyPr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altLang="ru-RU" sz="36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«Хамелеон»</a:t>
            </a:r>
          </a:p>
        </p:txBody>
      </p:sp>
      <p:pic>
        <p:nvPicPr>
          <p:cNvPr id="23554" name="Picture 2" descr="Картинка 12 из 394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3427413"/>
            <a:ext cx="2592388" cy="341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4" descr="Картинка 10 из 144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2550" y="960438"/>
            <a:ext cx="3579813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300788" y="4149725"/>
            <a:ext cx="2843212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3600" b="1" i="1" dirty="0">
                <a:solidFill>
                  <a:schemeClr val="accent1">
                    <a:lumMod val="50000"/>
                  </a:schemeClr>
                </a:solidFill>
              </a:rPr>
              <a:t>« Толстый и тонкий»</a:t>
            </a: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 flipV="1">
            <a:off x="11268075" y="3870325"/>
            <a:ext cx="360363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b="1" i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« Толстый и тонкий»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980738" y="3870325"/>
            <a:ext cx="468312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b="1" i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« Толстый и тонкий»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11449050" y="3427413"/>
            <a:ext cx="46038" cy="53546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b="1" i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« Толстый и тонкий»</a:t>
            </a:r>
            <a:endParaRPr lang="ru-RU" dirty="0"/>
          </a:p>
        </p:txBody>
      </p:sp>
      <p:pic>
        <p:nvPicPr>
          <p:cNvPr id="23560" name="Picture 4" descr="Картинка 2 из 126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51500" y="620713"/>
            <a:ext cx="3368675" cy="324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2" descr="Картинка 4 из 126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674938" y="3482975"/>
            <a:ext cx="4041775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401638" y="157956"/>
            <a:ext cx="4170362" cy="1254820"/>
          </a:xfrm>
        </p:spPr>
        <p:txBody>
          <a:bodyPr>
            <a:noAutofit/>
          </a:bodyPr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altLang="ru-RU" sz="36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«Лошадиная фамилия»</a:t>
            </a:r>
          </a:p>
        </p:txBody>
      </p:sp>
      <p:pic>
        <p:nvPicPr>
          <p:cNvPr id="24578" name="Picture 2" descr="Картинка 55 из 394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713" y="1868488"/>
            <a:ext cx="2420937" cy="362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2" descr="Картинка 11 из 156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00338" y="2727325"/>
            <a:ext cx="2519362" cy="380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Картинка 141 из 3946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51500" y="301625"/>
            <a:ext cx="2763838" cy="447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4" descr="Картинка 141 из 3946">
            <a:hlinkClick r:id="rId6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404475" y="4292600"/>
            <a:ext cx="904875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652120" y="5025640"/>
            <a:ext cx="349188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84632" fontAlgn="auto">
              <a:spcAft>
                <a:spcPts val="0"/>
              </a:spcAft>
              <a:defRPr/>
            </a:pPr>
            <a:r>
              <a:rPr lang="ru-RU" altLang="ru-RU" sz="3200" b="1" i="1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tint val="83000"/>
                    <a:satMod val="150000"/>
                  </a:srgb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Century Gothic"/>
              </a:rPr>
              <a:t>«Смерть чиновника»,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0" y="274639"/>
            <a:ext cx="7884368" cy="2146249"/>
          </a:xfrm>
        </p:spPr>
        <p:txBody>
          <a:bodyPr>
            <a:noAutofit/>
          </a:bodyPr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altLang="ru-RU" sz="3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А.П. Чехов объединяет несколько своих произведений о детях в сборник «Детвора»    </a:t>
            </a:r>
            <a:br>
              <a:rPr lang="ru-RU" altLang="ru-RU" sz="3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altLang="ru-RU" sz="3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          </a:t>
            </a:r>
            <a:r>
              <a:rPr lang="ru-RU" altLang="ru-RU" sz="3200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(1889). </a:t>
            </a:r>
          </a:p>
        </p:txBody>
      </p:sp>
      <p:pic>
        <p:nvPicPr>
          <p:cNvPr id="25602" name="Picture 2" descr="Картинка 2 из 2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1775" y="1484313"/>
            <a:ext cx="3813175" cy="505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2" descr="Картинка 2 из 24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2781300"/>
            <a:ext cx="3425825" cy="390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4114800" cy="1217290"/>
          </a:xfrm>
        </p:spPr>
        <p:txBody>
          <a:bodyPr/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altLang="ru-RU" sz="24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«Каштанка» </a:t>
            </a:r>
            <a:r>
              <a:rPr lang="ru-RU" altLang="ru-RU" sz="2400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(1892)</a:t>
            </a:r>
          </a:p>
        </p:txBody>
      </p:sp>
      <p:pic>
        <p:nvPicPr>
          <p:cNvPr id="26626" name="Picture 2" descr="Картинка 1 из 25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412875"/>
            <a:ext cx="3382962" cy="451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2" descr="Картинка 6 из 47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188913"/>
            <a:ext cx="483711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364163" y="5126038"/>
            <a:ext cx="3024187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2400" b="1" i="1" dirty="0">
                <a:solidFill>
                  <a:schemeClr val="accent1">
                    <a:lumMod val="50000"/>
                  </a:schemeClr>
                </a:solidFill>
              </a:rPr>
              <a:t>«Белолобый» </a:t>
            </a:r>
            <a:r>
              <a:rPr lang="ru-RU" altLang="ru-RU" sz="2400" i="1" dirty="0">
                <a:solidFill>
                  <a:schemeClr val="accent1">
                    <a:lumMod val="50000"/>
                  </a:schemeClr>
                </a:solidFill>
              </a:rPr>
              <a:t>(1895)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0" y="692696"/>
            <a:ext cx="5364088" cy="4104456"/>
          </a:xfrm>
        </p:spPr>
        <p:txBody>
          <a:bodyPr>
            <a:noAutofit/>
          </a:bodyPr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altLang="ru-RU" sz="3600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«Степь»,  «Ванька», </a:t>
            </a:r>
            <a:br>
              <a:rPr lang="ru-RU" altLang="ru-RU" sz="3600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altLang="ru-RU" sz="3600" i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altLang="ru-RU" sz="3600" i="1" dirty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altLang="ru-RU" sz="3600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«Злой мальчик», </a:t>
            </a:r>
            <a:br>
              <a:rPr lang="ru-RU" altLang="ru-RU" sz="3600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altLang="ru-RU" sz="3600" i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altLang="ru-RU" sz="3600" i="1" dirty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altLang="ru-RU" sz="3600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«Житейская мелочь»</a:t>
            </a:r>
          </a:p>
        </p:txBody>
      </p:sp>
      <p:pic>
        <p:nvPicPr>
          <p:cNvPr id="27650" name="Picture 4" descr="Картинка 13 из 4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200025"/>
            <a:ext cx="3455987" cy="513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542925" y="195263"/>
            <a:ext cx="8147050" cy="3671887"/>
          </a:xfrm>
        </p:spPr>
        <p:txBody>
          <a:bodyPr/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altLang="ru-RU" b="1" i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     В 1890 году писатель совершил поездку на остров Сахалин, который в то время был местом, где отбывали каторгу.</a:t>
            </a:r>
          </a:p>
        </p:txBody>
      </p:sp>
      <p:pic>
        <p:nvPicPr>
          <p:cNvPr id="28674" name="Picture 2" descr="Картинка 4 из 16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4071938"/>
            <a:ext cx="42862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6" descr="Картинка 6 из 165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6825" y="3660775"/>
            <a:ext cx="3857625" cy="284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500"/>
          </a:xfrm>
        </p:spPr>
        <p:txBody>
          <a:bodyPr>
            <a:normAutofit fontScale="90000"/>
          </a:bodyPr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altLang="ru-RU" b="1" i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В 1892 году Чехов приобрел имение Мелихово под Москвой. </a:t>
            </a:r>
          </a:p>
        </p:txBody>
      </p:sp>
      <p:pic>
        <p:nvPicPr>
          <p:cNvPr id="29698" name="Picture 2" descr="Картинка 11 из 44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2205038"/>
            <a:ext cx="6767513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5292080" cy="3384376"/>
          </a:xfrm>
        </p:spPr>
        <p:txBody>
          <a:bodyPr>
            <a:noAutofit/>
          </a:bodyPr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altLang="ru-RU" sz="3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Здесь он не только писал, </a:t>
            </a:r>
            <a:br>
              <a:rPr lang="ru-RU" altLang="ru-RU" sz="3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altLang="ru-RU" sz="3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но и лечил местных крестьян, построил несколько школ для крестьянских детей.</a:t>
            </a:r>
          </a:p>
        </p:txBody>
      </p:sp>
      <p:pic>
        <p:nvPicPr>
          <p:cNvPr id="30722" name="Picture 2" descr="Картинка 6 из 44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192088"/>
            <a:ext cx="2952750" cy="36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2" descr="Картинка 12 из 448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3789363"/>
            <a:ext cx="3024187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Прямоугольник 1"/>
          <p:cNvSpPr>
            <a:spLocks noChangeArrowheads="1"/>
          </p:cNvSpPr>
          <p:nvPr/>
        </p:nvSpPr>
        <p:spPr bwMode="auto">
          <a:xfrm>
            <a:off x="3563938" y="3429000"/>
            <a:ext cx="5832475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 i="1">
                <a:solidFill>
                  <a:srgbClr val="9C0042"/>
                </a:solidFill>
              </a:rPr>
              <a:t>Открыл медицинский пункт, выезжал в губернии,</a:t>
            </a:r>
            <a:r>
              <a:rPr lang="en-US" altLang="ru-RU" sz="3200" b="1" i="1">
                <a:solidFill>
                  <a:srgbClr val="9C0042"/>
                </a:solidFill>
              </a:rPr>
              <a:t> </a:t>
            </a:r>
            <a:r>
              <a:rPr lang="ru-RU" altLang="ru-RU" sz="3200" b="1" i="1">
                <a:solidFill>
                  <a:srgbClr val="9C0042"/>
                </a:solidFill>
              </a:rPr>
              <a:t>охваченные </a:t>
            </a:r>
            <a:br>
              <a:rPr lang="ru-RU" altLang="ru-RU" sz="3200" b="1" i="1">
                <a:solidFill>
                  <a:srgbClr val="9C0042"/>
                </a:solidFill>
              </a:rPr>
            </a:br>
            <a:r>
              <a:rPr lang="ru-RU" altLang="ru-RU" sz="3200" b="1" i="1">
                <a:solidFill>
                  <a:srgbClr val="9C0042"/>
                </a:solidFill>
              </a:rPr>
              <a:t>голодом,    участвовал </a:t>
            </a:r>
            <a:r>
              <a:rPr lang="en-US" altLang="ru-RU" sz="3200" b="1" i="1">
                <a:solidFill>
                  <a:srgbClr val="9C0042"/>
                </a:solidFill>
              </a:rPr>
              <a:t> </a:t>
            </a:r>
            <a:r>
              <a:rPr lang="ru-RU" altLang="ru-RU" sz="3200" b="1" i="1">
                <a:solidFill>
                  <a:srgbClr val="9C0042"/>
                </a:solidFill>
              </a:rPr>
              <a:t>во  всеобщей    переписи </a:t>
            </a:r>
            <a:r>
              <a:rPr lang="en-US" altLang="ru-RU" sz="3200" b="1" i="1">
                <a:solidFill>
                  <a:srgbClr val="9C0042"/>
                </a:solidFill>
              </a:rPr>
              <a:t> </a:t>
            </a:r>
            <a:r>
              <a:rPr lang="ru-RU" altLang="ru-RU" sz="3200" b="1" i="1">
                <a:solidFill>
                  <a:srgbClr val="9C0042"/>
                </a:solidFill>
              </a:rPr>
              <a:t>населения.</a:t>
            </a:r>
            <a:endParaRPr lang="ru-RU" sz="3200">
              <a:solidFill>
                <a:srgbClr val="9C004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8612"/>
          </a:xfrm>
        </p:spPr>
        <p:txBody>
          <a:bodyPr>
            <a:normAutofit fontScale="90000"/>
          </a:bodyPr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altLang="ru-RU" b="1" i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В 1901 году Чехов женится на актрисе Московского художественного театра </a:t>
            </a:r>
            <a:br>
              <a:rPr lang="ru-RU" altLang="ru-RU" b="1" i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altLang="ru-RU" b="1" i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О. Л. Книппер. </a:t>
            </a:r>
            <a:br>
              <a:rPr lang="ru-RU" altLang="ru-RU" b="1" i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endParaRPr lang="ru-RU" altLang="ru-RU" b="1" i="1" smtClean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31746" name="Picture 2" descr="Картинка 3 из 21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2857500"/>
            <a:ext cx="48069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 rtlCol="0">
            <a:normAutofit fontScale="90000"/>
          </a:bodyPr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Родился 17 (29) января 1860 года </a:t>
            </a:r>
            <a:b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в Таганроге. </a:t>
            </a:r>
          </a:p>
        </p:txBody>
      </p:sp>
      <p:pic>
        <p:nvPicPr>
          <p:cNvPr id="14338" name="Picture 6" descr="Картинка 3 из 2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957388"/>
            <a:ext cx="7391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>
            <a:spLocks noGrp="1"/>
          </p:cNvSpPr>
          <p:nvPr>
            <p:ph type="title"/>
          </p:nvPr>
        </p:nvSpPr>
        <p:spPr>
          <a:xfrm>
            <a:off x="539750" y="476250"/>
            <a:ext cx="4757738" cy="6000750"/>
          </a:xfrm>
        </p:spPr>
        <p:txBody>
          <a:bodyPr>
            <a:normAutofit fontScale="90000"/>
          </a:bodyPr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altLang="ru-RU" b="1" i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В 1904 году в связи с резким ухудшением здоровья Чехов едет для лечения в Германию на курорт Баденвейлер. </a:t>
            </a:r>
            <a:r>
              <a:rPr lang="ru-RU" altLang="ru-RU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altLang="ru-RU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endParaRPr lang="ru-RU" altLang="ru-RU" smtClean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32770" name="Picture 2" descr="Картинка 3 из 57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650875"/>
            <a:ext cx="3554413" cy="511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Заголовок 1"/>
          <p:cNvSpPr>
            <a:spLocks noGrp="1"/>
          </p:cNvSpPr>
          <p:nvPr>
            <p:ph type="title"/>
          </p:nvPr>
        </p:nvSpPr>
        <p:spPr>
          <a:xfrm>
            <a:off x="4073276" y="4082256"/>
            <a:ext cx="5539283" cy="2587104"/>
          </a:xfrm>
        </p:spPr>
        <p:txBody>
          <a:bodyPr>
            <a:noAutofit/>
          </a:bodyPr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altLang="ru-RU" sz="3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Похоронен на Новодевичьем кладбище в Москве.</a:t>
            </a:r>
            <a:endParaRPr lang="ru-RU" altLang="ru-RU" sz="3200" dirty="0" smtClean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33794" name="Picture 2" descr="Картинка 16 из 9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135188"/>
            <a:ext cx="3671887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4" descr="Картинка 1 из 117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5388" y="871538"/>
            <a:ext cx="406717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07950" y="333375"/>
            <a:ext cx="6551613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b="1" i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 </a:t>
            </a:r>
            <a:r>
              <a:rPr lang="ru-RU" altLang="ru-RU" sz="3200" b="1" i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2 июня (15 июня) </a:t>
            </a:r>
            <a:r>
              <a:rPr lang="en-US" altLang="ru-RU" sz="3200" b="1" i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 </a:t>
            </a:r>
            <a:r>
              <a:rPr lang="ru-RU" altLang="ru-RU" sz="3200" b="1" i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1904</a:t>
            </a:r>
            <a:r>
              <a:rPr lang="en-US" altLang="ru-RU" sz="3200" b="1" i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  </a:t>
            </a:r>
            <a:r>
              <a:rPr lang="ru-RU" altLang="ru-RU" sz="3200" b="1" i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года</a:t>
            </a:r>
            <a:br>
              <a:rPr lang="ru-RU" altLang="ru-RU" sz="3200" b="1" i="1" dirty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altLang="ru-RU" sz="3200" b="1" i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 А.П. Чехов</a:t>
            </a:r>
            <a:r>
              <a:rPr lang="en-US" altLang="ru-RU" sz="3200" b="1" i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  </a:t>
            </a:r>
            <a:r>
              <a:rPr lang="ru-RU" altLang="ru-RU" sz="3200" b="1" i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скончался.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459422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175" y="1052513"/>
            <a:ext cx="4968875" cy="372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3570288"/>
            <a:ext cx="4162425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25" y="476250"/>
            <a:ext cx="5400675" cy="5510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Первый памятник Чехову был построен в 1908 году в </a:t>
            </a:r>
            <a:r>
              <a:rPr lang="ru-RU" sz="32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Баденвейлере</a:t>
            </a:r>
            <a:r>
              <a:rPr lang="ru-RU" sz="3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.    </a:t>
            </a:r>
          </a:p>
          <a:p>
            <a:pPr>
              <a:defRPr/>
            </a:pPr>
            <a:endParaRPr lang="ru-RU" sz="32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>
              <a:defRPr/>
            </a:pPr>
            <a:endParaRPr lang="ru-RU" sz="32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>
              <a:defRPr/>
            </a:pPr>
            <a:endParaRPr lang="ru-RU" sz="32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>
              <a:defRPr/>
            </a:pPr>
            <a:endParaRPr lang="ru-RU" sz="32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>
              <a:defRPr/>
            </a:pP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Было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экранизировано около 200 </a:t>
            </a:r>
            <a:r>
              <a:rPr lang="ru-RU" sz="3200" dirty="0" err="1">
                <a:solidFill>
                  <a:schemeClr val="accent1">
                    <a:lumMod val="75000"/>
                  </a:schemeClr>
                </a:solidFill>
              </a:rPr>
              <a:t>произве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 -</a:t>
            </a:r>
          </a:p>
          <a:p>
            <a:pPr>
              <a:defRPr/>
            </a:pPr>
            <a:r>
              <a:rPr lang="ru-RU" sz="3200" dirty="0" err="1">
                <a:solidFill>
                  <a:schemeClr val="accent1">
                    <a:lumMod val="75000"/>
                  </a:schemeClr>
                </a:solidFill>
              </a:rPr>
              <a:t>дений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>
              <a:defRPr/>
            </a:pP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Антона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Павловича.</a:t>
            </a:r>
          </a:p>
        </p:txBody>
      </p:sp>
      <p:pic>
        <p:nvPicPr>
          <p:cNvPr id="35842" name="Picture 2" descr="C:\Documents and Settings\Admin\Рабочий стол\537px-BW42_Tschechoff_Denkm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81563" y="1628775"/>
            <a:ext cx="4084637" cy="456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388" y="333375"/>
            <a:ext cx="8856662" cy="20621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Банк России 28 декабря 2009 года выпустил четыре памятные монеты разного достоинства, посвящённые 150-летию со дня рождения А. П. Чехова</a:t>
            </a:r>
          </a:p>
        </p:txBody>
      </p:sp>
      <p:pic>
        <p:nvPicPr>
          <p:cNvPr id="36866" name="Picture 2" descr="C:\Documents and Settings\Admin\Рабочий стол\RR5111-0191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063" y="3716338"/>
            <a:ext cx="2979737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 descr="C:\Documents and Settings\Admin\Рабочий стол\RR5216-0071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2400300"/>
            <a:ext cx="2665412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5" descr="C:\Documents and Settings\Admin\Рабочий стол\RR5219-0016R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4335463"/>
            <a:ext cx="2611438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6" descr="C:\Documents and Settings\Admin\Рабочий стол\600px-RR5117-0044R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6325" y="1971675"/>
            <a:ext cx="2592388" cy="23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765175"/>
            <a:ext cx="4273550" cy="5603875"/>
          </a:xfrm>
        </p:spPr>
        <p:txBody>
          <a:bodyPr rtlCol="0">
            <a:normAutofit fontScale="90000"/>
          </a:bodyPr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Мать</a:t>
            </a:r>
            <a:r>
              <a:rPr lang="ru-RU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-</a:t>
            </a:r>
            <a:br>
              <a:rPr lang="ru-RU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Евгения Яковлевна </a:t>
            </a:r>
            <a:b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Чехова </a:t>
            </a:r>
            <a:b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(1835—1919)</a:t>
            </a:r>
            <a:b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Отец-</a:t>
            </a:r>
            <a:b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Павел Егорович Чехов </a:t>
            </a:r>
            <a:b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(1825—1898) </a:t>
            </a: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endParaRPr lang="ru-RU" dirty="0" smtClean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15362" name="Picture 2" descr="Картинка 1 из 51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493713"/>
            <a:ext cx="4421188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4834880" cy="929258"/>
          </a:xfrm>
        </p:spPr>
        <p:txBody>
          <a:bodyPr>
            <a:noAutofit/>
          </a:bodyPr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altLang="ru-RU" sz="36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Лавка Чеховых в Таганроге</a:t>
            </a:r>
          </a:p>
        </p:txBody>
      </p:sp>
      <p:pic>
        <p:nvPicPr>
          <p:cNvPr id="16386" name="Picture 4" descr="Картинка 21 из 130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263" y="1484313"/>
            <a:ext cx="446405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2" descr="Картинка 4 из 130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06925" y="3141663"/>
            <a:ext cx="4537075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Прямоугольник 1"/>
          <p:cNvSpPr>
            <a:spLocks noChangeArrowheads="1"/>
          </p:cNvSpPr>
          <p:nvPr/>
        </p:nvSpPr>
        <p:spPr bwMode="auto">
          <a:xfrm>
            <a:off x="5364163" y="1916113"/>
            <a:ext cx="36004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600" b="1" i="1">
                <a:solidFill>
                  <a:schemeClr val="accent1"/>
                </a:solidFill>
              </a:rPr>
              <a:t>Семья Чеховых</a:t>
            </a:r>
            <a:endParaRPr lang="ru-RU" sz="360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2214563" y="0"/>
            <a:ext cx="7974061" cy="2132856"/>
          </a:xfrm>
        </p:spPr>
        <p:txBody>
          <a:bodyPr>
            <a:noAutofit/>
          </a:bodyPr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altLang="ru-RU" sz="3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В 8 лет Чехов поступает в таганрогскую Мужскую классическую гимназию.</a:t>
            </a:r>
          </a:p>
        </p:txBody>
      </p:sp>
      <p:pic>
        <p:nvPicPr>
          <p:cNvPr id="17410" name="Picture 2" descr="Картинка 5 из 4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0350" y="2309813"/>
            <a:ext cx="4319588" cy="320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4" descr="Картинка 8 из 44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" y="214313"/>
            <a:ext cx="1828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2" descr="Картинка 9 из 44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6463" y="1781175"/>
            <a:ext cx="424815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 flipH="1">
            <a:off x="11268075" y="3913188"/>
            <a:ext cx="360363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b="1" i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altLang="ru-RU" b="1" i="1" dirty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3800" y="5000625"/>
            <a:ext cx="3816350" cy="2124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3600" b="1" i="1" dirty="0">
                <a:solidFill>
                  <a:schemeClr val="accent1">
                    <a:lumMod val="50000"/>
                  </a:schemeClr>
                </a:solidFill>
              </a:rPr>
              <a:t>В 1879 г. Чехов закончил гимназию</a:t>
            </a:r>
            <a:r>
              <a:rPr lang="ru-RU" altLang="ru-RU" sz="2400" b="1" i="1" dirty="0">
                <a:solidFill>
                  <a:schemeClr val="accent1">
                    <a:lumMod val="50000"/>
                  </a:schemeClr>
                </a:solidFill>
              </a:rPr>
              <a:t>.</a:t>
            </a:r>
            <a:br>
              <a:rPr lang="ru-RU" altLang="ru-RU" sz="2400" b="1" i="1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6372200" cy="2592288"/>
          </a:xfrm>
        </p:spPr>
        <p:txBody>
          <a:bodyPr>
            <a:noAutofit/>
          </a:bodyPr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altLang="ru-RU" sz="3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Чехов-гимназист издавал юмористические </a:t>
            </a:r>
            <a:br>
              <a:rPr lang="ru-RU" altLang="ru-RU" sz="3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altLang="ru-RU" sz="3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журналы, писал юмористические</a:t>
            </a:r>
            <a:br>
              <a:rPr lang="ru-RU" altLang="ru-RU" sz="3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altLang="ru-RU" sz="3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рассказы, сценки. </a:t>
            </a:r>
          </a:p>
        </p:txBody>
      </p:sp>
      <p:pic>
        <p:nvPicPr>
          <p:cNvPr id="18434" name="Picture 2" descr="Картинка 41 из 4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1700213"/>
            <a:ext cx="3489325" cy="418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2" descr="Картинка 2 из 198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6013" y="2967038"/>
            <a:ext cx="2693987" cy="392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00063" y="357188"/>
            <a:ext cx="5543550" cy="5448300"/>
          </a:xfrm>
        </p:spPr>
        <p:txBody>
          <a:bodyPr/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altLang="ru-RU" b="1" i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В 1879 г. переехал </a:t>
            </a:r>
            <a:br>
              <a:rPr lang="ru-RU" altLang="ru-RU" b="1" i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altLang="ru-RU" b="1" i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в Москву,</a:t>
            </a:r>
            <a:br>
              <a:rPr lang="ru-RU" altLang="ru-RU" b="1" i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altLang="ru-RU" b="1" i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поступил на       </a:t>
            </a:r>
            <a:br>
              <a:rPr lang="ru-RU" altLang="ru-RU" b="1" i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altLang="ru-RU" b="1" i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медицинский  </a:t>
            </a:r>
            <a:br>
              <a:rPr lang="ru-RU" altLang="ru-RU" b="1" i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altLang="ru-RU" b="1" i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факультет  </a:t>
            </a:r>
            <a:br>
              <a:rPr lang="ru-RU" altLang="ru-RU" b="1" i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altLang="ru-RU" b="1" i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Московского  </a:t>
            </a:r>
            <a:br>
              <a:rPr lang="ru-RU" altLang="ru-RU" b="1" i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altLang="ru-RU" b="1" i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университета.</a:t>
            </a:r>
          </a:p>
        </p:txBody>
      </p:sp>
      <p:pic>
        <p:nvPicPr>
          <p:cNvPr id="19458" name="Picture 2" descr="Картинка 2 из 19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908050"/>
            <a:ext cx="3270250" cy="476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5148263" cy="5675312"/>
          </a:xfrm>
        </p:spPr>
        <p:txBody>
          <a:bodyPr/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alt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Свидетельство на звание врача, выданное</a:t>
            </a:r>
            <a:br>
              <a:rPr lang="ru-RU" alt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altLang="ru-RU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А. П. Чехову Московским университетом в 1884 г.</a:t>
            </a:r>
          </a:p>
        </p:txBody>
      </p:sp>
      <p:pic>
        <p:nvPicPr>
          <p:cNvPr id="20482" name="Picture 2" descr="Картинка 11 из 19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549275"/>
            <a:ext cx="3835400" cy="577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7"/>
            <a:ext cx="5436096" cy="3024337"/>
          </a:xfrm>
        </p:spPr>
        <p:txBody>
          <a:bodyPr rtlCol="0"/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С 1880 г. печатает </a:t>
            </a:r>
            <a:br>
              <a:rPr lang="ru-RU" sz="3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sz="3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рассказы,    фельетоны, </a:t>
            </a:r>
            <a:br>
              <a:rPr lang="ru-RU" sz="3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sz="3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юморески    </a:t>
            </a:r>
            <a:br>
              <a:rPr lang="ru-RU" sz="3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endParaRPr lang="ru-RU" sz="3200" dirty="0" smtClean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21506" name="Picture 2" descr="Картинка 310 из 394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62588" y="765175"/>
            <a:ext cx="33813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79388" y="2636838"/>
            <a:ext cx="7488237" cy="3232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i="1" dirty="0">
                <a:solidFill>
                  <a:schemeClr val="accent1">
                    <a:lumMod val="50000"/>
                  </a:schemeClr>
                </a:solidFill>
              </a:rPr>
              <a:t>Псевдонимы</a:t>
            </a:r>
            <a:r>
              <a:rPr lang="ru-RU" sz="3600" b="1" i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3600" b="1" i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Антоша </a:t>
            </a:r>
            <a:r>
              <a:rPr lang="ru-RU" sz="2800" b="1" i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Чехонте</a:t>
            </a:r>
            <a:r>
              <a:rPr lang="ru-RU" sz="28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,            </a:t>
            </a:r>
            <a:br>
              <a:rPr lang="ru-RU" sz="28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sz="28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    </a:t>
            </a:r>
            <a:r>
              <a:rPr lang="ru-RU" sz="2800" b="1" i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Балдастов</a:t>
            </a:r>
            <a:r>
              <a:rPr lang="ru-RU" sz="28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, </a:t>
            </a:r>
            <a:br>
              <a:rPr lang="ru-RU" sz="28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sz="28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  </a:t>
            </a:r>
            <a:r>
              <a:rPr lang="ru-RU" sz="28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      Брат </a:t>
            </a:r>
            <a:r>
              <a:rPr lang="ru-RU" sz="28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моего брата, </a:t>
            </a:r>
            <a:br>
              <a:rPr lang="ru-RU" sz="28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sz="28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                </a:t>
            </a:r>
            <a:r>
              <a:rPr lang="ru-RU" sz="28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Антонсон</a:t>
            </a:r>
            <a:r>
              <a:rPr lang="ru-RU" sz="28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, </a:t>
            </a:r>
            <a:br>
              <a:rPr lang="ru-RU" sz="28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sz="28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  Человек без селезенки…</a:t>
            </a:r>
            <a:br>
              <a:rPr lang="ru-RU" sz="28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endParaRPr lang="ru-RU" sz="2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134</TotalTime>
  <Words>93</Words>
  <Application>Microsoft Office PowerPoint</Application>
  <PresentationFormat>Экран (4:3)</PresentationFormat>
  <Paragraphs>20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24</vt:i4>
      </vt:variant>
    </vt:vector>
  </HeadingPairs>
  <TitlesOfParts>
    <vt:vector size="36" baseType="lpstr">
      <vt:lpstr>Arial</vt:lpstr>
      <vt:lpstr>Century Gothic</vt:lpstr>
      <vt:lpstr>Wingdings 2</vt:lpstr>
      <vt:lpstr>Verdana</vt:lpstr>
      <vt:lpstr>Calibri</vt:lpstr>
      <vt:lpstr>Яркая</vt:lpstr>
      <vt:lpstr>Яркая</vt:lpstr>
      <vt:lpstr>Яркая</vt:lpstr>
      <vt:lpstr>Яркая</vt:lpstr>
      <vt:lpstr>Яркая</vt:lpstr>
      <vt:lpstr>Яркая</vt:lpstr>
      <vt:lpstr>Яркая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Антон    Павлович     Чехов    (1860-               1904)</dc:title>
  <dc:creator>User</dc:creator>
  <cp:lastModifiedBy>Админ</cp:lastModifiedBy>
  <cp:revision>19</cp:revision>
  <dcterms:created xsi:type="dcterms:W3CDTF">2013-11-10T13:32:47Z</dcterms:created>
  <dcterms:modified xsi:type="dcterms:W3CDTF">2013-11-20T12:22:54Z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1159931</vt:lpwstr>
  </property>
  <property fmtid="{D5CDD505-2E9C-101B-9397-08002B2CF9AE}" name="NXPowerLiteVersion" pid="3">
    <vt:lpwstr>D4.1.4</vt:lpwstr>
  </property>
</Properties>
</file>