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8" r:id="rId2"/>
    <p:sldId id="261" r:id="rId3"/>
    <p:sldId id="263" r:id="rId4"/>
    <p:sldId id="260" r:id="rId5"/>
    <p:sldId id="262" r:id="rId6"/>
    <p:sldId id="264" r:id="rId7"/>
    <p:sldId id="265" r:id="rId8"/>
    <p:sldId id="266" r:id="rId9"/>
    <p:sldId id="268" r:id="rId10"/>
    <p:sldId id="257" r:id="rId11"/>
    <p:sldId id="269" r:id="rId12"/>
    <p:sldId id="259" r:id="rId13"/>
    <p:sldId id="270" r:id="rId14"/>
    <p:sldId id="272" r:id="rId15"/>
    <p:sldId id="273" r:id="rId16"/>
    <p:sldId id="277" r:id="rId17"/>
    <p:sldId id="276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D31CB-2E09-4573-B13E-C67BB0995183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BDCD3-C41E-4C33-A3A7-D12A1EE2B9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C0A81-118D-43B6-AFC0-3134593B90DF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A1137-2E0C-4B2E-9C94-6B69499680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hkola.ostriv.in.ua/images/publications/4/14004/13530953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142852"/>
            <a:ext cx="3857652" cy="307183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43372" y="492919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i="1" dirty="0" smtClean="0"/>
              <a:t>Ніколи не оповідай своїм дітям казок про </a:t>
            </a:r>
            <a:r>
              <a:rPr lang="uk-UA" b="1" i="1" dirty="0" smtClean="0"/>
              <a:t>священну  </a:t>
            </a:r>
            <a:r>
              <a:rPr lang="uk-UA" b="1" i="1" dirty="0" smtClean="0"/>
              <a:t>війну, кажи правду, яка вона є...</a:t>
            </a:r>
            <a:br>
              <a:rPr lang="uk-UA" b="1" i="1" dirty="0" smtClean="0"/>
            </a:br>
            <a:r>
              <a:rPr lang="uk-UA" b="1" i="1" dirty="0" smtClean="0"/>
              <a:t>                                  </a:t>
            </a:r>
          </a:p>
          <a:p>
            <a:pPr algn="r"/>
            <a:r>
              <a:rPr lang="uk-UA" b="1" dirty="0" smtClean="0"/>
              <a:t>В. </a:t>
            </a:r>
            <a:r>
              <a:rPr lang="uk-UA" b="1" dirty="0" err="1" smtClean="0"/>
              <a:t>Борхерт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357562"/>
            <a:ext cx="80724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Засудження жахів війни у оповіданні Г.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Белля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“Подорожній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коли ти прийдеш у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Спа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…” Образ головного героя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-1-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14290"/>
            <a:ext cx="4286280" cy="2179243"/>
          </a:xfrm>
          <a:prstGeom prst="rect">
            <a:avLst/>
          </a:prstGeom>
          <a:noFill/>
        </p:spPr>
      </p:pic>
      <p:pic>
        <p:nvPicPr>
          <p:cNvPr id="1028" name="Picture 4" descr="http://oin.in.ua/wp-content/uploads/2015/10/1-1-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54" y="0"/>
            <a:ext cx="4786346" cy="2536104"/>
          </a:xfrm>
          <a:prstGeom prst="rect">
            <a:avLst/>
          </a:prstGeom>
          <a:noFill/>
        </p:spPr>
      </p:pic>
      <p:pic>
        <p:nvPicPr>
          <p:cNvPr id="1030" name="Picture 6" descr="1-1-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4429132"/>
            <a:ext cx="4214842" cy="2139547"/>
          </a:xfrm>
          <a:prstGeom prst="rect">
            <a:avLst/>
          </a:prstGeom>
          <a:noFill/>
        </p:spPr>
      </p:pic>
      <p:pic>
        <p:nvPicPr>
          <p:cNvPr id="1032" name="Picture 8" descr="1-1-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2" y="4357694"/>
            <a:ext cx="4429156" cy="23200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2571744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Згрупувати предмети реквізиту, дослідити їх роль у тексті.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Дослідити значення опису двох хрестів у тексті.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upload.wikimedia.org/wikipedia/commons/thumb/5/54/1957ek1.JPG/300px-1957ek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1500174"/>
            <a:ext cx="1785950" cy="1774044"/>
          </a:xfrm>
          <a:prstGeom prst="rect">
            <a:avLst/>
          </a:prstGeom>
          <a:noFill/>
        </p:spPr>
      </p:pic>
      <p:pic>
        <p:nvPicPr>
          <p:cNvPr id="23558" name="Picture 6" descr="http://carved.com.ua/media/catalog/product/cache/3/image/500x500/9df78eab33525d08d6e5fb8d27136e95/0/4/0404_02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29322" y="1428736"/>
            <a:ext cx="2476499" cy="18573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43372" y="364331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Опис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492919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Значення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572132" y="4000504"/>
            <a:ext cx="50006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643570" y="5286388"/>
            <a:ext cx="50006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3214678" y="3929066"/>
            <a:ext cx="57150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214679" y="5286388"/>
            <a:ext cx="571504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4"/>
          <p:cNvSpPr txBox="1">
            <a:spLocks/>
          </p:cNvSpPr>
          <p:nvPr/>
        </p:nvSpPr>
        <p:spPr>
          <a:xfrm>
            <a:off x="4572000" y="4643470"/>
            <a:ext cx="4500594" cy="2143116"/>
          </a:xfrm>
          <a:prstGeom prst="rect">
            <a:avLst/>
          </a:prstGeom>
        </p:spPr>
        <p:txBody>
          <a:bodyPr rtlCol="0">
            <a:normAutofit fontScale="85000" lnSpcReduction="20000"/>
          </a:bodyPr>
          <a:lstStyle/>
          <a:p>
            <a:pPr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Подорожній, коли ти прийдеш у Спарту,</a:t>
            </a:r>
          </a:p>
          <a:p>
            <a:pPr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повідай там, що ми всі полягли тут,</a:t>
            </a:r>
          </a:p>
          <a:p>
            <a:pPr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 бо так звелів нам закон.</a:t>
            </a:r>
          </a:p>
          <a:p>
            <a:pPr algn="r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err="1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Симонід</a:t>
            </a: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 </a:t>
            </a:r>
            <a:r>
              <a:rPr b="0" baseline="0" cap="none" dirty="0" err="1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Кеоський</a:t>
            </a: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.</a:t>
            </a:r>
          </a:p>
          <a:p>
            <a:pPr algn="r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66" typeface="Monotype Corsiva"/>
              </a:rPr>
              <a:t> Епітафія</a:t>
            </a:r>
            <a:endParaRPr b="0" baseline="0" cap="none" dirty="0" i="0" kern="1200" kumimoji="0" lang="ru-RU" noProof="0" normalizeH="0" spc="0" strike="noStrike" sz="28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charset="0" pitchFamily="66" typeface="Monotype Corsiva"/>
            </a:endParaRPr>
          </a:p>
        </p:txBody>
      </p:sp>
      <p:pic>
        <p:nvPicPr>
          <p:cNvPr descr="Картинки по запросу 300 спартанцев" id="1638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4330525" cy="2071702"/>
          </a:xfrm>
          <a:prstGeom prst="rect">
            <a:avLst/>
          </a:prstGeom>
          <a:noFill/>
        </p:spPr>
      </p:pic>
      <p:pic>
        <p:nvPicPr>
          <p:cNvPr descr="http://img11.nnm.me/9/0/6/7/f/c81f71ffabe70164c4954b258ff.png" id="16388" name="Picture 4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42908" y="-71462"/>
            <a:ext cx="9429702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E:\Documents\мои работы\DSC00522.jpg" id="2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3625479"/>
            <a:ext cx="4500562" cy="3375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857232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 err="1" smtClean="0">
                <a:latin typeface="Times New Roman" pitchFamily="18" charset="0"/>
                <a:cs typeface="Times New Roman" pitchFamily="18" charset="0"/>
              </a:rPr>
              <a:t>“Подорожній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, коли ти прийдеш у </a:t>
            </a:r>
            <a:r>
              <a:rPr lang="uk-UA" sz="3600" i="1" dirty="0" err="1" smtClean="0">
                <a:latin typeface="Times New Roman" pitchFamily="18" charset="0"/>
                <a:cs typeface="Times New Roman" pitchFamily="18" charset="0"/>
              </a:rPr>
              <a:t>Спа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…” </a:t>
            </a:r>
            <a:endParaRPr lang="ru-RU" sz="36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3429000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i="1" dirty="0" err="1" smtClean="0">
                <a:latin typeface="Times New Roman" pitchFamily="18" charset="0"/>
                <a:cs typeface="Times New Roman" pitchFamily="18" charset="0"/>
              </a:rPr>
              <a:t>“Пішов</a:t>
            </a:r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 зі школи на фронт і поліг за…” </a:t>
            </a:r>
            <a:endParaRPr lang="ru-RU" sz="3600" i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1822431" y="2463793"/>
            <a:ext cx="1643074" cy="1588"/>
          </a:xfrm>
          <a:prstGeom prst="straightConnector1">
            <a:avLst/>
          </a:prstGeom>
          <a:ln w="57150">
            <a:solidFill>
              <a:schemeClr val="accent1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57554" y="2000240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антитеза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AutoShape 2" descr="Картинки по запросу спарта горо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Картинки по запросу спарта горо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www.achtypistours.gr/sites/default/files/imagecache/galleryformatter_slide/11/09/192762463_351d0e66dd_zlower_tow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4643446"/>
            <a:ext cx="3357554" cy="2214553"/>
          </a:xfrm>
          <a:prstGeom prst="rect">
            <a:avLst/>
          </a:prstGeom>
          <a:noFill/>
        </p:spPr>
      </p:pic>
      <p:pic>
        <p:nvPicPr>
          <p:cNvPr id="5128" name="Picture 8" descr="http://book-science.ru/artimage/p15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643446"/>
            <a:ext cx="5786446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u="sng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Аналіз образу головного героя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85860"/>
            <a:ext cx="80010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Імя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Вік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Психологічний стан,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відчуття (спостереження за текстом)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Зовнішність (визначити художні деталі, їх роль)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Висновок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ВІЙНА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2132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ВІЙНА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429522" y="1285066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6573058" y="1213628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нутый угол 8"/>
          <p:cNvSpPr/>
          <p:nvPr/>
        </p:nvSpPr>
        <p:spPr>
          <a:xfrm>
            <a:off x="357158" y="1785926"/>
            <a:ext cx="3500462" cy="4500594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472" y="2071678"/>
            <a:ext cx="30003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Смерть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Руйнація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Концтабори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Тихі двори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Зникле дитинство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Зруйноване майбутнє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uk-UA" sz="2400" dirty="0" smtClean="0"/>
          </a:p>
        </p:txBody>
      </p:sp>
      <p:sp>
        <p:nvSpPr>
          <p:cNvPr id="11" name="Загнутый угол 10"/>
          <p:cNvSpPr/>
          <p:nvPr/>
        </p:nvSpPr>
        <p:spPr>
          <a:xfrm>
            <a:off x="4786314" y="1785926"/>
            <a:ext cx="4143404" cy="4500594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29190" y="22024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Інтер'єр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00958" y="2000240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Головний герой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286512" y="200024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Обірвані цитати 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 rot="5400000">
            <a:off x="5037141" y="2963859"/>
            <a:ext cx="64294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6394463" y="2963859"/>
            <a:ext cx="64294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7894661" y="2963859"/>
            <a:ext cx="64294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encrypted-tbn0.gstatic.com/images?q=tbn:ANd9GcQGmk5mQD1Lh6aBFCKMbjGGqShslueCJyrU42xv-FXEY3QIDqH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484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isti.ks.ua/uploads/posts/2015-04/1428675429_1502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0966" y="0"/>
            <a:ext cx="92749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stihi.ru/pics/2015/02/23/63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2" name="Picture 8" descr="http://images.vector-images.com/clp/186406/clp991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8381968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ознайомитися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 окремими фактами біографії автора, зі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змістом твору; вдосконалити навички роботи над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текстом, характеристики образу героя,  вчитися визначати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роль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художньої деталі у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розкритті теми твору - засудження жахів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війни;розвивати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вміння бачити асоціативні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зв’язки, навички аналізу; 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формувати в школярів переконання щодо антигуманної сутності  війни.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6000792" cy="71438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ДРУГА СВІТОВА ВІЙНА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357298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 вересня 1939 –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 вересня1945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786058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Взяли участь 72 держави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214818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62 мільйони людей загинуло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posibnyky.vntu.edu.ua/kraezn/img/tema%204/img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0826" y="4988588"/>
            <a:ext cx="2643173" cy="1869411"/>
          </a:xfrm>
          <a:prstGeom prst="rect">
            <a:avLst/>
          </a:prstGeom>
          <a:noFill/>
        </p:spPr>
      </p:pic>
      <p:pic>
        <p:nvPicPr>
          <p:cNvPr id="18436" name="Picture 4" descr="http://school-world.com.ua/lib/wp-content/uploads/2012/02/005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0826" y="1643050"/>
            <a:ext cx="2643174" cy="1714512"/>
          </a:xfrm>
          <a:prstGeom prst="rect">
            <a:avLst/>
          </a:prstGeom>
          <a:noFill/>
        </p:spPr>
      </p:pic>
      <p:pic>
        <p:nvPicPr>
          <p:cNvPr id="18438" name="Picture 6" descr="http://school-world.com.ua/lib/wp-content/uploads/2012/02/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0"/>
            <a:ext cx="2643174" cy="1729125"/>
          </a:xfrm>
          <a:prstGeom prst="rect">
            <a:avLst/>
          </a:prstGeom>
          <a:noFill/>
        </p:spPr>
      </p:pic>
      <p:pic>
        <p:nvPicPr>
          <p:cNvPr id="18440" name="Picture 8" descr="http://static.espreso.tv/uploads/article/86341/images/im578x383-%D0%B2%D1%96%D0%B9%D0%BD%D0%B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00826" y="3263832"/>
            <a:ext cx="2643174" cy="1760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aps-of-europe.com/maps/political-map-of-europe-with-capital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38533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14942" y="1285860"/>
            <a:ext cx="39290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400" dirty="0" smtClean="0"/>
              <a:t>   А. </a:t>
            </a:r>
            <a:r>
              <a:rPr lang="uk-UA" sz="2400" dirty="0" err="1" smtClean="0"/>
              <a:t>Маргул-Шпербер</a:t>
            </a:r>
            <a:endParaRPr lang="uk-UA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400" dirty="0" smtClean="0"/>
              <a:t>   Б. Окуджава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400" dirty="0" smtClean="0"/>
              <a:t>   К. </a:t>
            </a:r>
            <a:r>
              <a:rPr lang="uk-UA" sz="2400" dirty="0" err="1" smtClean="0"/>
              <a:t>Ідельфонс</a:t>
            </a:r>
            <a:r>
              <a:rPr lang="uk-UA" sz="2400" dirty="0" smtClean="0"/>
              <a:t> </a:t>
            </a:r>
            <a:r>
              <a:rPr lang="uk-UA" sz="2400" dirty="0" err="1" smtClean="0"/>
              <a:t>Галчинський</a:t>
            </a:r>
            <a:endParaRPr lang="uk-UA" sz="2400" dirty="0" smtClean="0"/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400" dirty="0" smtClean="0"/>
              <a:t>   А. Малишко</a:t>
            </a:r>
            <a:endParaRPr lang="ru-RU" sz="24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>
            <a:off x="4786314" y="2143116"/>
            <a:ext cx="214314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0800000">
            <a:off x="3643306" y="3214686"/>
            <a:ext cx="214314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rot="10800000">
            <a:off x="4429124" y="4071942"/>
            <a:ext cx="214314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 rot="10800000">
            <a:off x="4857752" y="3500438"/>
            <a:ext cx="214314" cy="428628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ВІЙНА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2132" y="214290"/>
            <a:ext cx="30003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ВІЙНА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1429522" y="1285066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6573058" y="1213628"/>
            <a:ext cx="85725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нутый угол 8"/>
          <p:cNvSpPr/>
          <p:nvPr/>
        </p:nvSpPr>
        <p:spPr>
          <a:xfrm>
            <a:off x="357158" y="1785926"/>
            <a:ext cx="3500462" cy="4500594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71472" y="2071678"/>
            <a:ext cx="30003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Смерть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Руйнація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Концтабори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Тихі двори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 Зникле дитинство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/>
              <a:t>Зруйноване майбутнє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uk-UA" sz="2400" dirty="0" smtClean="0"/>
          </a:p>
        </p:txBody>
      </p:sp>
      <p:sp>
        <p:nvSpPr>
          <p:cNvPr id="11" name="Загнутый угол 10"/>
          <p:cNvSpPr/>
          <p:nvPr/>
        </p:nvSpPr>
        <p:spPr>
          <a:xfrm>
            <a:off x="5429256" y="1785926"/>
            <a:ext cx="3500462" cy="4500594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1785926"/>
            <a:ext cx="5786446" cy="1255711"/>
          </a:xfrm>
        </p:spPr>
        <p:txBody>
          <a:bodyPr/>
          <a:lstStyle/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Проблемне питання: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3429000"/>
            <a:ext cx="5214974" cy="1752600"/>
          </a:xfrm>
        </p:spPr>
        <p:txBody>
          <a:bodyPr>
            <a:normAutofit fontScale="92500"/>
          </a:bodyPr>
          <a:lstStyle/>
          <a:p>
            <a:pPr algn="l"/>
            <a:r>
              <a:rPr lang="uk-UA" dirty="0" smtClean="0">
                <a:solidFill>
                  <a:schemeClr val="tx1"/>
                </a:solidFill>
              </a:rPr>
              <a:t>Якою зобразив війну Г. </a:t>
            </a:r>
            <a:r>
              <a:rPr lang="uk-UA" dirty="0" err="1" smtClean="0">
                <a:solidFill>
                  <a:schemeClr val="tx1"/>
                </a:solidFill>
              </a:rPr>
              <a:t>Белль</a:t>
            </a:r>
            <a:r>
              <a:rPr lang="uk-UA" dirty="0" smtClean="0">
                <a:solidFill>
                  <a:schemeClr val="tx1"/>
                </a:solidFill>
              </a:rPr>
              <a:t> у оповіданні </a:t>
            </a:r>
            <a:r>
              <a:rPr lang="uk-UA" dirty="0" err="1" smtClean="0">
                <a:solidFill>
                  <a:schemeClr val="tx1"/>
                </a:solidFill>
              </a:rPr>
              <a:t>“Подорожній</a:t>
            </a:r>
            <a:r>
              <a:rPr lang="uk-UA" dirty="0" smtClean="0">
                <a:solidFill>
                  <a:schemeClr val="tx1"/>
                </a:solidFill>
              </a:rPr>
              <a:t>, коли ти прийдеш у </a:t>
            </a:r>
            <a:r>
              <a:rPr lang="uk-UA" dirty="0" err="1" smtClean="0">
                <a:solidFill>
                  <a:schemeClr val="tx1"/>
                </a:solidFill>
              </a:rPr>
              <a:t>Спа</a:t>
            </a:r>
            <a:r>
              <a:rPr lang="uk-UA" dirty="0" smtClean="0">
                <a:solidFill>
                  <a:schemeClr val="tx1"/>
                </a:solidFill>
              </a:rPr>
              <a:t>…”?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21506" name="Picture 2" descr="http://iessay.ru/public/page_images/2438/byol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857232"/>
            <a:ext cx="3286148" cy="4342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142852"/>
            <a:ext cx="5786478" cy="1428760"/>
          </a:xfrm>
        </p:spPr>
        <p:txBody>
          <a:bodyPr/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Генріх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Белль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530" name="Picture 2" descr="http://tsikave.ostriv.in.ua/images/publications/4/14056/13532596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66"/>
            <a:ext cx="2857500" cy="38195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00430" y="1285861"/>
            <a:ext cx="52864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Кельн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Скульптор і тесля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u="sng" dirty="0" err="1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800" u="sng" dirty="0" err="1" smtClean="0">
                <a:latin typeface="Times New Roman" pitchFamily="18" charset="0"/>
                <a:cs typeface="Times New Roman" pitchFamily="18" charset="0"/>
              </a:rPr>
              <a:t>ітлерюгенди</a:t>
            </a: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Букіністична крамниця 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Дж. </a:t>
            </a:r>
            <a:r>
              <a:rPr lang="uk-UA" sz="2800" u="sng" dirty="0" err="1" smtClean="0">
                <a:latin typeface="Times New Roman" pitchFamily="18" charset="0"/>
                <a:cs typeface="Times New Roman" pitchFamily="18" charset="0"/>
              </a:rPr>
              <a:t>Свіфт</a:t>
            </a: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, Ф. Достоєвський,   Ч. Діккенс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6 років</a:t>
            </a:r>
            <a:endParaRPr lang="uk-UA" sz="2800" u="sng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uk-UA" sz="2800" u="sng" dirty="0" smtClean="0">
                <a:latin typeface="Times New Roman" pitchFamily="18" charset="0"/>
                <a:cs typeface="Times New Roman" pitchFamily="18" charset="0"/>
              </a:rPr>
              <a:t> Тисячі листів</a:t>
            </a:r>
          </a:p>
          <a:p>
            <a:pPr>
              <a:buFont typeface="Arial" pitchFamily="34" charset="0"/>
              <a:buChar char="•"/>
            </a:pPr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42860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571612"/>
            <a:ext cx="428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400" dirty="0" smtClean="0"/>
              <a:t>  Оповідання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2714620"/>
            <a:ext cx="628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uk-UA" sz="4400" dirty="0" smtClean="0"/>
              <a:t>  Художня деталь</a:t>
            </a:r>
          </a:p>
        </p:txBody>
      </p:sp>
      <p:pic>
        <p:nvPicPr>
          <p:cNvPr id="11266" name="Picture 2" descr="Картинки по запросу кни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9211" y="3571876"/>
            <a:ext cx="4534789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428604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tx2"/>
                </a:solidFill>
              </a:rPr>
              <a:t>МИР</a:t>
            </a:r>
            <a:endParaRPr lang="ru-RU" sz="6000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7818" y="428604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/>
              <a:t>ВІЙНА</a:t>
            </a:r>
            <a:endParaRPr lang="ru-RU" sz="6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714744" y="4143380"/>
            <a:ext cx="1643074" cy="1588"/>
          </a:xfrm>
          <a:prstGeom prst="straightConnector1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1644233" y="1570421"/>
            <a:ext cx="570710" cy="1588"/>
          </a:xfrm>
          <a:prstGeom prst="straightConnector1">
            <a:avLst/>
          </a:prstGeom>
          <a:ln w="571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6465901" y="1535099"/>
            <a:ext cx="500066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с одним вырезанным углом 11"/>
          <p:cNvSpPr/>
          <p:nvPr/>
        </p:nvSpPr>
        <p:spPr>
          <a:xfrm>
            <a:off x="571472" y="2357430"/>
            <a:ext cx="2857520" cy="3929090"/>
          </a:xfrm>
          <a:prstGeom prst="snip1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одним вырезанным углом 12"/>
          <p:cNvSpPr/>
          <p:nvPr/>
        </p:nvSpPr>
        <p:spPr>
          <a:xfrm>
            <a:off x="5500694" y="2357430"/>
            <a:ext cx="2857520" cy="3929090"/>
          </a:xfrm>
          <a:prstGeom prst="snip1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314</Words>
  <Application>Microsoft Office PowerPoint</Application>
  <PresentationFormat>Экран (4:3)</PresentationFormat>
  <Paragraphs>64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Мета: ознайомитися з окремими фактами біографії автора, зі змістом твору; вдосконалити навички роботи над текстом, характеристики образу героя,  вчитися визначати роль художньої деталі у розкритті теми твору - засудження жахів війни;розвивати вміння бачити асоціативні зв’язки, навички аналізу;  формувати в школярів переконання щодо антигуманної сутності  війни.  </vt:lpstr>
      <vt:lpstr>ДРУГА СВІТОВА ВІЙНА</vt:lpstr>
      <vt:lpstr>Слайд 4</vt:lpstr>
      <vt:lpstr>Слайд 5</vt:lpstr>
      <vt:lpstr>Проблемне питання:</vt:lpstr>
      <vt:lpstr>Генріх Белль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Kherson16</dc:creator>
  <cp:lastModifiedBy>Kherson16</cp:lastModifiedBy>
  <cp:revision>27</cp:revision>
  <dcterms:created xsi:type="dcterms:W3CDTF">2015-11-29T16:17:32Z</dcterms:created>
  <dcterms:modified xsi:type="dcterms:W3CDTF">2015-12-03T16:06:56Z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656147</vt:lpwstr>
  </property>
  <property fmtid="{D5CDD505-2E9C-101B-9397-08002B2CF9AE}" name="NXPowerLiteVersion" pid="3">
    <vt:lpwstr>D4.1.4</vt:lpwstr>
  </property>
</Properties>
</file>