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6"/>
  </p:notesMasterIdLst>
  <p:sldIdLst>
    <p:sldId id="258" r:id="rId2"/>
    <p:sldId id="275" r:id="rId3"/>
    <p:sldId id="277" r:id="rId4"/>
    <p:sldId id="269" r:id="rId5"/>
    <p:sldId id="257" r:id="rId6"/>
    <p:sldId id="260" r:id="rId7"/>
    <p:sldId id="261" r:id="rId8"/>
    <p:sldId id="262" r:id="rId9"/>
    <p:sldId id="263" r:id="rId10"/>
    <p:sldId id="272" r:id="rId11"/>
    <p:sldId id="271" r:id="rId12"/>
    <p:sldId id="273" r:id="rId13"/>
    <p:sldId id="274" r:id="rId14"/>
    <p:sldId id="264"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0" d="100"/>
          <a:sy n="50" d="100"/>
        </p:scale>
        <p:origin x="-1956" y="-3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EBDC95-B9A9-4F58-9437-781BDA08B53E}" type="datetimeFigureOut">
              <a:rPr lang="ru-RU" smtClean="0"/>
              <a:pPr/>
              <a:t>01.11.2016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8554DA-D660-4F28-A6B3-3DDD87D55898}"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38554DA-D660-4F28-A6B3-3DDD87D55898}" type="slidenum">
              <a:rPr lang="ru-RU" smtClean="0"/>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400800" y="6355080"/>
            <a:ext cx="2286000" cy="365760"/>
          </a:xfrm>
        </p:spPr>
        <p:txBody>
          <a:bodyPr/>
          <a:lstStyle>
            <a:lvl1pPr>
              <a:defRPr sz="1400"/>
            </a:lvl1pPr>
          </a:lstStyle>
          <a:p>
            <a:fld id="{55A41401-3F2A-491D-ACDA-EE027DBD1706}" type="datetimeFigureOut">
              <a:rPr lang="ru-RU" smtClean="0"/>
              <a:pPr/>
              <a:t>01.11.2016</a:t>
            </a:fld>
            <a:endParaRPr lang="ru-RU"/>
          </a:p>
        </p:txBody>
      </p:sp>
      <p:sp>
        <p:nvSpPr>
          <p:cNvPr id="17" name="Нижний колонтитул 16"/>
          <p:cNvSpPr>
            <a:spLocks noGrp="1"/>
          </p:cNvSpPr>
          <p:nvPr>
            <p:ph type="ftr" sz="quarter" idx="11"/>
          </p:nvPr>
        </p:nvSpPr>
        <p:spPr>
          <a:xfrm>
            <a:off x="2898648" y="6355080"/>
            <a:ext cx="3474720" cy="365760"/>
          </a:xfrm>
        </p:spPr>
        <p:txBody>
          <a:bodyPr/>
          <a:lstStyle/>
          <a:p>
            <a:endParaRPr lang="ru-RU"/>
          </a:p>
        </p:txBody>
      </p:sp>
      <p:sp>
        <p:nvSpPr>
          <p:cNvPr id="29" name="Номер слайда 28"/>
          <p:cNvSpPr>
            <a:spLocks noGrp="1"/>
          </p:cNvSpPr>
          <p:nvPr>
            <p:ph type="sldNum" sz="quarter" idx="12"/>
          </p:nvPr>
        </p:nvSpPr>
        <p:spPr>
          <a:xfrm>
            <a:off x="1216152" y="6355080"/>
            <a:ext cx="1219200" cy="365760"/>
          </a:xfrm>
        </p:spPr>
        <p:txBody>
          <a:bodyPr/>
          <a:lstStyle/>
          <a:p>
            <a:fld id="{60B7CF18-3565-4423-9885-D07AB13AACB2}" type="slidenum">
              <a:rPr lang="ru-RU" smtClean="0"/>
              <a:pPr/>
              <a:t>‹#›</a:t>
            </a:fld>
            <a:endParaRPr lang="ru-RU"/>
          </a:p>
        </p:txBody>
      </p:sp>
      <p:sp>
        <p:nvSpPr>
          <p:cNvPr id="21" name="Прямоугольник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Прямоугольник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Прямоугольник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B7CF18-3565-4423-9885-D07AB13AACB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B7CF18-3565-4423-9885-D07AB13AACB2}" type="slidenum">
              <a:rPr lang="ru-RU" smtClean="0"/>
              <a:pPr/>
              <a:t>‹#›</a:t>
            </a:fld>
            <a:endParaRPr lang="ru-RU"/>
          </a:p>
        </p:txBody>
      </p:sp>
      <p:sp>
        <p:nvSpPr>
          <p:cNvPr id="7" name="Прямая соединительная линия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Равнобедренный треугольник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ая соединительная линия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0B7CF18-3565-4423-9885-D07AB13AACB2}" type="slidenum">
              <a:rPr lang="ru-RU" smtClean="0"/>
              <a:pPr/>
              <a:t>‹#›</a:t>
            </a:fld>
            <a:endParaRPr lang="ru-RU"/>
          </a:p>
        </p:txBody>
      </p:sp>
      <p:sp>
        <p:nvSpPr>
          <p:cNvPr id="8" name="Содержимое 7"/>
          <p:cNvSpPr>
            <a:spLocks noGrp="1"/>
          </p:cNvSpPr>
          <p:nvPr>
            <p:ph sz="quarter" idx="1"/>
          </p:nvPr>
        </p:nvSpPr>
        <p:spPr>
          <a:xfrm>
            <a:off x="457200" y="1219200"/>
            <a:ext cx="8229600"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6400800" y="6355080"/>
            <a:ext cx="2286000" cy="365760"/>
          </a:xfrm>
        </p:spPr>
        <p:txBody>
          <a:bodyPr/>
          <a:lstStyle/>
          <a:p>
            <a:fld id="{55A41401-3F2A-491D-ACDA-EE027DBD1706}" type="datetimeFigureOut">
              <a:rPr lang="ru-RU" smtClean="0"/>
              <a:pPr/>
              <a:t>01.11.2016</a:t>
            </a:fld>
            <a:endParaRPr lang="ru-RU"/>
          </a:p>
        </p:txBody>
      </p:sp>
      <p:sp>
        <p:nvSpPr>
          <p:cNvPr id="5" name="Нижний колонтитул 4"/>
          <p:cNvSpPr>
            <a:spLocks noGrp="1"/>
          </p:cNvSpPr>
          <p:nvPr>
            <p:ph type="ftr" sz="quarter" idx="11"/>
          </p:nvPr>
        </p:nvSpPr>
        <p:spPr>
          <a:xfrm>
            <a:off x="2898648" y="6355080"/>
            <a:ext cx="3474720" cy="365760"/>
          </a:xfrm>
        </p:spPr>
        <p:txBody>
          <a:bodyPr/>
          <a:lstStyle/>
          <a:p>
            <a:endParaRPr lang="ru-RU"/>
          </a:p>
        </p:txBody>
      </p:sp>
      <p:sp>
        <p:nvSpPr>
          <p:cNvPr id="6" name="Номер слайда 5"/>
          <p:cNvSpPr>
            <a:spLocks noGrp="1"/>
          </p:cNvSpPr>
          <p:nvPr>
            <p:ph type="sldNum" sz="quarter" idx="12"/>
          </p:nvPr>
        </p:nvSpPr>
        <p:spPr>
          <a:xfrm>
            <a:off x="1069848" y="6355080"/>
            <a:ext cx="1520952" cy="365760"/>
          </a:xfrm>
        </p:spPr>
        <p:txBody>
          <a:bodyPr/>
          <a:lstStyle/>
          <a:p>
            <a:fld id="{60B7CF18-3565-4423-9885-D07AB13AACB2}" type="slidenum">
              <a:rPr lang="ru-RU" smtClean="0"/>
              <a:pPr/>
              <a:t>‹#›</a:t>
            </a:fld>
            <a:endParaRPr lang="ru-RU"/>
          </a:p>
        </p:txBody>
      </p:sp>
      <p:sp>
        <p:nvSpPr>
          <p:cNvPr id="7" name="Прямоугольник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B7CF18-3565-4423-9885-D07AB13AACB2}" type="slidenum">
              <a:rPr lang="ru-RU" smtClean="0"/>
              <a:pPr/>
              <a:t>‹#›</a:t>
            </a:fld>
            <a:endParaRPr lang="ru-RU"/>
          </a:p>
        </p:txBody>
      </p:sp>
      <p:sp>
        <p:nvSpPr>
          <p:cNvPr id="9" name="Содержимое 8"/>
          <p:cNvSpPr>
            <a:spLocks noGrp="1"/>
          </p:cNvSpPr>
          <p:nvPr>
            <p:ph sz="quarter" idx="1"/>
          </p:nvPr>
        </p:nvSpPr>
        <p:spPr>
          <a:xfrm>
            <a:off x="457200" y="1219200"/>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632198" y="1216152"/>
            <a:ext cx="4041648" cy="493776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0B7CF18-3565-4423-9885-D07AB13AACB2}" type="slidenum">
              <a:rPr lang="ru-RU" smtClean="0"/>
              <a:pPr/>
              <a:t>‹#›</a:t>
            </a:fld>
            <a:endParaRPr lang="ru-RU"/>
          </a:p>
        </p:txBody>
      </p:sp>
      <p:sp>
        <p:nvSpPr>
          <p:cNvPr id="11" name="Содержимое 10"/>
          <p:cNvSpPr>
            <a:spLocks noGrp="1"/>
          </p:cNvSpPr>
          <p:nvPr>
            <p:ph sz="quarter" idx="2"/>
          </p:nvPr>
        </p:nvSpPr>
        <p:spPr>
          <a:xfrm>
            <a:off x="457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648200" y="2133600"/>
            <a:ext cx="4038600" cy="4038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914400"/>
          </a:xfrm>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0B7CF18-3565-4423-9885-D07AB13AACB2}" type="slidenum">
              <a:rPr lang="ru-RU" smtClean="0"/>
              <a:pPr/>
              <a:t>‹#›</a:t>
            </a:fld>
            <a:endParaRPr lang="ru-RU"/>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0B7CF18-3565-4423-9885-D07AB13AACB2}" type="slidenum">
              <a:rPr lang="ru-RU" smtClean="0"/>
              <a:pPr/>
              <a:t>‹#›</a:t>
            </a:fld>
            <a:endParaRPr lang="ru-RU"/>
          </a:p>
        </p:txBody>
      </p:sp>
      <p:sp>
        <p:nvSpPr>
          <p:cNvPr id="5" name="Прямая соединительная линия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Равнобедренный треугольник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B7CF18-3565-4423-9885-D07AB13AACB2}" type="slidenum">
              <a:rPr lang="ru-RU" smtClean="0"/>
              <a:pPr/>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ая соединительная линия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Содержимое 11"/>
          <p:cNvSpPr>
            <a:spLocks noGrp="1"/>
          </p:cNvSpPr>
          <p:nvPr>
            <p:ph sz="quarter" idx="1"/>
          </p:nvPr>
        </p:nvSpPr>
        <p:spPr>
          <a:xfrm>
            <a:off x="304800" y="304800"/>
            <a:ext cx="57150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5A41401-3F2A-491D-ACDA-EE027DBD1706}" type="datetimeFigureOut">
              <a:rPr lang="ru-RU" smtClean="0"/>
              <a:pPr/>
              <a:t>01.11.2016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0B7CF18-3565-4423-9885-D07AB13AACB2}" type="slidenum">
              <a:rPr lang="ru-RU" smtClean="0"/>
              <a:pPr/>
              <a:t>‹#›</a:t>
            </a:fld>
            <a:endParaRPr lang="ru-RU"/>
          </a:p>
        </p:txBody>
      </p:sp>
      <p:sp>
        <p:nvSpPr>
          <p:cNvPr id="8" name="Прямая соединительная линия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Равнобедренный треугольник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152400"/>
            <a:ext cx="8229600" cy="990600"/>
          </a:xfrm>
          <a:prstGeom prst="rect">
            <a:avLst/>
          </a:prstGeom>
        </p:spPr>
        <p:txBody>
          <a:bodyPr vert="horz"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55A41401-3F2A-491D-ACDA-EE027DBD1706}" type="datetimeFigureOut">
              <a:rPr lang="ru-RU" smtClean="0"/>
              <a:pPr/>
              <a:t>01.11.2016</a:t>
            </a:fld>
            <a:endParaRPr lang="ru-RU"/>
          </a:p>
        </p:txBody>
      </p:sp>
      <p:sp>
        <p:nvSpPr>
          <p:cNvPr id="3" name="Нижний колонтитул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60B7CF18-3565-4423-9885-D07AB13AACB2}" type="slidenum">
              <a:rPr lang="ru-RU" smtClean="0"/>
              <a:pPr/>
              <a:t>‹#›</a:t>
            </a:fld>
            <a:endParaRPr lang="ru-RU"/>
          </a:p>
        </p:txBody>
      </p:sp>
      <p:sp>
        <p:nvSpPr>
          <p:cNvPr id="28" name="Прямая соединительная линия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Прямая соединительная линия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Равнобедренный треугольник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Ирина\Desktop\презентация мольер\0_56c2d_78c5e6bf_L.jpg"/>
          <p:cNvPicPr>
            <a:picLocks noChangeAspect="1" noChangeArrowheads="1"/>
          </p:cNvPicPr>
          <p:nvPr/>
        </p:nvPicPr>
        <p:blipFill>
          <a:blip r:embed="rId3" cstate="print"/>
          <a:srcRect/>
          <a:stretch>
            <a:fillRect/>
          </a:stretch>
        </p:blipFill>
        <p:spPr bwMode="auto">
          <a:xfrm>
            <a:off x="-396551" y="0"/>
            <a:ext cx="9543886" cy="6858000"/>
          </a:xfrm>
          <a:prstGeom prst="rect">
            <a:avLst/>
          </a:prstGeom>
          <a:noFill/>
        </p:spPr>
      </p:pic>
      <p:sp>
        <p:nvSpPr>
          <p:cNvPr id="8" name="Скругленный прямоугольник 7"/>
          <p:cNvSpPr/>
          <p:nvPr/>
        </p:nvSpPr>
        <p:spPr>
          <a:xfrm>
            <a:off x="1907704" y="2708920"/>
            <a:ext cx="5112568" cy="2880320"/>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i="1" dirty="0" smtClean="0">
                <a:solidFill>
                  <a:schemeClr val="tx1"/>
                </a:solidFill>
              </a:rPr>
              <a:t>Жан Батист Мольер</a:t>
            </a:r>
          </a:p>
          <a:p>
            <a:pPr algn="ctr"/>
            <a:endParaRPr lang="ru-RU" sz="2800" b="1" i="1" dirty="0">
              <a:solidFill>
                <a:schemeClr val="tx1"/>
              </a:solidFill>
            </a:endParaRPr>
          </a:p>
          <a:p>
            <a:pPr algn="ctr"/>
            <a:r>
              <a:rPr lang="ru-RU" sz="3200" b="1" dirty="0" smtClean="0">
                <a:solidFill>
                  <a:schemeClr val="tx1"/>
                </a:solidFill>
              </a:rPr>
              <a:t>Мещанин во дворянстве</a:t>
            </a:r>
            <a:endParaRPr lang="ru-RU" sz="3200" b="1" dirty="0">
              <a:solidFill>
                <a:schemeClr val="tx1"/>
              </a:solidFill>
            </a:endParaRPr>
          </a:p>
        </p:txBody>
      </p:sp>
    </p:spTree>
  </p:cSld>
  <p:clrMapOvr>
    <a:masterClrMapping/>
  </p:clrMapOvr>
  <p:transition>
    <p:split orient="vert"/>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2000"/>
                                        <p:tgtEl>
                                          <p:spTgt spid="8">
                                            <p:bg/>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2000"/>
                                        <p:tgtEl>
                                          <p:spTgt spid="8">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20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box(in)">
                                      <p:cBhvr>
                                        <p:cTn id="20" dur="500"/>
                                        <p:tgtEl>
                                          <p:spTgt spid="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8">
                                            <p:txEl>
                                              <p:pRg st="2" end="2"/>
                                            </p:txEl>
                                          </p:spTgt>
                                        </p:tgtEl>
                                        <p:attrNameLst>
                                          <p:attrName>style.visibility</p:attrName>
                                        </p:attrNameLst>
                                      </p:cBhvr>
                                      <p:to>
                                        <p:strVal val="visible"/>
                                      </p:to>
                                    </p:set>
                                    <p:animEffect transition="in" filter="box(in)">
                                      <p:cBhvr>
                                        <p:cTn id="2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Ирина\Desktop\презентация мольер\_406-21474926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5" name="Рисунок 4" descr="http://www.newacropol.ru/pub/Anuario/2004/foto/NA04091.jpg"/>
          <p:cNvPicPr/>
          <p:nvPr/>
        </p:nvPicPr>
        <p:blipFill>
          <a:blip r:embed="rId3" cstate="print"/>
          <a:srcRect/>
          <a:stretch>
            <a:fillRect/>
          </a:stretch>
        </p:blipFill>
        <p:spPr bwMode="auto">
          <a:xfrm>
            <a:off x="1331640" y="980728"/>
            <a:ext cx="6097860" cy="4353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Ирина\Desktop\презентация мольер\96f744ec41ac05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5" name="Рисунок 4" descr="http://fullsite.org/uploads/posts/02-2012/07XOpYycpLfhzqDM2qxgouXIe6GGpMrMd56kiN60splunOmOKht6Ca/meshhanin-vo-dvoryanstve-1977-satrip-4.png"/>
          <p:cNvPicPr/>
          <p:nvPr/>
        </p:nvPicPr>
        <p:blipFill>
          <a:blip r:embed="rId3" cstate="print"/>
          <a:srcRect t="13444" r="792"/>
          <a:stretch>
            <a:fillRect/>
          </a:stretch>
        </p:blipFill>
        <p:spPr bwMode="auto">
          <a:xfrm>
            <a:off x="1979712" y="2708920"/>
            <a:ext cx="5184576" cy="38214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рина\Desktop\презентация мольер\8syJB3_dUMU.jpg"/>
          <p:cNvPicPr>
            <a:picLocks noChangeAspect="1" noChangeArrowheads="1"/>
          </p:cNvPicPr>
          <p:nvPr/>
        </p:nvPicPr>
        <p:blipFill>
          <a:blip r:embed="rId2" cstate="print"/>
          <a:srcRect l="2947" r="-2745" b="6982"/>
          <a:stretch>
            <a:fillRect/>
          </a:stretch>
        </p:blipFill>
        <p:spPr bwMode="auto">
          <a:xfrm>
            <a:off x="0" y="-1"/>
            <a:ext cx="9396536" cy="6237313"/>
          </a:xfrm>
          <a:prstGeom prst="rect">
            <a:avLst/>
          </a:prstGeom>
          <a:noFill/>
        </p:spPr>
      </p:pic>
      <p:sp>
        <p:nvSpPr>
          <p:cNvPr id="11" name="Прямоугольник 10"/>
          <p:cNvSpPr/>
          <p:nvPr/>
        </p:nvSpPr>
        <p:spPr>
          <a:xfrm>
            <a:off x="0" y="6237312"/>
            <a:ext cx="9144000" cy="62068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descr="http://afisha.yuga.ru/media/b7/02/meschanin107__77lsi7z.jpg"/>
          <p:cNvPicPr/>
          <p:nvPr/>
        </p:nvPicPr>
        <p:blipFill>
          <a:blip r:embed="rId3" cstate="print"/>
          <a:srcRect l="-3148" t="-11171" r="2400" b="8769"/>
          <a:stretch>
            <a:fillRect/>
          </a:stretch>
        </p:blipFill>
        <p:spPr bwMode="auto">
          <a:xfrm>
            <a:off x="1979712" y="1340768"/>
            <a:ext cx="4896544" cy="4536504"/>
          </a:xfrm>
          <a:prstGeom prst="rect">
            <a:avLst/>
          </a:prstGeom>
          <a:noFill/>
          <a:ln w="9525">
            <a:noFill/>
            <a:miter lim="800000"/>
            <a:headEnd/>
            <a:tailEnd/>
          </a:ln>
        </p:spPr>
      </p:pic>
    </p:spTree>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Users\Ирина\Desktop\презентация мольер\Без названия.jpg"/>
          <p:cNvPicPr>
            <a:picLocks noChangeAspect="1" noChangeArrowheads="1"/>
          </p:cNvPicPr>
          <p:nvPr/>
        </p:nvPicPr>
        <p:blipFill>
          <a:blip r:embed="rId2" cstate="print"/>
          <a:srcRect/>
          <a:stretch>
            <a:fillRect/>
          </a:stretch>
        </p:blipFill>
        <p:spPr bwMode="auto">
          <a:xfrm>
            <a:off x="0" y="0"/>
            <a:ext cx="9144000" cy="7024836"/>
          </a:xfrm>
          <a:prstGeom prst="rect">
            <a:avLst/>
          </a:prstGeom>
          <a:noFill/>
        </p:spPr>
      </p:pic>
      <p:sp>
        <p:nvSpPr>
          <p:cNvPr id="5" name="Прямоугольник 4"/>
          <p:cNvSpPr/>
          <p:nvPr/>
        </p:nvSpPr>
        <p:spPr>
          <a:xfrm>
            <a:off x="2411760" y="1412776"/>
            <a:ext cx="4608512" cy="5112568"/>
          </a:xfrm>
          <a:prstGeom prst="rect">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ru-RU" sz="3600" b="1" i="1" dirty="0" smtClean="0">
                <a:solidFill>
                  <a:schemeClr val="tx1"/>
                </a:solidFill>
              </a:rPr>
              <a:t>   Три единства</a:t>
            </a:r>
          </a:p>
          <a:p>
            <a:pPr>
              <a:buFont typeface="Arial" pitchFamily="34" charset="0"/>
              <a:buChar char="•"/>
            </a:pPr>
            <a:r>
              <a:rPr lang="ru-RU" sz="3600" b="1" i="1" dirty="0" smtClean="0">
                <a:solidFill>
                  <a:schemeClr val="tx1"/>
                </a:solidFill>
              </a:rPr>
              <a:t>   Деление персонажей</a:t>
            </a:r>
          </a:p>
          <a:p>
            <a:pPr>
              <a:buFont typeface="Arial" pitchFamily="34" charset="0"/>
              <a:buChar char="•"/>
            </a:pPr>
            <a:r>
              <a:rPr lang="ru-RU" sz="3600" b="1" i="1" dirty="0" smtClean="0">
                <a:solidFill>
                  <a:schemeClr val="tx1"/>
                </a:solidFill>
              </a:rPr>
              <a:t>   Отражение культа Разума</a:t>
            </a:r>
          </a:p>
          <a:p>
            <a:pPr>
              <a:buFont typeface="Arial" pitchFamily="34" charset="0"/>
              <a:buChar char="•"/>
            </a:pPr>
            <a:r>
              <a:rPr lang="ru-RU" sz="3600" b="1" i="1" dirty="0" smtClean="0">
                <a:solidFill>
                  <a:schemeClr val="tx1"/>
                </a:solidFill>
              </a:rPr>
              <a:t>  Любовная интрига</a:t>
            </a:r>
          </a:p>
          <a:p>
            <a:pPr>
              <a:buFont typeface="Arial" pitchFamily="34" charset="0"/>
              <a:buChar char="•"/>
            </a:pPr>
            <a:r>
              <a:rPr lang="ru-RU" sz="3600" b="1" i="1" dirty="0" smtClean="0">
                <a:solidFill>
                  <a:schemeClr val="tx1"/>
                </a:solidFill>
              </a:rPr>
              <a:t>  Наказание</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8194" name="Picture 2" descr="C:\Users\Ирина\Desktop\презентация мольер\curtains.jpg"/>
          <p:cNvPicPr>
            <a:picLocks noChangeAspect="1" noChangeArrowheads="1"/>
          </p:cNvPicPr>
          <p:nvPr/>
        </p:nvPicPr>
        <p:blipFill>
          <a:blip r:embed="rId3" cstate="print"/>
          <a:srcRect/>
          <a:stretch>
            <a:fillRect/>
          </a:stretch>
        </p:blipFill>
        <p:spPr bwMode="auto">
          <a:xfrm>
            <a:off x="0" y="0"/>
            <a:ext cx="9147983" cy="6858000"/>
          </a:xfrm>
          <a:prstGeom prst="rect">
            <a:avLst/>
          </a:prstGeom>
          <a:noFill/>
        </p:spPr>
      </p:pic>
      <p:sp>
        <p:nvSpPr>
          <p:cNvPr id="1025" name="Rectangle 1"/>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1547664" y="1196752"/>
            <a:ext cx="7012432" cy="418576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dirty="0" smtClean="0">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400" dirty="0" smtClean="0">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800" dirty="0" smtClean="0">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Сочинение </a:t>
            </a:r>
            <a:r>
              <a:rPr kumimoji="0" lang="ru-RU" sz="2800" b="0" i="0" u="none" strike="noStrike" cap="none" normalizeH="0" baseline="0" dirty="0" smtClean="0">
                <a:ln>
                  <a:noFill/>
                </a:ln>
                <a:solidFill>
                  <a:schemeClr val="bg1"/>
                </a:solidFill>
                <a:effectLst/>
                <a:latin typeface="Calibri"/>
                <a:ea typeface="Calibri" pitchFamily="34" charset="0"/>
                <a:cs typeface="Times New Roman" pitchFamily="18" charset="0"/>
              </a:rPr>
              <a:t>–</a:t>
            </a:r>
            <a:r>
              <a:rPr kumimoji="0" lang="ru-RU"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миниатюра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bg1"/>
                </a:solidFill>
                <a:effectLst/>
                <a:latin typeface="Calibri"/>
                <a:ea typeface="Calibri" pitchFamily="34" charset="0"/>
                <a:cs typeface="Times New Roman" pitchFamily="18" charset="0"/>
              </a:rPr>
              <a:t>«</a:t>
            </a:r>
            <a:r>
              <a:rPr kumimoji="0" lang="ru-RU" sz="2800" b="0" i="0"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Я согласен (не согласен) с высказыванием: </a:t>
            </a:r>
            <a:endParaRPr kumimoji="0" lang="ru-RU" sz="28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1" u="none" strike="noStrike" cap="none" normalizeH="0" baseline="0" dirty="0" smtClean="0">
                <a:ln>
                  <a:noFill/>
                </a:ln>
                <a:solidFill>
                  <a:schemeClr val="bg1"/>
                </a:solidFill>
                <a:effectLst/>
                <a:latin typeface="Calibri"/>
                <a:ea typeface="Calibri" pitchFamily="34" charset="0"/>
                <a:cs typeface="Times New Roman" pitchFamily="18" charset="0"/>
              </a:rPr>
              <a:t>« </a:t>
            </a:r>
            <a: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Ты </a:t>
            </a:r>
            <a:r>
              <a:rPr kumimoji="0" lang="ru-RU" sz="2800" b="0" i="1" u="none" strike="noStrike" cap="none" normalizeH="0" baseline="0" dirty="0" smtClean="0">
                <a:ln>
                  <a:noFill/>
                </a:ln>
                <a:solidFill>
                  <a:schemeClr val="bg1"/>
                </a:solidFill>
                <a:effectLst/>
                <a:latin typeface="Calibri"/>
                <a:ea typeface="Calibri" pitchFamily="34" charset="0"/>
                <a:cs typeface="Times New Roman" pitchFamily="18" charset="0"/>
              </a:rPr>
              <a:t>—</a:t>
            </a:r>
            <a: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то, что представляешь ты собою.</a:t>
            </a:r>
            <a:b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br>
            <a: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Надень парик с </a:t>
            </a:r>
            <a:r>
              <a:rPr kumimoji="0" lang="ru-RU" sz="2800" b="0" i="1" u="none" strike="noStrike" cap="none" normalizeH="0" baseline="0" dirty="0" err="1" smtClean="0">
                <a:ln>
                  <a:noFill/>
                </a:ln>
                <a:solidFill>
                  <a:schemeClr val="bg1"/>
                </a:solidFill>
                <a:effectLst/>
                <a:latin typeface="Times New Roman" pitchFamily="18" charset="0"/>
                <a:ea typeface="Calibri" pitchFamily="34" charset="0"/>
                <a:cs typeface="Times New Roman" pitchFamily="18" charset="0"/>
              </a:rPr>
              <a:t>мильоном</a:t>
            </a:r>
            <a: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завитков,</a:t>
            </a:r>
            <a:b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br>
            <a: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Повысь каблук на несколько вершков,</a:t>
            </a:r>
            <a:b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br>
            <a: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Ты </a:t>
            </a:r>
            <a:r>
              <a:rPr kumimoji="0" lang="ru-RU" sz="2800" b="0" i="1" u="none" strike="noStrike" cap="none" normalizeH="0" baseline="0" dirty="0" smtClean="0">
                <a:ln>
                  <a:noFill/>
                </a:ln>
                <a:solidFill>
                  <a:schemeClr val="bg1"/>
                </a:solidFill>
                <a:effectLst/>
                <a:latin typeface="Calibri"/>
                <a:ea typeface="Calibri" pitchFamily="34" charset="0"/>
                <a:cs typeface="Times New Roman" pitchFamily="18" charset="0"/>
              </a:rPr>
              <a:t>—</a:t>
            </a:r>
            <a:r>
              <a:rPr kumimoji="0" lang="ru-RU" sz="2800" b="0"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 это только ты, не что иное.</a:t>
            </a:r>
            <a:r>
              <a:rPr kumimoji="0" lang="ru-RU" sz="2800" b="0" i="1" u="none" strike="noStrike" cap="none" normalizeH="0" baseline="0" dirty="0" smtClean="0">
                <a:ln>
                  <a:noFill/>
                </a:ln>
                <a:solidFill>
                  <a:schemeClr val="bg1"/>
                </a:solidFill>
                <a:effectLst/>
                <a:latin typeface="Calibri"/>
                <a:ea typeface="Calibri" pitchFamily="34" charset="0"/>
                <a:cs typeface="Times New Roman" pitchFamily="18" charset="0"/>
              </a:rPr>
              <a:t>»</a:t>
            </a:r>
            <a:r>
              <a:rPr kumimoji="0" lang="ru-RU" sz="2800" b="0" i="0" u="none" strike="noStrike" cap="none" normalizeH="0" baseline="0" dirty="0" smtClean="0">
                <a:ln>
                  <a:noFill/>
                </a:ln>
                <a:solidFill>
                  <a:schemeClr val="bg1"/>
                </a:solidFill>
                <a:effectLst/>
                <a:latin typeface="Georgia" pitchFamily="18" charset="0"/>
                <a:ea typeface="Times New Roman" pitchFamily="18" charset="0"/>
                <a:cs typeface="Times New Roman" pitchFamily="18" charset="0"/>
              </a:rPr>
              <a:t>  </a:t>
            </a:r>
            <a:endParaRPr kumimoji="0" lang="ru-RU" sz="2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27" name="Rectangle 3"/>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8" name="Rectangle 4"/>
          <p:cNvSpPr>
            <a:spLocks noChangeArrowheads="1"/>
          </p:cNvSpPr>
          <p:nvPr/>
        </p:nvSpPr>
        <p:spPr bwMode="auto">
          <a:xfrm>
            <a:off x="0"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Ирина\Desktop\презентация мольер\0_56c2d_78c5e6bf_L.jpg"/>
          <p:cNvPicPr>
            <a:picLocks noChangeAspect="1" noChangeArrowheads="1"/>
          </p:cNvPicPr>
          <p:nvPr/>
        </p:nvPicPr>
        <p:blipFill>
          <a:blip r:embed="rId3" cstate="print"/>
          <a:srcRect/>
          <a:stretch>
            <a:fillRect/>
          </a:stretch>
        </p:blipFill>
        <p:spPr bwMode="auto">
          <a:xfrm>
            <a:off x="-396551" y="0"/>
            <a:ext cx="9543886" cy="6858000"/>
          </a:xfrm>
          <a:prstGeom prst="rect">
            <a:avLst/>
          </a:prstGeom>
          <a:noFill/>
        </p:spPr>
      </p:pic>
      <p:pic>
        <p:nvPicPr>
          <p:cNvPr id="4" name="Рисунок 3" descr="http://fb.ru/misc/i/gallery/7454/221650.jpg"/>
          <p:cNvPicPr/>
          <p:nvPr/>
        </p:nvPicPr>
        <p:blipFill>
          <a:blip r:embed="rId4" cstate="print"/>
          <a:srcRect/>
          <a:stretch>
            <a:fillRect/>
          </a:stretch>
        </p:blipFill>
        <p:spPr bwMode="auto">
          <a:xfrm>
            <a:off x="1547664" y="1988840"/>
            <a:ext cx="5940425" cy="3944813"/>
          </a:xfrm>
          <a:prstGeom prst="rect">
            <a:avLst/>
          </a:prstGeom>
          <a:noFill/>
          <a:ln w="9525">
            <a:noFill/>
            <a:miter lim="800000"/>
            <a:headEnd/>
            <a:tailEnd/>
          </a:ln>
        </p:spPr>
      </p:pic>
    </p:spTree>
  </p:cSld>
  <p:clrMapOvr>
    <a:masterClrMapping/>
  </p:clrMapOvr>
  <p:transition>
    <p:split orient="vert"/>
    <p:sndAc>
      <p:stSnd>
        <p:snd r:embed="rId2" name="applause.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Ирина\Desktop\презентация мольер\maxresdefaul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4" name="Picture 6" descr="http://www.stihi-xix-xx-vekov.ru/fotogalereya267.jpg"/>
          <p:cNvPicPr>
            <a:picLocks noChangeAspect="1" noChangeArrowheads="1"/>
          </p:cNvPicPr>
          <p:nvPr/>
        </p:nvPicPr>
        <p:blipFill>
          <a:blip r:embed="rId3" cstate="print"/>
          <a:srcRect/>
          <a:stretch>
            <a:fillRect/>
          </a:stretch>
        </p:blipFill>
        <p:spPr bwMode="auto">
          <a:xfrm>
            <a:off x="1" y="1"/>
            <a:ext cx="3563887" cy="4356988"/>
          </a:xfrm>
          <a:prstGeom prst="rect">
            <a:avLst/>
          </a:prstGeom>
          <a:noFill/>
        </p:spPr>
      </p:pic>
      <p:sp>
        <p:nvSpPr>
          <p:cNvPr id="5" name="Прямоугольник 4"/>
          <p:cNvSpPr/>
          <p:nvPr/>
        </p:nvSpPr>
        <p:spPr>
          <a:xfrm>
            <a:off x="3779912" y="260648"/>
            <a:ext cx="4896544" cy="6001643"/>
          </a:xfrm>
          <a:prstGeom prst="rect">
            <a:avLst/>
          </a:prstGeom>
        </p:spPr>
        <p:txBody>
          <a:bodyPr wrap="square">
            <a:spAutoFit/>
          </a:bodyPr>
          <a:lstStyle/>
          <a:p>
            <a:pPr lvl="0" fontAlgn="base">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dirty="0" smtClean="0">
                <a:solidFill>
                  <a:schemeClr val="bg1"/>
                </a:solidFill>
                <a:latin typeface="Georgia" pitchFamily="18" charset="0"/>
                <a:ea typeface="Times New Roman" pitchFamily="18" charset="0"/>
                <a:cs typeface="Courier New" pitchFamily="49" charset="0"/>
              </a:rPr>
              <a:t>«</a:t>
            </a:r>
            <a:r>
              <a:rPr lang="ru-RU" sz="2400" dirty="0" smtClean="0">
                <a:solidFill>
                  <a:schemeClr val="bg1"/>
                </a:solidFill>
                <a:latin typeface="Georgia" pitchFamily="18" charset="0"/>
                <a:ea typeface="Times New Roman" pitchFamily="18" charset="0"/>
                <a:cs typeface="Courier New" pitchFamily="49" charset="0"/>
              </a:rPr>
              <a:t>Задача комедии состоит в бичевании людских пороков</a:t>
            </a:r>
            <a:r>
              <a:rPr lang="ru-RU" sz="2400" dirty="0" smtClean="0">
                <a:solidFill>
                  <a:schemeClr val="bg1"/>
                </a:solidFill>
                <a:latin typeface="Calibri"/>
                <a:ea typeface="Times New Roman" pitchFamily="18" charset="0"/>
                <a:cs typeface="Courier New" pitchFamily="49" charset="0"/>
              </a:rPr>
              <a:t>…</a:t>
            </a:r>
            <a:r>
              <a:rPr lang="ru-RU" sz="2400" dirty="0" smtClean="0">
                <a:solidFill>
                  <a:schemeClr val="bg1"/>
                </a:solidFill>
                <a:latin typeface="Georgia" pitchFamily="18" charset="0"/>
                <a:ea typeface="Times New Roman" pitchFamily="18" charset="0"/>
                <a:cs typeface="Courier New" pitchFamily="49" charset="0"/>
              </a:rPr>
              <a:t> Самые блестящие трактаты на темы морали часто оказывают куда меньшее влияние, чем сатира, ибо ничто так не берет людей за живое, как изображение их недостатков. Подвергая пороки всеобщему осмеянию, мы наносим им сокрушительный удар.</a:t>
            </a:r>
            <a:endParaRPr lang="ru-RU" sz="2400" dirty="0" smtClean="0">
              <a:solidFill>
                <a:schemeClr val="bg1"/>
              </a:solidFill>
              <a:latin typeface="Arial" pitchFamily="34" charset="0"/>
              <a:cs typeface="Arial" pitchFamily="34" charset="0"/>
            </a:endParaRPr>
          </a:p>
          <a:p>
            <a:pPr lvl="0" eaLnBrk="0" fontAlgn="base" hangingPunct="0">
              <a:spcBef>
                <a:spcPct val="0"/>
              </a:spcBef>
              <a:spcAft>
                <a:spcPct val="0"/>
              </a:spcAft>
              <a:tabLst>
                <a:tab pos="581025" algn="l"/>
                <a:tab pos="1163638" algn="l"/>
                <a:tab pos="1744663" algn="l"/>
                <a:tab pos="2327275" algn="l"/>
                <a:tab pos="2908300" algn="l"/>
                <a:tab pos="3489325" algn="l"/>
                <a:tab pos="4071938" algn="l"/>
                <a:tab pos="4652963" algn="l"/>
                <a:tab pos="5235575" algn="l"/>
                <a:tab pos="5816600" algn="l"/>
                <a:tab pos="6397625" algn="l"/>
                <a:tab pos="6980238" algn="l"/>
                <a:tab pos="7561263" algn="l"/>
                <a:tab pos="8143875" algn="l"/>
                <a:tab pos="8724900" algn="l"/>
                <a:tab pos="9305925" algn="l"/>
              </a:tabLst>
            </a:pPr>
            <a:r>
              <a:rPr lang="ru-RU" sz="2400" dirty="0" smtClean="0">
                <a:solidFill>
                  <a:schemeClr val="bg1"/>
                </a:solidFill>
                <a:latin typeface="Georgia" pitchFamily="18" charset="0"/>
                <a:ea typeface="Times New Roman" pitchFamily="18" charset="0"/>
                <a:cs typeface="Courier New" pitchFamily="49" charset="0"/>
              </a:rPr>
              <a:t>Легко стерпеть порицание, но насмешка нестерпима. Иной не прочь прослыть злодеем, но никто не желает быть смешным…»</a:t>
            </a:r>
            <a:endParaRPr lang="ru-RU" sz="2400"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Ирина\Desktop\презентация мольер\8syJB3_dUMU.jpg"/>
          <p:cNvPicPr>
            <a:picLocks noChangeAspect="1" noChangeArrowheads="1"/>
          </p:cNvPicPr>
          <p:nvPr/>
        </p:nvPicPr>
        <p:blipFill>
          <a:blip r:embed="rId2" cstate="print"/>
          <a:srcRect l="2947" r="-2745" b="6982"/>
          <a:stretch>
            <a:fillRect/>
          </a:stretch>
        </p:blipFill>
        <p:spPr bwMode="auto">
          <a:xfrm>
            <a:off x="0" y="-1"/>
            <a:ext cx="9396536" cy="6237313"/>
          </a:xfrm>
          <a:prstGeom prst="rect">
            <a:avLst/>
          </a:prstGeom>
          <a:noFill/>
        </p:spPr>
      </p:pic>
      <p:sp>
        <p:nvSpPr>
          <p:cNvPr id="11" name="Прямоугольник 10"/>
          <p:cNvSpPr/>
          <p:nvPr/>
        </p:nvSpPr>
        <p:spPr>
          <a:xfrm>
            <a:off x="0" y="6237312"/>
            <a:ext cx="9144000" cy="620688"/>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2286000" y="1916832"/>
            <a:ext cx="4572000" cy="3539430"/>
          </a:xfrm>
          <a:prstGeom prst="rect">
            <a:avLst/>
          </a:prstGeom>
        </p:spPr>
        <p:txBody>
          <a:bodyPr wrap="square">
            <a:spAutoFit/>
          </a:bodyPr>
          <a:lstStyle/>
          <a:p>
            <a:pPr algn="ctr"/>
            <a:r>
              <a:rPr lang="ru-RU" sz="3200" b="1" i="1" dirty="0" smtClean="0">
                <a:solidFill>
                  <a:schemeClr val="bg1"/>
                </a:solidFill>
              </a:rPr>
              <a:t>Особенности комедийной интриги и изображения характеров. </a:t>
            </a:r>
          </a:p>
          <a:p>
            <a:pPr algn="ctr"/>
            <a:endParaRPr lang="ru-RU" sz="3200" b="1" i="1" dirty="0" smtClean="0">
              <a:solidFill>
                <a:schemeClr val="bg1"/>
              </a:solidFill>
            </a:endParaRPr>
          </a:p>
          <a:p>
            <a:pPr algn="ctr"/>
            <a:r>
              <a:rPr lang="ru-RU" sz="3200" b="1" i="1" dirty="0" smtClean="0">
                <a:solidFill>
                  <a:schemeClr val="bg1"/>
                </a:solidFill>
              </a:rPr>
              <a:t>Черты классицизма в комедии</a:t>
            </a:r>
            <a:r>
              <a:rPr lang="ru-RU" sz="3200" b="1" i="1" dirty="0" smtClean="0"/>
              <a:t>.</a:t>
            </a:r>
            <a:endParaRPr lang="ru-RU" sz="3200" b="1" i="1" dirty="0"/>
          </a:p>
        </p:txBody>
      </p:sp>
    </p:spTree>
  </p:cSld>
  <p:clrMapOvr>
    <a:masterClrMapping/>
  </p:clrMapOvr>
  <p:transition>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quarter" idx="1"/>
          </p:nvPr>
        </p:nvSpPr>
        <p:spPr/>
        <p:txBody>
          <a:bodyPr/>
          <a:lstStyle/>
          <a:p>
            <a:endParaRPr lang="ru-RU" dirty="0"/>
          </a:p>
        </p:txBody>
      </p:sp>
      <p:pic>
        <p:nvPicPr>
          <p:cNvPr id="2050" name="Picture 2" descr="C:\Users\Ирина\Desktop\презентация мольер\167643_origina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Прямоугольник 5"/>
          <p:cNvSpPr/>
          <p:nvPr/>
        </p:nvSpPr>
        <p:spPr>
          <a:xfrm>
            <a:off x="1907704" y="1412776"/>
            <a:ext cx="5688632" cy="460851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800" b="1" dirty="0" smtClean="0">
                <a:solidFill>
                  <a:schemeClr val="bg1"/>
                </a:solidFill>
              </a:rPr>
              <a:t>Интрига</a:t>
            </a:r>
            <a:r>
              <a:rPr lang="ru-RU" sz="2800" dirty="0" smtClean="0">
                <a:solidFill>
                  <a:schemeClr val="bg1"/>
                </a:solidFill>
              </a:rPr>
              <a:t> – ( от. </a:t>
            </a:r>
            <a:r>
              <a:rPr lang="uk-UA" sz="2800" dirty="0" smtClean="0">
                <a:solidFill>
                  <a:schemeClr val="bg1"/>
                </a:solidFill>
              </a:rPr>
              <a:t>л</a:t>
            </a:r>
            <a:r>
              <a:rPr lang="ru-RU" sz="2800" dirty="0" err="1" smtClean="0">
                <a:solidFill>
                  <a:schemeClr val="bg1"/>
                </a:solidFill>
              </a:rPr>
              <a:t>ат</a:t>
            </a:r>
            <a:r>
              <a:rPr lang="ru-RU" sz="2800" dirty="0" smtClean="0">
                <a:solidFill>
                  <a:schemeClr val="bg1"/>
                </a:solidFill>
              </a:rPr>
              <a:t>. «</a:t>
            </a:r>
            <a:r>
              <a:rPr lang="en-US" sz="2800" dirty="0" err="1" smtClean="0">
                <a:solidFill>
                  <a:schemeClr val="bg1"/>
                </a:solidFill>
              </a:rPr>
              <a:t>intrico</a:t>
            </a:r>
            <a:r>
              <a:rPr lang="uk-UA" sz="2800" dirty="0" smtClean="0">
                <a:solidFill>
                  <a:schemeClr val="bg1"/>
                </a:solidFill>
              </a:rPr>
              <a:t>” – </a:t>
            </a:r>
            <a:r>
              <a:rPr lang="uk-UA" sz="2800" dirty="0" err="1" smtClean="0">
                <a:solidFill>
                  <a:schemeClr val="bg1"/>
                </a:solidFill>
              </a:rPr>
              <a:t>запут</a:t>
            </a:r>
            <a:r>
              <a:rPr lang="ru-RU" sz="2800" dirty="0" err="1" smtClean="0">
                <a:solidFill>
                  <a:schemeClr val="bg1"/>
                </a:solidFill>
              </a:rPr>
              <a:t>ы</a:t>
            </a:r>
            <a:r>
              <a:rPr lang="uk-UA" sz="2800" dirty="0" err="1" smtClean="0">
                <a:solidFill>
                  <a:schemeClr val="bg1"/>
                </a:solidFill>
              </a:rPr>
              <a:t>ваю</a:t>
            </a:r>
            <a:r>
              <a:rPr lang="uk-UA" sz="2800" dirty="0" smtClean="0">
                <a:solidFill>
                  <a:schemeClr val="bg1"/>
                </a:solidFill>
              </a:rPr>
              <a:t>) </a:t>
            </a:r>
            <a:r>
              <a:rPr lang="uk-UA" sz="2800" dirty="0" err="1" smtClean="0">
                <a:solidFill>
                  <a:schemeClr val="bg1"/>
                </a:solidFill>
              </a:rPr>
              <a:t>–способ</a:t>
            </a:r>
            <a:r>
              <a:rPr lang="uk-UA" sz="2800" dirty="0" smtClean="0">
                <a:solidFill>
                  <a:schemeClr val="bg1"/>
                </a:solidFill>
              </a:rPr>
              <a:t> </a:t>
            </a:r>
            <a:r>
              <a:rPr lang="uk-UA" sz="2800" dirty="0" err="1" smtClean="0">
                <a:solidFill>
                  <a:schemeClr val="bg1"/>
                </a:solidFill>
              </a:rPr>
              <a:t>построения</a:t>
            </a:r>
            <a:r>
              <a:rPr lang="uk-UA" sz="2800" dirty="0" smtClean="0">
                <a:solidFill>
                  <a:schemeClr val="bg1"/>
                </a:solidFill>
              </a:rPr>
              <a:t> </a:t>
            </a:r>
            <a:r>
              <a:rPr lang="uk-UA" sz="2800" dirty="0" err="1" smtClean="0">
                <a:solidFill>
                  <a:schemeClr val="bg1"/>
                </a:solidFill>
              </a:rPr>
              <a:t>фабулы</a:t>
            </a:r>
            <a:r>
              <a:rPr lang="uk-UA" sz="2800" dirty="0" smtClean="0">
                <a:solidFill>
                  <a:schemeClr val="bg1"/>
                </a:solidFill>
              </a:rPr>
              <a:t> в </a:t>
            </a:r>
            <a:r>
              <a:rPr lang="uk-UA" sz="2800" dirty="0" err="1" smtClean="0">
                <a:solidFill>
                  <a:schemeClr val="bg1"/>
                </a:solidFill>
              </a:rPr>
              <a:t>драматическом</a:t>
            </a:r>
            <a:r>
              <a:rPr lang="uk-UA" sz="2800" dirty="0" smtClean="0">
                <a:solidFill>
                  <a:schemeClr val="bg1"/>
                </a:solidFill>
              </a:rPr>
              <a:t> </a:t>
            </a:r>
            <a:r>
              <a:rPr lang="uk-UA" sz="2800" dirty="0" err="1" smtClean="0">
                <a:solidFill>
                  <a:schemeClr val="bg1"/>
                </a:solidFill>
              </a:rPr>
              <a:t>произведении</a:t>
            </a:r>
            <a:r>
              <a:rPr lang="uk-UA" sz="2800" dirty="0" smtClean="0">
                <a:solidFill>
                  <a:schemeClr val="bg1"/>
                </a:solidFill>
              </a:rPr>
              <a:t> при </a:t>
            </a:r>
            <a:r>
              <a:rPr lang="uk-UA" sz="2800" dirty="0" err="1" smtClean="0">
                <a:solidFill>
                  <a:schemeClr val="bg1"/>
                </a:solidFill>
              </a:rPr>
              <a:t>помощи</a:t>
            </a:r>
            <a:r>
              <a:rPr lang="uk-UA" sz="2800" dirty="0" smtClean="0">
                <a:solidFill>
                  <a:schemeClr val="bg1"/>
                </a:solidFill>
              </a:rPr>
              <a:t> </a:t>
            </a:r>
            <a:r>
              <a:rPr lang="uk-UA" sz="2800" dirty="0" err="1" smtClean="0">
                <a:solidFill>
                  <a:schemeClr val="bg1"/>
                </a:solidFill>
              </a:rPr>
              <a:t>столкновение</a:t>
            </a:r>
            <a:r>
              <a:rPr lang="uk-UA" sz="2800" dirty="0" smtClean="0">
                <a:solidFill>
                  <a:schemeClr val="bg1"/>
                </a:solidFill>
              </a:rPr>
              <a:t> </a:t>
            </a:r>
            <a:r>
              <a:rPr lang="uk-UA" sz="2800" dirty="0" err="1" smtClean="0">
                <a:solidFill>
                  <a:schemeClr val="bg1"/>
                </a:solidFill>
              </a:rPr>
              <a:t>интересов</a:t>
            </a:r>
            <a:r>
              <a:rPr lang="uk-UA" sz="2800" dirty="0" smtClean="0">
                <a:solidFill>
                  <a:schemeClr val="bg1"/>
                </a:solidFill>
              </a:rPr>
              <a:t> и </a:t>
            </a:r>
            <a:r>
              <a:rPr lang="uk-UA" sz="2800" dirty="0" err="1" smtClean="0">
                <a:solidFill>
                  <a:schemeClr val="bg1"/>
                </a:solidFill>
              </a:rPr>
              <a:t>хитрых</a:t>
            </a:r>
            <a:r>
              <a:rPr lang="uk-UA" sz="2800" dirty="0" smtClean="0">
                <a:solidFill>
                  <a:schemeClr val="bg1"/>
                </a:solidFill>
              </a:rPr>
              <a:t> </a:t>
            </a:r>
            <a:r>
              <a:rPr lang="uk-UA" sz="2800" dirty="0" err="1" smtClean="0">
                <a:solidFill>
                  <a:schemeClr val="bg1"/>
                </a:solidFill>
              </a:rPr>
              <a:t>проделок</a:t>
            </a:r>
            <a:r>
              <a:rPr lang="uk-UA" sz="2800" dirty="0" smtClean="0">
                <a:solidFill>
                  <a:schemeClr val="bg1"/>
                </a:solidFill>
              </a:rPr>
              <a:t> </a:t>
            </a:r>
            <a:r>
              <a:rPr lang="uk-UA" sz="2800" dirty="0" err="1" smtClean="0">
                <a:solidFill>
                  <a:schemeClr val="bg1"/>
                </a:solidFill>
              </a:rPr>
              <a:t>персонажей</a:t>
            </a:r>
            <a:endParaRPr lang="uk-UA" sz="2800" dirty="0" smtClean="0">
              <a:solidFill>
                <a:schemeClr val="bg1"/>
              </a:solidFill>
            </a:endParaRPr>
          </a:p>
          <a:p>
            <a:r>
              <a:rPr lang="uk-UA" sz="2800" dirty="0" smtClean="0">
                <a:solidFill>
                  <a:schemeClr val="bg1"/>
                </a:solidFill>
              </a:rPr>
              <a:t> </a:t>
            </a:r>
            <a:r>
              <a:rPr lang="ru-RU" sz="2800" b="1" dirty="0" smtClean="0">
                <a:solidFill>
                  <a:schemeClr val="bg1"/>
                </a:solidFill>
              </a:rPr>
              <a:t>Фабула</a:t>
            </a:r>
            <a:r>
              <a:rPr lang="ru-RU" sz="2800" dirty="0" smtClean="0">
                <a:solidFill>
                  <a:schemeClr val="bg1"/>
                </a:solidFill>
              </a:rPr>
              <a:t> – это череда событий, служащих основой литературного произведения</a:t>
            </a:r>
            <a:r>
              <a:rPr lang="ru-RU" sz="2800" dirty="0" smtClean="0">
                <a:solidFill>
                  <a:schemeClr val="tx1"/>
                </a:solidFill>
              </a:rPr>
              <a:t>. </a:t>
            </a:r>
            <a:endParaRPr lang="ru-RU" sz="2800" dirty="0">
              <a:solidFill>
                <a:schemeClr val="tx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4098" name="Picture 2" descr="C:\Users\Ирина\Desktop\презентация мольер\_406-21474926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4" name="Рисунок 3" descr="http://www.kino-teatr.ru/movie/kadr/80186/404748.jpg"/>
          <p:cNvPicPr/>
          <p:nvPr/>
        </p:nvPicPr>
        <p:blipFill>
          <a:blip r:embed="rId3" cstate="print"/>
          <a:srcRect/>
          <a:stretch>
            <a:fillRect/>
          </a:stretch>
        </p:blipFill>
        <p:spPr bwMode="auto">
          <a:xfrm>
            <a:off x="1259633" y="908720"/>
            <a:ext cx="6282580" cy="44543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122" name="Picture 2" descr="C:\Users\Ирина\Desktop\презентация мольер\maxresdefault.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 name="Рисунок 2" descr="http://forum.narod.mk.ua/download/file.php?id=1383"/>
          <p:cNvPicPr/>
          <p:nvPr/>
        </p:nvPicPr>
        <p:blipFill>
          <a:blip r:embed="rId3" cstate="print"/>
          <a:srcRect/>
          <a:stretch>
            <a:fillRect/>
          </a:stretch>
        </p:blipFill>
        <p:spPr bwMode="auto">
          <a:xfrm>
            <a:off x="1115616" y="908720"/>
            <a:ext cx="6677000" cy="47377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6146" name="Picture 2" descr="C:\Users\Ирина\Desktop\презентация мольер\96f744ec41ac05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 name="Рисунок 2" descr="http://film.cmlt.tv/getImage?id=60276"/>
          <p:cNvPicPr/>
          <p:nvPr/>
        </p:nvPicPr>
        <p:blipFill>
          <a:blip r:embed="rId3" cstate="print"/>
          <a:srcRect/>
          <a:stretch>
            <a:fillRect/>
          </a:stretch>
        </p:blipFill>
        <p:spPr bwMode="auto">
          <a:xfrm>
            <a:off x="1835696" y="2060848"/>
            <a:ext cx="5472608" cy="38589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7170" name="Picture 2" descr="C:\Users\Ирина\Desktop\презентация мольер\79222064_large_623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 name="Рисунок 2" descr="http://grekoline.ru/wp-content/uploads/2013/11/vishsvet.jpg"/>
          <p:cNvPicPr/>
          <p:nvPr/>
        </p:nvPicPr>
        <p:blipFill>
          <a:blip r:embed="rId3" cstate="print"/>
          <a:srcRect/>
          <a:stretch>
            <a:fillRect/>
          </a:stretch>
        </p:blipFill>
        <p:spPr bwMode="auto">
          <a:xfrm>
            <a:off x="1907704" y="1268760"/>
            <a:ext cx="5532487" cy="41406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Начальная">
  <a:themeElements>
    <a:clrScheme name="Начальная">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Стандартная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Начальная">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510</TotalTime>
  <Words>151</Words>
  <Application>Microsoft Office PowerPoint</Application>
  <PresentationFormat>Экран (4:3)</PresentationFormat>
  <Paragraphs>25</Paragraphs>
  <Slides>14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Начальная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Ирина</dc:creator>
  <cp:lastModifiedBy>Ирина</cp:lastModifiedBy>
  <cp:revision>42</cp:revision>
  <dcterms:created xsi:type="dcterms:W3CDTF">2016-10-11T08:16:46Z</dcterms:created>
  <dcterms:modified xsi:type="dcterms:W3CDTF">2016-11-01T18:51:04Z</dcterms:modified>
</cp:coreProperties>
</file>