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7" r:id="rId5"/>
    <p:sldId id="262" r:id="rId6"/>
    <p:sldId id="263" r:id="rId7"/>
    <p:sldId id="261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2EF42-C955-47A0-9ABF-76E265EB9084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A594-E1F5-44C9-934E-A5C903AFBC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3564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2EF42-C955-47A0-9ABF-76E265EB9084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A594-E1F5-44C9-934E-A5C903AFBC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0758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2EF42-C955-47A0-9ABF-76E265EB9084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A594-E1F5-44C9-934E-A5C903AFBC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174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2EF42-C955-47A0-9ABF-76E265EB9084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A594-E1F5-44C9-934E-A5C903AFBC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6585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2EF42-C955-47A0-9ABF-76E265EB9084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A594-E1F5-44C9-934E-A5C903AFBC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2612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2EF42-C955-47A0-9ABF-76E265EB9084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A594-E1F5-44C9-934E-A5C903AFBC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4306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2EF42-C955-47A0-9ABF-76E265EB9084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A594-E1F5-44C9-934E-A5C903AFBC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4038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2EF42-C955-47A0-9ABF-76E265EB9084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A594-E1F5-44C9-934E-A5C903AFBC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8926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2EF42-C955-47A0-9ABF-76E265EB9084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A594-E1F5-44C9-934E-A5C903AFBC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904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2EF42-C955-47A0-9ABF-76E265EB9084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A594-E1F5-44C9-934E-A5C903AFBC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2091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2EF42-C955-47A0-9ABF-76E265EB9084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A594-E1F5-44C9-934E-A5C903AFBC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1903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2EF42-C955-47A0-9ABF-76E265EB9084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AA594-E1F5-44C9-934E-A5C903AFBC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76403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656183"/>
          </a:xfrm>
        </p:spPr>
        <p:txBody>
          <a:bodyPr/>
          <a:lstStyle/>
          <a:p>
            <a:r>
              <a:rPr lang="ru-RU" dirty="0" err="1">
                <a:solidFill>
                  <a:schemeClr val="accent2">
                    <a:lumMod val="75000"/>
                  </a:schemeClr>
                </a:solidFill>
              </a:rPr>
              <a:t>В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ідео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–диктант.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Відповіді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2060848"/>
            <a:ext cx="7632848" cy="4032448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uk-UA" dirty="0" smtClean="0"/>
              <a:t>1. Ні</a:t>
            </a:r>
          </a:p>
          <a:p>
            <a:pPr algn="l"/>
            <a:r>
              <a:rPr lang="uk-UA" dirty="0" smtClean="0"/>
              <a:t>2. Так</a:t>
            </a:r>
          </a:p>
          <a:p>
            <a:pPr algn="l"/>
            <a:r>
              <a:rPr lang="uk-UA" dirty="0" smtClean="0"/>
              <a:t>3. Ні</a:t>
            </a:r>
          </a:p>
          <a:p>
            <a:pPr algn="l"/>
            <a:r>
              <a:rPr lang="uk-UA" dirty="0" smtClean="0"/>
              <a:t>4. Так </a:t>
            </a:r>
          </a:p>
          <a:p>
            <a:pPr algn="l"/>
            <a:r>
              <a:rPr lang="uk-UA" dirty="0" smtClean="0"/>
              <a:t>5. Так</a:t>
            </a:r>
          </a:p>
          <a:p>
            <a:pPr algn="l"/>
            <a:r>
              <a:rPr lang="uk-UA" dirty="0" smtClean="0"/>
              <a:t>6. Ні </a:t>
            </a:r>
          </a:p>
          <a:p>
            <a:pPr algn="l"/>
            <a:r>
              <a:rPr lang="uk-UA" dirty="0" smtClean="0"/>
              <a:t>7. Так </a:t>
            </a:r>
          </a:p>
          <a:p>
            <a:pPr algn="l"/>
            <a:r>
              <a:rPr lang="uk-UA" dirty="0" smtClean="0"/>
              <a:t>8. Ні</a:t>
            </a:r>
          </a:p>
          <a:p>
            <a:pPr algn="l"/>
            <a:r>
              <a:rPr lang="uk-UA" dirty="0" smtClean="0"/>
              <a:t>9. Так</a:t>
            </a:r>
          </a:p>
          <a:p>
            <a:pPr algn="l"/>
            <a:r>
              <a:rPr lang="uk-UA" dirty="0" smtClean="0"/>
              <a:t>10. Доброті, справедливості, чуйності</a:t>
            </a:r>
            <a:endParaRPr lang="ru-RU" dirty="0"/>
          </a:p>
        </p:txBody>
      </p:sp>
      <p:pic>
        <p:nvPicPr>
          <p:cNvPr id="1029" name="Picture 5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332656"/>
            <a:ext cx="952500" cy="90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332656"/>
            <a:ext cx="952500" cy="90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20811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470025"/>
          </a:xfrm>
        </p:spPr>
        <p:txBody>
          <a:bodyPr/>
          <a:lstStyle/>
          <a:p>
            <a: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  <a:t>Домашнє завдання: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60848"/>
            <a:ext cx="6400800" cy="357795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uk-UA" dirty="0" smtClean="0"/>
              <a:t>1.  Напишіть лист – пораду Хлопчику </a:t>
            </a:r>
            <a:r>
              <a:rPr lang="uk-UA" dirty="0" err="1" smtClean="0"/>
              <a:t>–Зірці</a:t>
            </a:r>
            <a:r>
              <a:rPr lang="uk-UA" dirty="0" smtClean="0"/>
              <a:t> на тему: «Як швидше повернути маму»;</a:t>
            </a:r>
          </a:p>
          <a:p>
            <a:pPr algn="just"/>
            <a:r>
              <a:rPr lang="uk-UA" dirty="0" smtClean="0"/>
              <a:t>2. Принесіть фото ваших матусь та підготуйте розповідь про тих;</a:t>
            </a:r>
          </a:p>
          <a:p>
            <a:pPr algn="just"/>
            <a:r>
              <a:rPr lang="uk-UA" dirty="0" smtClean="0"/>
              <a:t>3. Складіть план «Відродження душі головного героя казки «Хлопчик –Зірка».</a:t>
            </a:r>
          </a:p>
          <a:p>
            <a:pPr algn="just"/>
            <a:endParaRPr lang="uk-UA" dirty="0" smtClean="0"/>
          </a:p>
          <a:p>
            <a:pPr algn="just"/>
            <a:r>
              <a:rPr lang="uk-UA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6297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Мені здається, може, я не знаю –</a:t>
            </a:r>
          </a:p>
          <a:p>
            <a:pPr marL="0" indent="0">
              <a:buNone/>
            </a:pPr>
            <a:r>
              <a:rPr lang="uk-UA" dirty="0" smtClean="0"/>
              <a:t>Було і буде так у всі часи.</a:t>
            </a:r>
          </a:p>
          <a:p>
            <a:pPr marL="0" indent="0">
              <a:buNone/>
            </a:pPr>
            <a:r>
              <a:rPr lang="uk-UA" dirty="0" smtClean="0"/>
              <a:t>Любов, як сонце, світу відкриває</a:t>
            </a:r>
          </a:p>
          <a:p>
            <a:pPr marL="0" indent="0">
              <a:buNone/>
            </a:pPr>
            <a:r>
              <a:rPr lang="uk-UA" dirty="0" smtClean="0"/>
              <a:t>Безмежну велич людської краси.</a:t>
            </a:r>
          </a:p>
          <a:p>
            <a:endParaRPr lang="uk-UA" dirty="0"/>
          </a:p>
          <a:p>
            <a:pPr marL="0" indent="0" algn="r">
              <a:buNone/>
            </a:pPr>
            <a:r>
              <a:rPr lang="uk-UA" dirty="0" smtClean="0"/>
              <a:t>В.Симоненко </a:t>
            </a:r>
            <a:endParaRPr lang="ru-RU" dirty="0"/>
          </a:p>
        </p:txBody>
      </p:sp>
      <p:pic>
        <p:nvPicPr>
          <p:cNvPr id="3074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395464"/>
            <a:ext cx="952500" cy="90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87405"/>
            <a:ext cx="952500" cy="90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725144"/>
            <a:ext cx="952500" cy="90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8685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uk-UA" i="1" u="sng" dirty="0" smtClean="0">
                <a:solidFill>
                  <a:srgbClr val="FFFF00"/>
                </a:solidFill>
              </a:rPr>
              <a:t>Зірка – велетенське, розжарене небесне тіло</a:t>
            </a:r>
            <a:endParaRPr lang="ru-RU" i="1" u="sng" dirty="0">
              <a:solidFill>
                <a:srgbClr val="FFFF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rgbClr val="FF0000"/>
                </a:solidFill>
              </a:rPr>
              <a:t>Асоціації:</a:t>
            </a:r>
          </a:p>
          <a:p>
            <a:r>
              <a:rPr lang="uk-UA" dirty="0">
                <a:solidFill>
                  <a:srgbClr val="FF0000"/>
                </a:solidFill>
              </a:rPr>
              <a:t>к</a:t>
            </a:r>
            <a:r>
              <a:rPr lang="uk-UA" dirty="0" smtClean="0">
                <a:solidFill>
                  <a:srgbClr val="FF0000"/>
                </a:solidFill>
              </a:rPr>
              <a:t>раса;</a:t>
            </a:r>
          </a:p>
          <a:p>
            <a:r>
              <a:rPr lang="uk-UA" dirty="0">
                <a:solidFill>
                  <a:srgbClr val="FF0000"/>
                </a:solidFill>
              </a:rPr>
              <a:t>с</a:t>
            </a:r>
            <a:r>
              <a:rPr lang="uk-UA" dirty="0" smtClean="0">
                <a:solidFill>
                  <a:srgbClr val="FF0000"/>
                </a:solidFill>
              </a:rPr>
              <a:t>вітло;</a:t>
            </a:r>
          </a:p>
          <a:p>
            <a:r>
              <a:rPr lang="uk-UA" dirty="0" smtClean="0">
                <a:solidFill>
                  <a:srgbClr val="FF0000"/>
                </a:solidFill>
              </a:rPr>
              <a:t>загадковість;</a:t>
            </a:r>
          </a:p>
          <a:p>
            <a:r>
              <a:rPr lang="uk-UA" dirty="0">
                <a:solidFill>
                  <a:srgbClr val="FF0000"/>
                </a:solidFill>
              </a:rPr>
              <a:t>н</a:t>
            </a:r>
            <a:r>
              <a:rPr lang="uk-UA" dirty="0" smtClean="0">
                <a:solidFill>
                  <a:srgbClr val="FF0000"/>
                </a:solidFill>
              </a:rPr>
              <a:t>едосяжність;</a:t>
            </a:r>
          </a:p>
          <a:p>
            <a:r>
              <a:rPr lang="uk-UA" dirty="0">
                <a:solidFill>
                  <a:srgbClr val="FF0000"/>
                </a:solidFill>
              </a:rPr>
              <a:t>с</a:t>
            </a:r>
            <a:r>
              <a:rPr lang="uk-UA" dirty="0" smtClean="0">
                <a:solidFill>
                  <a:srgbClr val="FF0000"/>
                </a:solidFill>
              </a:rPr>
              <a:t>лава;</a:t>
            </a:r>
          </a:p>
          <a:p>
            <a:r>
              <a:rPr lang="uk-UA" dirty="0">
                <a:solidFill>
                  <a:srgbClr val="FF0000"/>
                </a:solidFill>
              </a:rPr>
              <a:t>у</a:t>
            </a:r>
            <a:r>
              <a:rPr lang="uk-UA" dirty="0" smtClean="0">
                <a:solidFill>
                  <a:srgbClr val="FF0000"/>
                </a:solidFill>
              </a:rPr>
              <a:t>спіх.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22" name="Picture 2" descr="Похожее изображение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439248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7866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Конфлікт</a:t>
            </a:r>
            <a:r>
              <a:rPr lang="uk-UA" dirty="0" smtClean="0"/>
              <a:t> -  </a:t>
            </a:r>
            <a:r>
              <a:rPr lang="uk-UA" dirty="0"/>
              <a:t>(від латинського </a:t>
            </a:r>
            <a:r>
              <a:rPr lang="uk-UA" i="1" dirty="0"/>
              <a:t>зіткнення</a:t>
            </a:r>
            <a:r>
              <a:rPr lang="uk-UA" dirty="0"/>
              <a:t>).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Протиборство, протиріччя;</a:t>
            </a:r>
          </a:p>
          <a:p>
            <a:r>
              <a:rPr lang="uk-UA" dirty="0" smtClean="0"/>
              <a:t>Зіткнення між героями;</a:t>
            </a:r>
          </a:p>
          <a:p>
            <a:r>
              <a:rPr lang="uk-UA" dirty="0" smtClean="0"/>
              <a:t>Зіткнення між героєм і суспільством;</a:t>
            </a:r>
          </a:p>
          <a:p>
            <a:r>
              <a:rPr lang="uk-UA" dirty="0" smtClean="0"/>
              <a:t>Внутрішня боротьба із самим собою.</a:t>
            </a:r>
            <a:endParaRPr lang="ru-RU" dirty="0"/>
          </a:p>
        </p:txBody>
      </p:sp>
      <p:pic>
        <p:nvPicPr>
          <p:cNvPr id="4098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597" y="404664"/>
            <a:ext cx="952500" cy="90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157192"/>
            <a:ext cx="952500" cy="90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1412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91166"/>
            <a:ext cx="3008313" cy="1162050"/>
          </a:xfrm>
        </p:spPr>
        <p:txBody>
          <a:bodyPr>
            <a:normAutofit fontScale="90000"/>
          </a:bodyPr>
          <a:lstStyle/>
          <a:p>
            <a:r>
              <a:rPr lang="uk-UA" sz="2700" dirty="0" smtClean="0"/>
              <a:t>Жалісливий,</a:t>
            </a:r>
            <a:br>
              <a:rPr lang="uk-UA" sz="2700" dirty="0" smtClean="0"/>
            </a:br>
            <a:r>
              <a:rPr lang="uk-UA" sz="2700" dirty="0" err="1" smtClean="0"/>
              <a:t>м'якосердний</a:t>
            </a:r>
            <a:r>
              <a:rPr lang="uk-UA" sz="2700" dirty="0" smtClean="0"/>
              <a:t> </a:t>
            </a:r>
            <a:r>
              <a:rPr lang="uk-UA" sz="3600" dirty="0" smtClean="0"/>
              <a:t/>
            </a:r>
            <a:br>
              <a:rPr lang="uk-UA" sz="3600" dirty="0" smtClean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618028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uk-UA" sz="2600" dirty="0" smtClean="0"/>
              <a:t>«Обережно взяв дитинча, вкутав».</a:t>
            </a:r>
          </a:p>
          <a:p>
            <a:pPr marL="0" indent="0">
              <a:buNone/>
            </a:pPr>
            <a:endParaRPr lang="uk-UA" sz="2600" dirty="0" smtClean="0"/>
          </a:p>
          <a:p>
            <a:pPr marL="0" indent="0">
              <a:buNone/>
            </a:pPr>
            <a:endParaRPr lang="uk-UA" sz="2600" dirty="0" smtClean="0"/>
          </a:p>
          <a:p>
            <a:pPr marL="0" indent="0">
              <a:buNone/>
            </a:pPr>
            <a:r>
              <a:rPr lang="uk-UA" sz="2600" dirty="0" smtClean="0"/>
              <a:t>«…побажавши йому доброго здоров'я, підійшов до своєї хатини…»</a:t>
            </a:r>
          </a:p>
          <a:p>
            <a:pPr marL="0" indent="0">
              <a:buNone/>
            </a:pPr>
            <a:endParaRPr lang="uk-UA" sz="2600" dirty="0" smtClean="0"/>
          </a:p>
          <a:p>
            <a:pPr marL="0" indent="0">
              <a:buNone/>
            </a:pPr>
            <a:r>
              <a:rPr lang="uk-UA" sz="2600" dirty="0" smtClean="0"/>
              <a:t>«Покиньмо… ходімо своєю дорогою».</a:t>
            </a:r>
          </a:p>
          <a:p>
            <a:pPr marL="0" indent="0">
              <a:buNone/>
            </a:pPr>
            <a:endParaRPr lang="uk-UA" sz="2600" dirty="0" smtClean="0"/>
          </a:p>
          <a:p>
            <a:pPr marL="0" indent="0">
              <a:buNone/>
            </a:pPr>
            <a:r>
              <a:rPr lang="uk-UA" sz="2600" dirty="0" smtClean="0"/>
              <a:t>«… дивувався з його дурості та м'якосердості».</a:t>
            </a:r>
          </a:p>
          <a:p>
            <a:pPr marL="0" indent="0">
              <a:buNone/>
            </a:pPr>
            <a:endParaRPr lang="uk-UA" sz="2600" dirty="0" smtClean="0"/>
          </a:p>
          <a:p>
            <a:pPr marL="0" indent="0">
              <a:buNone/>
            </a:pPr>
            <a:r>
              <a:rPr lang="uk-UA" sz="2600" dirty="0" smtClean="0"/>
              <a:t>«… було б лихе діло – залишити дитину…»</a:t>
            </a:r>
          </a:p>
          <a:p>
            <a:pPr marL="0" indent="0">
              <a:buNone/>
            </a:pPr>
            <a:r>
              <a:rPr lang="uk-UA" sz="2600" i="1" dirty="0" smtClean="0">
                <a:solidFill>
                  <a:srgbClr val="FF0000"/>
                </a:solidFill>
              </a:rPr>
              <a:t>Довідка: безсердечний, </a:t>
            </a:r>
            <a:r>
              <a:rPr lang="uk-UA" sz="2600" i="1" dirty="0" err="1" smtClean="0">
                <a:solidFill>
                  <a:srgbClr val="FF0000"/>
                </a:solidFill>
              </a:rPr>
              <a:t>м'якосердний</a:t>
            </a:r>
            <a:r>
              <a:rPr lang="uk-UA" sz="2600" i="1" dirty="0" smtClean="0">
                <a:solidFill>
                  <a:srgbClr val="FF0000"/>
                </a:solidFill>
              </a:rPr>
              <a:t>, корисливий,  чемний, жалісливий, гуманний (людяний), порядний, злий</a:t>
            </a:r>
          </a:p>
          <a:p>
            <a:endParaRPr lang="uk-UA" dirty="0"/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uk-UA" sz="2400" b="1" dirty="0" smtClean="0"/>
              <a:t>Чемний , порядний </a:t>
            </a:r>
          </a:p>
          <a:p>
            <a:endParaRPr lang="uk-UA" sz="3200" b="1" dirty="0" smtClean="0"/>
          </a:p>
          <a:p>
            <a:r>
              <a:rPr lang="uk-UA" sz="2400" b="1" dirty="0" smtClean="0"/>
              <a:t>Безсердечний</a:t>
            </a:r>
          </a:p>
          <a:p>
            <a:endParaRPr lang="uk-UA" sz="2400" b="1" dirty="0" smtClean="0"/>
          </a:p>
          <a:p>
            <a:r>
              <a:rPr lang="uk-UA" sz="2400" b="1" dirty="0" smtClean="0"/>
              <a:t>Злий, корисливий</a:t>
            </a:r>
          </a:p>
          <a:p>
            <a:endParaRPr lang="uk-UA" sz="3200" b="1" dirty="0"/>
          </a:p>
          <a:p>
            <a:r>
              <a:rPr lang="uk-UA" sz="2400" b="1" dirty="0" smtClean="0"/>
              <a:t>Гуманний (людяний)</a:t>
            </a:r>
          </a:p>
          <a:p>
            <a:endParaRPr lang="uk-UA" sz="3200" b="1" dirty="0"/>
          </a:p>
        </p:txBody>
      </p:sp>
      <p:pic>
        <p:nvPicPr>
          <p:cNvPr id="10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5229200"/>
            <a:ext cx="952500" cy="90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620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872207"/>
          </a:xfrm>
        </p:spPr>
        <p:txBody>
          <a:bodyPr>
            <a:normAutofit/>
          </a:bodyPr>
          <a:lstStyle/>
          <a:p>
            <a:pPr algn="just"/>
            <a:r>
              <a:rPr lang="uk-UA" sz="3600" i="1" dirty="0" smtClean="0">
                <a:solidFill>
                  <a:srgbClr val="FF0000"/>
                </a:solidFill>
              </a:rPr>
              <a:t>Антитеза</a:t>
            </a:r>
            <a:r>
              <a:rPr lang="uk-UA" sz="3600" i="1" dirty="0" smtClean="0"/>
              <a:t> – різке протиставлення героїв, ситуацій, характерів.</a:t>
            </a:r>
            <a:endParaRPr lang="ru-RU" sz="36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140968"/>
            <a:ext cx="6400800" cy="1752600"/>
          </a:xfrm>
        </p:spPr>
        <p:txBody>
          <a:bodyPr>
            <a:normAutofit fontScale="92500"/>
          </a:bodyPr>
          <a:lstStyle/>
          <a:p>
            <a:pPr algn="l"/>
            <a:r>
              <a:rPr lang="uk-UA" dirty="0" smtClean="0"/>
              <a:t>Егоїзм,</a:t>
            </a:r>
          </a:p>
          <a:p>
            <a:pPr algn="l"/>
            <a:r>
              <a:rPr lang="uk-UA" dirty="0" smtClean="0"/>
              <a:t> безсердечність                    людяності,        </a:t>
            </a:r>
          </a:p>
          <a:p>
            <a:pPr algn="l"/>
            <a:r>
              <a:rPr lang="uk-UA" dirty="0"/>
              <a:t> </a:t>
            </a:r>
            <a:r>
              <a:rPr lang="uk-UA" dirty="0" smtClean="0"/>
              <a:t>                                             м'якосердості </a:t>
            </a:r>
            <a:endParaRPr lang="ru-RU" dirty="0"/>
          </a:p>
        </p:txBody>
      </p:sp>
      <p:sp>
        <p:nvSpPr>
          <p:cNvPr id="4" name="Двойная стрелка влево/вправо 3"/>
          <p:cNvSpPr/>
          <p:nvPr/>
        </p:nvSpPr>
        <p:spPr>
          <a:xfrm>
            <a:off x="4125919" y="3573016"/>
            <a:ext cx="1216152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373216"/>
            <a:ext cx="952500" cy="90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1425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250" y="357187"/>
            <a:ext cx="8191500" cy="614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876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Асоціативний ланцюжок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Квітка:</a:t>
            </a:r>
          </a:p>
          <a:p>
            <a:r>
              <a:rPr lang="uk-UA" dirty="0" smtClean="0"/>
              <a:t>Краса;</a:t>
            </a:r>
          </a:p>
          <a:p>
            <a:r>
              <a:rPr lang="uk-UA" dirty="0" smtClean="0"/>
              <a:t>Радість;</a:t>
            </a:r>
          </a:p>
          <a:p>
            <a:r>
              <a:rPr lang="uk-UA" dirty="0" smtClean="0"/>
              <a:t>Щастя;</a:t>
            </a:r>
          </a:p>
          <a:p>
            <a:r>
              <a:rPr lang="uk-UA" dirty="0" smtClean="0"/>
              <a:t>Милосердя;</a:t>
            </a:r>
          </a:p>
          <a:p>
            <a:r>
              <a:rPr lang="uk-UA" dirty="0" smtClean="0"/>
              <a:t>Добро;</a:t>
            </a:r>
          </a:p>
          <a:p>
            <a:r>
              <a:rPr lang="uk-UA" dirty="0" smtClean="0"/>
              <a:t>Ніжність;</a:t>
            </a:r>
          </a:p>
          <a:p>
            <a:r>
              <a:rPr lang="uk-UA" dirty="0" smtClean="0"/>
              <a:t>Гордість;</a:t>
            </a:r>
          </a:p>
          <a:p>
            <a:r>
              <a:rPr lang="uk-UA" dirty="0" smtClean="0"/>
              <a:t>Спокій;</a:t>
            </a:r>
          </a:p>
          <a:p>
            <a:r>
              <a:rPr lang="uk-UA" dirty="0" smtClean="0"/>
              <a:t>Любов.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«Кам'яне серце»:</a:t>
            </a:r>
          </a:p>
          <a:p>
            <a:r>
              <a:rPr lang="uk-UA" dirty="0" err="1" smtClean="0"/>
              <a:t>Ненавить</a:t>
            </a:r>
            <a:r>
              <a:rPr lang="uk-UA" dirty="0" smtClean="0"/>
              <a:t>;</a:t>
            </a:r>
          </a:p>
          <a:p>
            <a:r>
              <a:rPr lang="uk-UA" dirty="0" smtClean="0"/>
              <a:t>Зло;</a:t>
            </a:r>
          </a:p>
          <a:p>
            <a:r>
              <a:rPr lang="uk-UA" dirty="0" smtClean="0"/>
              <a:t>Зневага;</a:t>
            </a:r>
          </a:p>
          <a:p>
            <a:r>
              <a:rPr lang="uk-UA" dirty="0" smtClean="0"/>
              <a:t>Жорстокість;</a:t>
            </a:r>
          </a:p>
          <a:p>
            <a:r>
              <a:rPr lang="uk-UA" dirty="0" smtClean="0"/>
              <a:t>Черствість;</a:t>
            </a:r>
          </a:p>
          <a:p>
            <a:r>
              <a:rPr lang="uk-UA" dirty="0" smtClean="0"/>
              <a:t>Егоїзм;</a:t>
            </a:r>
          </a:p>
          <a:p>
            <a:r>
              <a:rPr lang="uk-UA" dirty="0" smtClean="0"/>
              <a:t>Грубість.</a:t>
            </a:r>
            <a:endParaRPr lang="ru-RU" dirty="0"/>
          </a:p>
        </p:txBody>
      </p:sp>
      <p:pic>
        <p:nvPicPr>
          <p:cNvPr id="5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373216"/>
            <a:ext cx="952500" cy="90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068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720079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accent2">
                    <a:lumMod val="50000"/>
                  </a:schemeClr>
                </a:solidFill>
              </a:rPr>
              <a:t>Творче завдання:«Кольорова стежина» 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88840"/>
            <a:ext cx="6400800" cy="36499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84238" y="993854"/>
            <a:ext cx="7620000" cy="55217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4" name="5-конечная звезда 3"/>
          <p:cNvSpPr/>
          <p:nvPr/>
        </p:nvSpPr>
        <p:spPr>
          <a:xfrm>
            <a:off x="2987824" y="5516116"/>
            <a:ext cx="914400" cy="914400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2699792" y="4916241"/>
            <a:ext cx="914400" cy="914400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1958008" y="4005320"/>
            <a:ext cx="914400" cy="914400"/>
          </a:xfrm>
          <a:prstGeom prst="star5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2915816" y="3653982"/>
            <a:ext cx="914400" cy="914400"/>
          </a:xfrm>
          <a:prstGeom prst="star5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356992"/>
            <a:ext cx="2320070" cy="3158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10339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305</Words>
  <Application>Microsoft Office PowerPoint</Application>
  <PresentationFormat>Экран (4:3)</PresentationFormat>
  <Paragraphs>79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Відео –диктант. Відповіді.</vt:lpstr>
      <vt:lpstr>Слайд 2</vt:lpstr>
      <vt:lpstr>Зірка – велетенське, розжарене небесне тіло</vt:lpstr>
      <vt:lpstr>Конфлікт -  (від латинського зіткнення).</vt:lpstr>
      <vt:lpstr>Жалісливий, м'якосердний  </vt:lpstr>
      <vt:lpstr>Антитеза – різке протиставлення героїв, ситуацій, характерів.</vt:lpstr>
      <vt:lpstr>Слайд 7</vt:lpstr>
      <vt:lpstr>Асоціативний ланцюжок</vt:lpstr>
      <vt:lpstr>Творче завдання:«Кольорова стежина» </vt:lpstr>
      <vt:lpstr>Домашнє завдання: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Оскар УАЙЛЬД</dc:title>
  <dc:creator>User</dc:creator>
  <cp:lastModifiedBy>Пользователь</cp:lastModifiedBy>
  <cp:revision>38</cp:revision>
  <dcterms:created xsi:type="dcterms:W3CDTF">2017-01-13T05:03:18Z</dcterms:created>
  <dcterms:modified xsi:type="dcterms:W3CDTF">2017-01-19T17:46:23Z</dcterms:modified>
</cp:coreProperties>
</file>