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6" r:id="rId4"/>
    <p:sldId id="271" r:id="rId5"/>
    <p:sldId id="272" r:id="rId6"/>
    <p:sldId id="257" r:id="rId7"/>
    <p:sldId id="270" r:id="rId8"/>
    <p:sldId id="273" r:id="rId9"/>
    <p:sldId id="260" r:id="rId10"/>
    <p:sldId id="261" r:id="rId11"/>
    <p:sldId id="262" r:id="rId12"/>
    <p:sldId id="264" r:id="rId13"/>
    <p:sldId id="274" r:id="rId14"/>
    <p:sldId id="263" r:id="rId15"/>
    <p:sldId id="266" r:id="rId16"/>
    <p:sldId id="275" r:id="rId17"/>
    <p:sldId id="267" r:id="rId18"/>
    <p:sldId id="276" r:id="rId19"/>
    <p:sldId id="269" r:id="rId20"/>
    <p:sldId id="277" r:id="rId2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70" autoAdjust="0"/>
    <p:restoredTop sz="94660"/>
  </p:normalViewPr>
  <p:slideViewPr>
    <p:cSldViewPr>
      <p:cViewPr varScale="1">
        <p:scale>
          <a:sx n="64" d="100"/>
          <a:sy n="64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8A24B-714E-4562-9EF4-25ADDCD5B9C5}" type="datetimeFigureOut">
              <a:rPr lang="uk-UA" smtClean="0"/>
              <a:t>04.03.2017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AB1-61CB-4896-B9B5-4101C6C69254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5921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8A24B-714E-4562-9EF4-25ADDCD5B9C5}" type="datetimeFigureOut">
              <a:rPr lang="uk-UA" smtClean="0"/>
              <a:t>04.03.2017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AB1-61CB-4896-B9B5-4101C6C69254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6242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8A24B-714E-4562-9EF4-25ADDCD5B9C5}" type="datetimeFigureOut">
              <a:rPr lang="uk-UA" smtClean="0"/>
              <a:t>04.03.2017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AB1-61CB-4896-B9B5-4101C6C69254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5672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8A24B-714E-4562-9EF4-25ADDCD5B9C5}" type="datetimeFigureOut">
              <a:rPr lang="uk-UA" smtClean="0"/>
              <a:t>04.03.2017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AB1-61CB-4896-B9B5-4101C6C69254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9724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8A24B-714E-4562-9EF4-25ADDCD5B9C5}" type="datetimeFigureOut">
              <a:rPr lang="uk-UA" smtClean="0"/>
              <a:t>04.03.2017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AB1-61CB-4896-B9B5-4101C6C69254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2335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8A24B-714E-4562-9EF4-25ADDCD5B9C5}" type="datetimeFigureOut">
              <a:rPr lang="uk-UA" smtClean="0"/>
              <a:t>04.03.2017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AB1-61CB-4896-B9B5-4101C6C69254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1760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8A24B-714E-4562-9EF4-25ADDCD5B9C5}" type="datetimeFigureOut">
              <a:rPr lang="uk-UA" smtClean="0"/>
              <a:t>04.03.2017</a:t>
            </a:fld>
            <a:endParaRPr lang="uk-UA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AB1-61CB-4896-B9B5-4101C6C69254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1118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8A24B-714E-4562-9EF4-25ADDCD5B9C5}" type="datetimeFigureOut">
              <a:rPr lang="uk-UA" smtClean="0"/>
              <a:t>04.03.2017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AB1-61CB-4896-B9B5-4101C6C69254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8784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8A24B-714E-4562-9EF4-25ADDCD5B9C5}" type="datetimeFigureOut">
              <a:rPr lang="uk-UA" smtClean="0"/>
              <a:t>04.03.2017</a:t>
            </a:fld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AB1-61CB-4896-B9B5-4101C6C69254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5369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8A24B-714E-4562-9EF4-25ADDCD5B9C5}" type="datetimeFigureOut">
              <a:rPr lang="uk-UA" smtClean="0"/>
              <a:t>04.03.2017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AB1-61CB-4896-B9B5-4101C6C69254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740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8A24B-714E-4562-9EF4-25ADDCD5B9C5}" type="datetimeFigureOut">
              <a:rPr lang="uk-UA" smtClean="0"/>
              <a:t>04.03.2017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D9AB1-61CB-4896-B9B5-4101C6C69254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9226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8A24B-714E-4562-9EF4-25ADDCD5B9C5}" type="datetimeFigureOut">
              <a:rPr lang="uk-UA" smtClean="0"/>
              <a:t>04.03.2017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D9AB1-61CB-4896-B9B5-4101C6C69254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45350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3648" y="1268760"/>
            <a:ext cx="69127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Тема</a:t>
            </a:r>
            <a:r>
              <a:rPr lang="uk-UA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 Розвиток мовлення.</a:t>
            </a:r>
            <a:endParaRPr lang="uk-UA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    Прислів’я – перлина </a:t>
            </a:r>
            <a:r>
              <a:rPr lang="uk-UA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народної </a:t>
            </a:r>
            <a:r>
              <a:rPr lang="uk-UA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мудрості. </a:t>
            </a:r>
            <a:r>
              <a:rPr lang="uk-UA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Підготовка </a:t>
            </a:r>
            <a:r>
              <a:rPr lang="uk-UA" sz="3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до написання  твору за   прислів’ям</a:t>
            </a:r>
            <a:endParaRPr lang="uk-UA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 descr="C:\Users\Дячун\Pictures\Рисунок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661" y="4348028"/>
            <a:ext cx="1643179" cy="202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9872" y="5445224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err="1" smtClean="0">
                <a:latin typeface="Arial" pitchFamily="34" charset="0"/>
                <a:cs typeface="Arial" pitchFamily="34" charset="0"/>
              </a:rPr>
              <a:t>Дячун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 Тамара Антонівна,</a:t>
            </a:r>
          </a:p>
          <a:p>
            <a:r>
              <a:rPr lang="uk-UA" b="1" dirty="0">
                <a:latin typeface="Arial" pitchFamily="34" charset="0"/>
                <a:cs typeface="Arial" pitchFamily="34" charset="0"/>
              </a:rPr>
              <a:t>у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читель Фастівської ЗОШ І – ІІІ ступенів № 2 </a:t>
            </a:r>
            <a:endParaRPr lang="uk-UA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37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3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874" y="4581128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620688"/>
            <a:ext cx="74315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Визначаємо пряме і переносне  значення прислів’їв</a:t>
            </a:r>
            <a:endParaRPr lang="uk-UA" sz="36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965623"/>
            <a:ext cx="793562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І група</a:t>
            </a:r>
            <a:endParaRPr lang="uk-UA" sz="2800" b="1" dirty="0">
              <a:solidFill>
                <a:srgbClr val="3333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800" dirty="0">
                <a:latin typeface="Arial" pitchFamily="34" charset="0"/>
                <a:cs typeface="Arial" pitchFamily="34" charset="0"/>
              </a:rPr>
              <a:t>Як </a:t>
            </a:r>
            <a:r>
              <a:rPr lang="uk-UA" sz="2800" dirty="0" smtClean="0">
                <a:latin typeface="Arial" pitchFamily="34" charset="0"/>
                <a:cs typeface="Arial" pitchFamily="34" charset="0"/>
              </a:rPr>
              <a:t>постелиш</a:t>
            </a:r>
            <a:r>
              <a:rPr lang="uk-UA" sz="2800" dirty="0">
                <a:latin typeface="Arial" pitchFamily="34" charset="0"/>
                <a:cs typeface="Arial" pitchFamily="34" charset="0"/>
              </a:rPr>
              <a:t>, так і виспишся(англійське).</a:t>
            </a:r>
          </a:p>
          <a:p>
            <a:r>
              <a:rPr lang="uk-UA" sz="2800" b="1" i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ІІ група</a:t>
            </a:r>
            <a:endParaRPr lang="uk-UA" sz="2800" b="1" dirty="0">
              <a:solidFill>
                <a:srgbClr val="3333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800" dirty="0">
                <a:latin typeface="Arial" pitchFamily="34" charset="0"/>
                <a:cs typeface="Arial" pitchFamily="34" charset="0"/>
              </a:rPr>
              <a:t>Не знаючи курсу – не піднімай вітрил (шведське).</a:t>
            </a:r>
          </a:p>
          <a:p>
            <a:r>
              <a:rPr lang="uk-UA" sz="2800" b="1" i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ІІІ група</a:t>
            </a:r>
            <a:endParaRPr lang="uk-UA" sz="2800" b="1" dirty="0">
              <a:solidFill>
                <a:srgbClr val="3333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800" dirty="0">
                <a:latin typeface="Arial" pitchFamily="34" charset="0"/>
                <a:cs typeface="Arial" pitchFamily="34" charset="0"/>
              </a:rPr>
              <a:t>Поганий той птах, </a:t>
            </a:r>
            <a:r>
              <a:rPr lang="uk-UA" sz="2800" dirty="0" smtClean="0">
                <a:latin typeface="Arial" pitchFamily="34" charset="0"/>
                <a:cs typeface="Arial" pitchFamily="34" charset="0"/>
              </a:rPr>
              <a:t>що </a:t>
            </a:r>
            <a:r>
              <a:rPr lang="uk-UA" sz="2800" dirty="0">
                <a:latin typeface="Arial" pitchFamily="34" charset="0"/>
                <a:cs typeface="Arial" pitchFamily="34" charset="0"/>
              </a:rPr>
              <a:t>своє гніздо </a:t>
            </a:r>
            <a:r>
              <a:rPr lang="uk-UA" sz="2800" dirty="0" smtClean="0">
                <a:latin typeface="Arial" pitchFamily="34" charset="0"/>
                <a:cs typeface="Arial" pitchFamily="34" charset="0"/>
              </a:rPr>
              <a:t>паскудить (</a:t>
            </a:r>
            <a:r>
              <a:rPr lang="uk-UA" sz="2800" dirty="0">
                <a:latin typeface="Arial" pitchFamily="34" charset="0"/>
                <a:cs typeface="Arial" pitchFamily="34" charset="0"/>
              </a:rPr>
              <a:t>польське).</a:t>
            </a:r>
          </a:p>
        </p:txBody>
      </p:sp>
    </p:spTree>
    <p:extLst>
      <p:ext uri="{BB962C8B-B14F-4D97-AF65-F5344CB8AC3E}">
        <p14:creationId xmlns:p14="http://schemas.microsoft.com/office/powerpoint/2010/main" val="271684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286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51507" y="408301"/>
            <a:ext cx="6264696" cy="258532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5400" dirty="0" smtClean="0">
                <a:latin typeface="Arial" pitchFamily="34" charset="0"/>
                <a:cs typeface="Arial" pitchFamily="34" charset="0"/>
              </a:rPr>
              <a:t>Гра </a:t>
            </a:r>
          </a:p>
          <a:p>
            <a:pPr algn="ctr"/>
            <a:r>
              <a:rPr lang="uk-UA" sz="5400" dirty="0" smtClean="0">
                <a:latin typeface="Arial" pitchFamily="34" charset="0"/>
                <a:cs typeface="Arial" pitchFamily="34" charset="0"/>
              </a:rPr>
              <a:t>«Розшифруй картинки»</a:t>
            </a:r>
            <a:endParaRPr lang="uk-UA" sz="5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Дячун\Desktop\question-вопрос-и-человечик-знак-вопроса-мем-анимация-анимашка-нерюнгри-гифка-цветовые-вариации-фотошопинг-фотошоп-картинка-ПША-ГИФ-UBA-GIF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380666"/>
            <a:ext cx="211114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44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" y="16119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908720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sz="3200" b="1" i="1" dirty="0" smtClean="0">
                <a:solidFill>
                  <a:srgbClr val="FF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Яке прислів’я ви згадаєте, коли радять все спочатку обміркувати, а вже потім діяти?</a:t>
            </a:r>
            <a:endParaRPr lang="uk-UA" sz="3200" b="1" i="1" dirty="0">
              <a:solidFill>
                <a:srgbClr val="FF0000"/>
              </a:solidFill>
              <a:effectLst/>
              <a:latin typeface="Arial" pitchFamily="34" charset="0"/>
              <a:ea typeface="Times New Roman"/>
              <a:cs typeface="Arial" pitchFamily="34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511327"/>
            <a:ext cx="3168352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852936"/>
            <a:ext cx="381642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227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5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545094"/>
            <a:ext cx="7920880" cy="2217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sz="3200" b="1" i="1" dirty="0" smtClean="0">
                <a:solidFill>
                  <a:srgbClr val="C0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Яке прислів’я чи приказка допоможе вам відшукати дорогу в незнайомому місті?</a:t>
            </a:r>
            <a:endParaRPr lang="uk-UA" sz="3200" b="1" i="1" dirty="0">
              <a:solidFill>
                <a:srgbClr val="C00000"/>
              </a:solidFill>
              <a:effectLst/>
              <a:latin typeface="Arial" pitchFamily="34" charset="0"/>
              <a:ea typeface="Times New Roman"/>
              <a:cs typeface="Arial" pitchFamily="34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96952"/>
            <a:ext cx="3286695" cy="2977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788685"/>
            <a:ext cx="3528392" cy="297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582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37312" y="5081"/>
            <a:ext cx="1368152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10"/>
            <a:ext cx="9144000" cy="7096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522422"/>
            <a:ext cx="7920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В якому прислів’ї говориться про те, що кільком людям легше впоратися із завданням, ніж одному?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92896"/>
            <a:ext cx="3458157" cy="352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492896"/>
            <a:ext cx="3456384" cy="352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346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0" y="0"/>
            <a:ext cx="912900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836712"/>
            <a:ext cx="79928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Яке прислів’я згадують, коли хтось піддається страху, перебільшуючи?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164" y="2616995"/>
            <a:ext cx="4824535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140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69988"/>
            <a:ext cx="822960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0514"/>
            <a:ext cx="9144000" cy="6887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353149"/>
            <a:ext cx="806489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b="1" i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Прислів’я для твору(на вибір):</a:t>
            </a:r>
            <a:endParaRPr lang="uk-UA" sz="3200" b="1" u="sng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uk-UA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Найкраще, що є у людини, - це вірний друг(арабське).</a:t>
            </a:r>
          </a:p>
          <a:p>
            <a:pPr lvl="0"/>
            <a:r>
              <a:rPr lang="uk-UA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Той не людина, хто добра не робив (азербайджанське).</a:t>
            </a:r>
          </a:p>
          <a:p>
            <a:pPr lvl="0"/>
            <a:r>
              <a:rPr lang="uk-UA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Іржа залізо їсть, а заздрість людей (китайське).</a:t>
            </a:r>
          </a:p>
          <a:p>
            <a:pPr lvl="0"/>
            <a:r>
              <a:rPr lang="uk-UA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 ким поведешся, від того і наберешся (українське).</a:t>
            </a:r>
          </a:p>
          <a:p>
            <a:pPr lvl="0"/>
            <a:r>
              <a:rPr lang="uk-UA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Лагідне слово краще за смачний пиріжок (німецьке).</a:t>
            </a:r>
          </a:p>
          <a:p>
            <a:pPr lvl="0"/>
            <a:r>
              <a:rPr lang="uk-UA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 двома зайцями поженешся – жодного не піймаєш (українське).</a:t>
            </a:r>
            <a:endParaRPr lang="uk-UA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30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53729"/>
            <a:ext cx="64087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Пам’ятка «Як працювати над </a:t>
            </a:r>
          </a:p>
          <a:p>
            <a:r>
              <a:rPr lang="uk-UA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твором за прислів’ям»</a:t>
            </a:r>
            <a:endParaRPr lang="uk-UA" sz="28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908720"/>
            <a:ext cx="849694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1.  </a:t>
            </a:r>
            <a:r>
              <a:rPr lang="uk-UA" sz="2800" dirty="0">
                <a:latin typeface="Arial" pitchFamily="34" charset="0"/>
                <a:cs typeface="Arial" pitchFamily="34" charset="0"/>
              </a:rPr>
              <a:t>Обери прислів’я, яке тобі найбільше до вподоби й зміст якого ти добре розумієш.</a:t>
            </a:r>
          </a:p>
          <a:p>
            <a:r>
              <a:rPr lang="uk-UA" sz="2800" dirty="0" smtClean="0">
                <a:latin typeface="Arial" pitchFamily="34" charset="0"/>
                <a:cs typeface="Arial" pitchFamily="34" charset="0"/>
              </a:rPr>
              <a:t>2.  </a:t>
            </a:r>
            <a:r>
              <a:rPr lang="uk-UA" sz="2800" dirty="0">
                <a:latin typeface="Arial" pitchFamily="34" charset="0"/>
                <a:cs typeface="Arial" pitchFamily="34" charset="0"/>
              </a:rPr>
              <a:t>Згадай ситуації, у яких можливе використання цього прислів’я.</a:t>
            </a:r>
          </a:p>
          <a:p>
            <a:r>
              <a:rPr lang="uk-UA" sz="2800" dirty="0" smtClean="0">
                <a:latin typeface="Arial" pitchFamily="34" charset="0"/>
                <a:cs typeface="Arial" pitchFamily="34" charset="0"/>
              </a:rPr>
              <a:t>3.  </a:t>
            </a:r>
            <a:r>
              <a:rPr lang="uk-UA" sz="2800" dirty="0">
                <a:latin typeface="Arial" pitchFamily="34" charset="0"/>
                <a:cs typeface="Arial" pitchFamily="34" charset="0"/>
              </a:rPr>
              <a:t>Придумай вступ, основну частину та висновок.</a:t>
            </a:r>
          </a:p>
          <a:p>
            <a:r>
              <a:rPr lang="uk-UA" sz="2800" dirty="0" smtClean="0">
                <a:latin typeface="Arial" pitchFamily="34" charset="0"/>
                <a:cs typeface="Arial" pitchFamily="34" charset="0"/>
              </a:rPr>
              <a:t>4.  </a:t>
            </a:r>
            <a:r>
              <a:rPr lang="uk-UA" sz="2800" dirty="0">
                <a:latin typeface="Arial" pitchFamily="34" charset="0"/>
                <a:cs typeface="Arial" pitchFamily="34" charset="0"/>
              </a:rPr>
              <a:t>Напиши твір на чернетці, добре перевір його.</a:t>
            </a:r>
          </a:p>
          <a:p>
            <a:r>
              <a:rPr lang="uk-UA" sz="2800" dirty="0" smtClean="0">
                <a:latin typeface="Arial" pitchFamily="34" charset="0"/>
                <a:cs typeface="Arial" pitchFamily="34" charset="0"/>
              </a:rPr>
              <a:t>5.  </a:t>
            </a:r>
            <a:r>
              <a:rPr lang="uk-UA" sz="2800" dirty="0">
                <a:latin typeface="Arial" pitchFamily="34" charset="0"/>
                <a:cs typeface="Arial" pitchFamily="34" charset="0"/>
              </a:rPr>
              <a:t>Перепиши охайно твір у зошит, дотримуючись орфографічних та пунктуаційних правил, точного слововживання.</a:t>
            </a:r>
          </a:p>
          <a:p>
            <a:r>
              <a:rPr lang="uk-UA" sz="2800" dirty="0" smtClean="0">
                <a:latin typeface="Arial" pitchFamily="34" charset="0"/>
                <a:cs typeface="Arial" pitchFamily="34" charset="0"/>
              </a:rPr>
              <a:t>6.  </a:t>
            </a:r>
            <a:r>
              <a:rPr lang="uk-UA" sz="2800" dirty="0">
                <a:latin typeface="Arial" pitchFamily="34" charset="0"/>
                <a:cs typeface="Arial" pitchFamily="34" charset="0"/>
              </a:rPr>
              <a:t>Обсяг твору — приблизно 0,5  сторінки.</a:t>
            </a:r>
          </a:p>
          <a:p>
            <a:r>
              <a:rPr lang="uk-UA" sz="2800" dirty="0" smtClean="0">
                <a:latin typeface="Arial" pitchFamily="34" charset="0"/>
                <a:cs typeface="Arial" pitchFamily="34" charset="0"/>
              </a:rPr>
              <a:t>7.  </a:t>
            </a:r>
            <a:r>
              <a:rPr lang="uk-UA" sz="2800" dirty="0">
                <a:latin typeface="Arial" pitchFamily="34" charset="0"/>
                <a:cs typeface="Arial" pitchFamily="34" charset="0"/>
              </a:rPr>
              <a:t>Заголовком твору буде обрано прислів’я. Воно має прозвучати у вступі або у висновку.</a:t>
            </a:r>
          </a:p>
          <a:p>
            <a:r>
              <a:rPr lang="uk-UA" sz="2800" dirty="0">
                <a:latin typeface="Arial" pitchFamily="34" charset="0"/>
                <a:cs typeface="Arial" pitchFamily="34" charset="0"/>
              </a:rPr>
              <a:t> 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3729"/>
            <a:ext cx="1475656" cy="1405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443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5" y="-80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19560" y="404664"/>
            <a:ext cx="52912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«Уявний мікрофон»</a:t>
            </a:r>
            <a:endParaRPr lang="uk-UA" sz="3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67638"/>
            <a:ext cx="1560513" cy="156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72" y="2780928"/>
            <a:ext cx="1560513" cy="156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09120"/>
            <a:ext cx="1560513" cy="156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477" y="1063626"/>
            <a:ext cx="5870575" cy="157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9" y="2643188"/>
            <a:ext cx="6247364" cy="157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560" y="4519558"/>
            <a:ext cx="5870575" cy="157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493426" y="1374015"/>
            <a:ext cx="55272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latin typeface="Arial" pitchFamily="34" charset="0"/>
                <a:cs typeface="Arial" pitchFamily="34" charset="0"/>
              </a:rPr>
              <a:t>На уроці мені найбільше  сподобалося…</a:t>
            </a:r>
            <a:endParaRPr lang="uk-UA" sz="32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4041" y="2894360"/>
            <a:ext cx="67204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latin typeface="Arial" pitchFamily="34" charset="0"/>
                <a:cs typeface="Arial" pitchFamily="34" charset="0"/>
              </a:rPr>
              <a:t>Найвлучнішим і найцікавішим</a:t>
            </a:r>
          </a:p>
          <a:p>
            <a:r>
              <a:rPr lang="uk-UA" sz="3200" b="1" i="1" dirty="0" smtClean="0">
                <a:latin typeface="Arial" pitchFamily="34" charset="0"/>
                <a:cs typeface="Arial" pitchFamily="34" charset="0"/>
              </a:rPr>
              <a:t> мені здається прислів’я…</a:t>
            </a:r>
            <a:endParaRPr lang="uk-UA" sz="32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67744" y="4770730"/>
            <a:ext cx="57223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latin typeface="Arial" pitchFamily="34" charset="0"/>
                <a:cs typeface="Arial" pitchFamily="34" charset="0"/>
              </a:rPr>
              <a:t>На мою думку найкращий твір був у… , тому що…</a:t>
            </a:r>
            <a:endParaRPr lang="uk-UA" sz="3200" b="1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76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581128"/>
            <a:ext cx="2104655" cy="20309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51620" y="758513"/>
            <a:ext cx="684075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Домашнє </a:t>
            </a:r>
            <a:r>
              <a:rPr lang="uk-UA" sz="40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завдання:</a:t>
            </a:r>
            <a:endParaRPr lang="uk-UA" sz="40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40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Оформити твір за прислів’ям у чистому варіанті, доопрацювавши його з урахуванням коментарів та зауважень</a:t>
            </a:r>
            <a:r>
              <a:rPr lang="uk-UA" sz="4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26" name="Picture 2" descr="C:\Users\Дячун\Pictures\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497" y="620688"/>
            <a:ext cx="1831882" cy="188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319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3" y="1365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4877" y="280632"/>
            <a:ext cx="8208912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Поетична хвилинка</a:t>
            </a:r>
          </a:p>
          <a:p>
            <a:endParaRPr lang="uk-UA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uk-UA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Спитай себе, дитино, хто ти є,</a:t>
            </a:r>
          </a:p>
          <a:p>
            <a:r>
              <a:rPr lang="uk-UA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І в серці обізветься рідна мова;</a:t>
            </a:r>
          </a:p>
          <a:p>
            <a:r>
              <a:rPr lang="uk-UA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І в голосі яснім ім’я твоє</a:t>
            </a:r>
          </a:p>
          <a:p>
            <a:r>
              <a:rPr lang="uk-UA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Просяє, наче зірка світанкова.</a:t>
            </a:r>
          </a:p>
          <a:p>
            <a:endParaRPr lang="uk-UA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 родинного гнізда, немов пташа</a:t>
            </a:r>
          </a:p>
          <a:p>
            <a:r>
              <a:rPr lang="uk-UA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Ти полетиш, де світу </a:t>
            </a:r>
            <a:r>
              <a:rPr lang="uk-UA" sz="24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далечизна</a:t>
            </a:r>
            <a:r>
              <a:rPr lang="uk-UA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uk-UA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Та в рідній мові буде вся душа</a:t>
            </a:r>
          </a:p>
          <a:p>
            <a:r>
              <a:rPr lang="uk-UA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І вся твоя дорога, вся Вітчизна.</a:t>
            </a:r>
          </a:p>
          <a:p>
            <a:endParaRPr lang="uk-UA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 просторах, яким немає меж,</a:t>
            </a:r>
          </a:p>
          <a:p>
            <a:r>
              <a:rPr lang="uk-UA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загубишся, як на вітрах полова.</a:t>
            </a:r>
          </a:p>
          <a:p>
            <a:r>
              <a:rPr lang="uk-UA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Моря перелетиш і не впадеш,</a:t>
            </a:r>
          </a:p>
          <a:p>
            <a:r>
              <a:rPr lang="uk-UA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Допоки буде в серці рідна мова.</a:t>
            </a:r>
          </a:p>
          <a:p>
            <a:r>
              <a:rPr lang="uk-UA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       Д. Павличко.</a:t>
            </a:r>
          </a:p>
          <a:p>
            <a:endParaRPr lang="uk-UA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908611"/>
            <a:ext cx="2520280" cy="5068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212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1002794"/>
            <a:ext cx="79563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Дякую за увагу !</a:t>
            </a:r>
            <a:endParaRPr lang="uk-UA" sz="6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Результат пошуку зображень за запитом &quot;картинки мудра сова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5" y="2522375"/>
            <a:ext cx="3312368" cy="371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725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61"/>
            <a:ext cx="9109790" cy="684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908720"/>
            <a:ext cx="763284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Сьогодні на уроці ми </a:t>
            </a:r>
          </a:p>
          <a:p>
            <a:pPr marL="285750" indent="-285750">
              <a:buFontTx/>
              <a:buChar char="-"/>
            </a:pPr>
            <a:r>
              <a:rPr lang="uk-UA" sz="3200" b="1" dirty="0" smtClean="0">
                <a:latin typeface="Arial" pitchFamily="34" charset="0"/>
                <a:cs typeface="Arial" pitchFamily="34" charset="0"/>
              </a:rPr>
              <a:t>спробуємо зрозуміти глибинний зміст прислів’їв, пряме і переносне значення цих висловів</a:t>
            </a:r>
            <a:r>
              <a:rPr lang="uk-UA" sz="3200" b="1" dirty="0">
                <a:latin typeface="Arial" pitchFamily="34" charset="0"/>
                <a:cs typeface="Arial" pitchFamily="34" charset="0"/>
              </a:rPr>
              <a:t>;</a:t>
            </a:r>
            <a:r>
              <a:rPr lang="uk-UA" sz="32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uk-UA" sz="3200" b="1" dirty="0" smtClean="0">
                <a:latin typeface="Arial" pitchFamily="34" charset="0"/>
                <a:cs typeface="Arial" pitchFamily="34" charset="0"/>
              </a:rPr>
              <a:t>будемо вчитися доречно їх використовувати у власному мовленні, пов’язувати з життєвими ситуаціями;</a:t>
            </a:r>
          </a:p>
          <a:p>
            <a:pPr marL="285750" indent="-285750">
              <a:buFontTx/>
              <a:buChar char="-"/>
            </a:pPr>
            <a:r>
              <a:rPr lang="uk-UA" sz="3200" b="1" dirty="0">
                <a:latin typeface="Arial" pitchFamily="34" charset="0"/>
                <a:cs typeface="Arial" pitchFamily="34" charset="0"/>
              </a:rPr>
              <a:t>в</a:t>
            </a:r>
            <a:r>
              <a:rPr lang="uk-UA" sz="3200" b="1" dirty="0" smtClean="0">
                <a:latin typeface="Arial" pitchFamily="34" charset="0"/>
                <a:cs typeface="Arial" pitchFamily="34" charset="0"/>
              </a:rPr>
              <a:t>иконаємо цікаві завдання, пограємось і просто поспілкуємось</a:t>
            </a:r>
            <a:r>
              <a:rPr lang="uk-UA" sz="2800" b="1" dirty="0" smtClean="0">
                <a:latin typeface="Arial" pitchFamily="34" charset="0"/>
                <a:cs typeface="Arial" pitchFamily="34" charset="0"/>
              </a:rPr>
              <a:t>.</a:t>
            </a:r>
            <a:endParaRPr lang="uk-UA" sz="2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8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63" y="-210864"/>
            <a:ext cx="9144000" cy="6883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850" y="4221088"/>
            <a:ext cx="2262187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620688"/>
            <a:ext cx="65527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Пригадаємо вивчене</a:t>
            </a:r>
            <a:endParaRPr lang="uk-UA" sz="40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84784"/>
            <a:ext cx="712879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sz="3200" b="1" dirty="0" smtClean="0">
                <a:solidFill>
                  <a:srgbClr val="6666FF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1. Що таке прислів’я? Чи кожне влучне речення може бути прислів’ям?</a:t>
            </a:r>
          </a:p>
          <a:p>
            <a:pPr algn="just">
              <a:spcAft>
                <a:spcPts val="0"/>
              </a:spcAft>
            </a:pPr>
            <a:r>
              <a:rPr lang="uk-UA" sz="3200" b="1" dirty="0" smtClean="0">
                <a:solidFill>
                  <a:srgbClr val="6666FF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    2. Про що розповідають прислів’я та приказки народів світу?</a:t>
            </a:r>
          </a:p>
          <a:p>
            <a:pPr algn="just">
              <a:spcAft>
                <a:spcPts val="0"/>
              </a:spcAft>
            </a:pPr>
            <a:r>
              <a:rPr lang="uk-UA" sz="3200" b="1" dirty="0" smtClean="0">
                <a:solidFill>
                  <a:srgbClr val="6666FF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    3. Поясніть вислів «Приказка – цвіт, а прислів’я плід».</a:t>
            </a:r>
            <a:endParaRPr lang="uk-UA" sz="3200" b="1" dirty="0">
              <a:solidFill>
                <a:srgbClr val="6666FF"/>
              </a:solidFill>
              <a:effectLst/>
              <a:latin typeface="Arial" pitchFamily="34" charset="0"/>
              <a:ea typeface="Times New Roman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44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980728"/>
            <a:ext cx="784887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Конкурс </a:t>
            </a:r>
          </a:p>
          <a:p>
            <a:pPr algn="ctr"/>
            <a:r>
              <a:rPr lang="uk-UA" sz="5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 кращого знавця  прислів’їв та приказок</a:t>
            </a:r>
            <a:endParaRPr lang="uk-UA" sz="5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9" name="Picture 3" descr="C:\Users\Дячун\Pictures\3361888_26577868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566051"/>
            <a:ext cx="3672408" cy="27432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4600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0" y="32248"/>
            <a:ext cx="8835970" cy="650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662818" y="0"/>
            <a:ext cx="60474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i="1" dirty="0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Робота з епіграфом</a:t>
            </a:r>
            <a:endParaRPr lang="uk-UA" sz="4400" b="1" i="1" dirty="0">
              <a:solidFill>
                <a:srgbClr val="3333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144000" y="1028343"/>
            <a:ext cx="3204864" cy="937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48740" indent="222885">
              <a:lnSpc>
                <a:spcPct val="150000"/>
              </a:lnSpc>
              <a:spcAft>
                <a:spcPts val="0"/>
              </a:spcAft>
            </a:pPr>
            <a:r>
              <a:rPr lang="uk-UA" dirty="0" smtClean="0">
                <a:effectLst/>
                <a:latin typeface="Times New Roman"/>
                <a:ea typeface="Calibri"/>
                <a:cs typeface="Times New Roman"/>
              </a:rPr>
              <a:t>Прислів’я гніваються, печаляться, сміються, беруть на            кпини, веселяться, плачуть, зітхають, стогнуть, кричать, жартують, остерігають, вчать, обурюються – словом, відображають стільки ж почуттів, скільки їх є у народу – творця прислів’їв.</a:t>
            </a:r>
            <a:endParaRPr lang="uk-UA" sz="1400" dirty="0">
              <a:ea typeface="Calibri"/>
              <a:cs typeface="Times New Roman"/>
            </a:endParaRPr>
          </a:p>
          <a:p>
            <a:r>
              <a:rPr lang="uk-UA" dirty="0" smtClean="0">
                <a:effectLst/>
                <a:latin typeface="Times New Roman"/>
                <a:ea typeface="Calibri"/>
              </a:rPr>
              <a:t>                                                                                                      В. Анікін. 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692696"/>
            <a:ext cx="6984776" cy="670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Прислів’я гніваються, печаляться, сміються, беруть на  </a:t>
            </a:r>
            <a:r>
              <a:rPr lang="uk-UA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кпини, веселяться, плачуть, зітхають, стогнуть, кричать, жартують, остерігають, вчать, обурюються – словом, відображають стільки ж почуттів, скільки їх є у народу – творця прислів’їв</a:t>
            </a:r>
            <a:r>
              <a:rPr lang="uk-UA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                                     В. Анікін</a:t>
            </a:r>
            <a:endParaRPr lang="uk-UA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uk-UA" sz="2800" dirty="0"/>
              <a:t>                                                                                         </a:t>
            </a:r>
            <a:r>
              <a:rPr lang="uk-UA" dirty="0"/>
              <a:t>             </a:t>
            </a:r>
            <a:r>
              <a:rPr lang="uk-UA" dirty="0" smtClean="0"/>
              <a:t>                        </a:t>
            </a:r>
            <a:r>
              <a:rPr lang="uk-UA" sz="2400" dirty="0" smtClean="0"/>
              <a:t>. 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21899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69988"/>
            <a:ext cx="822960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61" y="186452"/>
            <a:ext cx="9144000" cy="6813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840" y="291384"/>
            <a:ext cx="7164796" cy="116998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>
          <a:xfrm>
            <a:off x="787438" y="1700808"/>
            <a:ext cx="75636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</a:t>
            </a:r>
            <a:r>
              <a:rPr lang="uk-UA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випишіть  у зошит </a:t>
            </a:r>
            <a:r>
              <a:rPr lang="uk-UA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прислів’я  </a:t>
            </a:r>
            <a:r>
              <a:rPr lang="uk-UA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та приказки за </a:t>
            </a:r>
            <a:r>
              <a:rPr lang="uk-UA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поданими темами</a:t>
            </a:r>
            <a:r>
              <a:rPr lang="uk-UA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12296" name="Picture 8" descr="C:\Users\Дячун\Desktop\student_cheating_hg_clr (1)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9651" y="4184061"/>
            <a:ext cx="3129587" cy="240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29666" y="2715430"/>
            <a:ext cx="458202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latin typeface="Arial" pitchFamily="34" charset="0"/>
                <a:cs typeface="Arial" pitchFamily="34" charset="0"/>
              </a:rPr>
              <a:t>І група -  праця</a:t>
            </a:r>
            <a:endParaRPr lang="uk-UA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99592" y="3825986"/>
            <a:ext cx="458363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latin typeface="Arial" pitchFamily="34" charset="0"/>
                <a:cs typeface="Arial" pitchFamily="34" charset="0"/>
              </a:rPr>
              <a:t>ІІ група - дружба</a:t>
            </a:r>
            <a:endParaRPr lang="uk-UA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03648" y="4979270"/>
            <a:ext cx="453650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latin typeface="Arial" pitchFamily="34" charset="0"/>
                <a:cs typeface="Arial" pitchFamily="34" charset="0"/>
              </a:rPr>
              <a:t>ІІІ група - Батьківщина</a:t>
            </a:r>
            <a:endParaRPr lang="uk-UA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45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karagutsa.ucoz.ua/_ld/0/337340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9572" y="260648"/>
            <a:ext cx="8100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Створіть власне  прислів’я за аналогією з іншим</a:t>
            </a:r>
            <a:endParaRPr lang="uk-UA" sz="3600" b="1" i="1" dirty="0">
              <a:solidFill>
                <a:srgbClr val="3333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268760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uk-UA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Слухай </a:t>
            </a:r>
            <a:r>
              <a:rPr lang="uk-UA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багато, а думай ще більше</a:t>
            </a:r>
            <a:r>
              <a:rPr lang="uk-UA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uk-UA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uk-UA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Дружби дружбою </a:t>
            </a:r>
            <a:r>
              <a:rPr lang="uk-UA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шукають. </a:t>
            </a:r>
          </a:p>
          <a:p>
            <a:pPr>
              <a:lnSpc>
                <a:spcPct val="150000"/>
              </a:lnSpc>
            </a:pPr>
            <a:r>
              <a:rPr lang="uk-UA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3) Умій сказати, та умій і </a:t>
            </a:r>
            <a:r>
              <a:rPr lang="uk-UA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змовчати. </a:t>
            </a:r>
          </a:p>
          <a:p>
            <a:pPr>
              <a:lnSpc>
                <a:spcPct val="150000"/>
              </a:lnSpc>
            </a:pPr>
            <a:r>
              <a:rPr lang="uk-UA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uk-UA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) Діло майстра </a:t>
            </a:r>
            <a:r>
              <a:rPr lang="uk-UA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величає.</a:t>
            </a:r>
          </a:p>
          <a:p>
            <a:pPr>
              <a:lnSpc>
                <a:spcPct val="150000"/>
              </a:lnSpc>
            </a:pPr>
            <a:r>
              <a:rPr lang="uk-UA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5</a:t>
            </a:r>
            <a:r>
              <a:rPr lang="uk-UA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) Не одяг прикрашає людину, а добрі </a:t>
            </a:r>
            <a:r>
              <a:rPr lang="uk-UA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діла.</a:t>
            </a:r>
            <a:endParaRPr lang="uk-UA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161539"/>
            <a:ext cx="1512168" cy="1493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174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78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715</Words>
  <Application>Microsoft Office PowerPoint</Application>
  <PresentationFormat>Экран (4:3)</PresentationFormat>
  <Paragraphs>85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Дячун</dc:creator>
  <cp:lastModifiedBy>Дячун</cp:lastModifiedBy>
  <cp:revision>52</cp:revision>
  <dcterms:created xsi:type="dcterms:W3CDTF">2016-07-23T08:26:55Z</dcterms:created>
  <dcterms:modified xsi:type="dcterms:W3CDTF">2017-03-04T19:05:11Z</dcterms:modified>
</cp:coreProperties>
</file>