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63" r:id="rId9"/>
    <p:sldId id="264" r:id="rId10"/>
    <p:sldId id="262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FACBA-C396-447A-926B-CEB6BCC24FCE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F0332-D9CB-4894-99E9-A2E249CFE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32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FACBA-C396-447A-926B-CEB6BCC24FCE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F0332-D9CB-4894-99E9-A2E249CFE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978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FACBA-C396-447A-926B-CEB6BCC24FCE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F0332-D9CB-4894-99E9-A2E249CFE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903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FACBA-C396-447A-926B-CEB6BCC24FCE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F0332-D9CB-4894-99E9-A2E249CFE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980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FACBA-C396-447A-926B-CEB6BCC24FCE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F0332-D9CB-4894-99E9-A2E249CFE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169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FACBA-C396-447A-926B-CEB6BCC24FCE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F0332-D9CB-4894-99E9-A2E249CFE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861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FACBA-C396-447A-926B-CEB6BCC24FCE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F0332-D9CB-4894-99E9-A2E249CFE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635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FACBA-C396-447A-926B-CEB6BCC24FCE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F0332-D9CB-4894-99E9-A2E249CFE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534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FACBA-C396-447A-926B-CEB6BCC24FCE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F0332-D9CB-4894-99E9-A2E249CFE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165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FACBA-C396-447A-926B-CEB6BCC24FCE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F0332-D9CB-4894-99E9-A2E249CFE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017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FACBA-C396-447A-926B-CEB6BCC24FCE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F0332-D9CB-4894-99E9-A2E249CFE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311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FACBA-C396-447A-926B-CEB6BCC24FCE}" type="datetimeFigureOut">
              <a:rPr lang="ru-RU" smtClean="0"/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F0332-D9CB-4894-99E9-A2E249CFEA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367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4894312" cy="1470025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FFFF00"/>
                </a:solidFill>
              </a:rPr>
              <a:t>Адам </a:t>
            </a:r>
            <a:r>
              <a:rPr lang="ru-RU" sz="6600" dirty="0" err="1" smtClean="0">
                <a:solidFill>
                  <a:srgbClr val="FFFF00"/>
                </a:solidFill>
              </a:rPr>
              <a:t>Міцкевич</a:t>
            </a:r>
            <a:r>
              <a:rPr lang="ru-RU" sz="6600" dirty="0" smtClean="0">
                <a:solidFill>
                  <a:srgbClr val="FFFF00"/>
                </a:solidFill>
              </a:rPr>
              <a:t/>
            </a:r>
            <a:br>
              <a:rPr lang="ru-RU" sz="6600" dirty="0" smtClean="0">
                <a:solidFill>
                  <a:srgbClr val="FFFF00"/>
                </a:solidFill>
              </a:rPr>
            </a:br>
            <a:r>
              <a:rPr lang="ru-RU" sz="6600" dirty="0" smtClean="0">
                <a:solidFill>
                  <a:srgbClr val="FFFF00"/>
                </a:solidFill>
              </a:rPr>
              <a:t>(1798-1855)</a:t>
            </a:r>
            <a:endParaRPr lang="ru-RU" sz="6600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Documents and Settings\User\Мои документы\Мои рисунки\а.д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927024"/>
            <a:ext cx="3395617" cy="449266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User\Мои документы\Мои рисунки\а.д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875" y="927024"/>
            <a:ext cx="3395617" cy="449266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593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FF00"/>
                </a:solidFill>
              </a:rPr>
              <a:t>У 1855р. М</a:t>
            </a:r>
            <a:r>
              <a:rPr lang="uk-UA" sz="2400" dirty="0" err="1" smtClean="0">
                <a:solidFill>
                  <a:srgbClr val="FFFF00"/>
                </a:solidFill>
              </a:rPr>
              <a:t>іцкевич</a:t>
            </a:r>
            <a:r>
              <a:rPr lang="uk-UA" sz="2400" dirty="0" smtClean="0">
                <a:solidFill>
                  <a:srgbClr val="FFFF00"/>
                </a:solidFill>
              </a:rPr>
              <a:t> залишає спокійне життя у Парижі та разом із польським загоном вирушає до Туреччини для участі в російсько-турецькій війні, але у квітні 1855року померла його дружина, а 26листопада того ж року раптово помирає від холери і сам поет в далекому Стамбулі.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15" y="3068960"/>
            <a:ext cx="4203605" cy="3528392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496" y="2762141"/>
            <a:ext cx="4859337" cy="3230563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704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err="1">
                <a:solidFill>
                  <a:srgbClr val="FFFF00"/>
                </a:solidFill>
              </a:rPr>
              <a:t>Дім</a:t>
            </a:r>
            <a:r>
              <a:rPr lang="ru-RU" sz="3600" dirty="0">
                <a:solidFill>
                  <a:srgbClr val="FFFF00"/>
                </a:solidFill>
              </a:rPr>
              <a:t>-музей Адама </a:t>
            </a:r>
            <a:r>
              <a:rPr lang="ru-RU" sz="3600" dirty="0" err="1">
                <a:solidFill>
                  <a:srgbClr val="FFFF00"/>
                </a:solidFill>
              </a:rPr>
              <a:t>Міцкевича</a:t>
            </a:r>
            <a:r>
              <a:rPr lang="ru-RU" sz="3600" dirty="0">
                <a:solidFill>
                  <a:srgbClr val="FFFF00"/>
                </a:solidFill>
              </a:rPr>
              <a:t> у </a:t>
            </a:r>
            <a:r>
              <a:rPr lang="ru-RU" sz="3600" dirty="0" err="1" smtClean="0">
                <a:solidFill>
                  <a:srgbClr val="FFFF00"/>
                </a:solidFill>
              </a:rPr>
              <a:t>Новогрудку</a:t>
            </a:r>
            <a:r>
              <a:rPr lang="ru-RU" sz="3600" dirty="0" smtClean="0">
                <a:solidFill>
                  <a:srgbClr val="FFFF00"/>
                </a:solidFill>
              </a:rPr>
              <a:t> (</a:t>
            </a:r>
            <a:r>
              <a:rPr lang="ru-RU" sz="3600" dirty="0" err="1">
                <a:solidFill>
                  <a:srgbClr val="FFFF00"/>
                </a:solidFill>
              </a:rPr>
              <a:t>Білорусія</a:t>
            </a:r>
            <a:r>
              <a:rPr lang="ru-RU" sz="3600" dirty="0">
                <a:solidFill>
                  <a:srgbClr val="FFFF00"/>
                </a:solidFill>
              </a:rPr>
              <a:t>). </a:t>
            </a:r>
            <a:br>
              <a:rPr lang="ru-RU" sz="3600" dirty="0">
                <a:solidFill>
                  <a:srgbClr val="FFFF00"/>
                </a:solidFill>
              </a:rPr>
            </a:b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1800" dirty="0">
              <a:solidFill>
                <a:srgbClr val="FFFF00"/>
              </a:solidFill>
            </a:endParaRPr>
          </a:p>
        </p:txBody>
      </p:sp>
      <p:pic>
        <p:nvPicPr>
          <p:cNvPr id="6147" name="Picture 3" descr="C:\Documents and Settings\User\Мои документы\Мои рисунки\imagesCAVSH2F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383" y="1124744"/>
            <a:ext cx="3772290" cy="352839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Documents and Settings\User\Мои документы\Мои рисунки\пд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14" y="1340768"/>
            <a:ext cx="5091909" cy="373147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Documents and Settings\User\Мои документы\Мои рисунки\imagesCAWGSMS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653136"/>
            <a:ext cx="2702049" cy="1998067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316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128" y="404664"/>
            <a:ext cx="4104456" cy="3083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052736"/>
            <a:ext cx="3038268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68960"/>
            <a:ext cx="2736304" cy="3651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34020" y="5388450"/>
            <a:ext cx="592008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err="1">
                <a:solidFill>
                  <a:srgbClr val="FFFF00"/>
                </a:solidFill>
              </a:rPr>
              <a:t>Кімнати</a:t>
            </a:r>
            <a:r>
              <a:rPr lang="ru-RU" sz="4400" dirty="0">
                <a:solidFill>
                  <a:srgbClr val="FFFF00"/>
                </a:solidFill>
              </a:rPr>
              <a:t> у </a:t>
            </a:r>
            <a:r>
              <a:rPr lang="ru-RU" sz="4400" dirty="0" err="1">
                <a:solidFill>
                  <a:srgbClr val="FFFF00"/>
                </a:solidFill>
              </a:rPr>
              <a:t>його</a:t>
            </a:r>
            <a:r>
              <a:rPr lang="ru-RU" sz="4400" dirty="0">
                <a:solidFill>
                  <a:srgbClr val="FFFF00"/>
                </a:solidFill>
              </a:rPr>
              <a:t> </a:t>
            </a:r>
            <a:r>
              <a:rPr lang="ru-RU" sz="4400" dirty="0" err="1">
                <a:solidFill>
                  <a:srgbClr val="FFFF00"/>
                </a:solidFill>
              </a:rPr>
              <a:t>будинку</a:t>
            </a:r>
            <a:r>
              <a:rPr lang="ru-RU" sz="4400" dirty="0">
                <a:solidFill>
                  <a:srgbClr val="FFFF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7225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835696" y="4941168"/>
            <a:ext cx="5486400" cy="804862"/>
          </a:xfrm>
        </p:spPr>
        <p:txBody>
          <a:bodyPr>
            <a:normAutofit/>
          </a:bodyPr>
          <a:lstStyle/>
          <a:p>
            <a:r>
              <a:rPr lang="uk-UA" sz="2800" dirty="0" err="1" smtClean="0">
                <a:solidFill>
                  <a:srgbClr val="FFFF00"/>
                </a:solidFill>
              </a:rPr>
              <a:t>Вавельське</a:t>
            </a:r>
            <a:r>
              <a:rPr lang="uk-UA" sz="2800" dirty="0" smtClean="0">
                <a:solidFill>
                  <a:srgbClr val="FFFF00"/>
                </a:solidFill>
              </a:rPr>
              <a:t> підземелля у Кракові.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8194" name="Picture 2" descr="C:\Documents and Settings\User\Мои документы\Мои рисунки\саркофаг а.д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" r="2381"/>
          <a:stretch>
            <a:fillRect/>
          </a:stretch>
        </p:blipFill>
        <p:spPr bwMode="auto">
          <a:xfrm>
            <a:off x="1763688" y="692696"/>
            <a:ext cx="5486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70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000" dirty="0" smtClean="0">
                <a:solidFill>
                  <a:srgbClr val="FFFF00"/>
                </a:solidFill>
              </a:rPr>
              <a:t>Адам Міцкевич, </a:t>
            </a:r>
            <a:r>
              <a:rPr lang="uk-UA" sz="2000" dirty="0" err="1" smtClean="0">
                <a:solidFill>
                  <a:srgbClr val="FFFF00"/>
                </a:solidFill>
              </a:rPr>
              <a:t>польский</a:t>
            </a:r>
            <a:r>
              <a:rPr lang="uk-UA" sz="2000" dirty="0" smtClean="0">
                <a:solidFill>
                  <a:srgbClr val="FFFF00"/>
                </a:solidFill>
              </a:rPr>
              <a:t> поет-романтик, народився 24 грудня 1798року на хуторі </a:t>
            </a:r>
            <a:r>
              <a:rPr lang="uk-UA" sz="2000" dirty="0" err="1" smtClean="0">
                <a:solidFill>
                  <a:srgbClr val="FFFF00"/>
                </a:solidFill>
              </a:rPr>
              <a:t>Заоссе</a:t>
            </a:r>
            <a:r>
              <a:rPr lang="uk-UA" sz="2000" dirty="0" smtClean="0">
                <a:solidFill>
                  <a:srgbClr val="FFFF00"/>
                </a:solidFill>
              </a:rPr>
              <a:t>, біля </a:t>
            </a:r>
            <a:r>
              <a:rPr lang="uk-UA" sz="2000" dirty="0" err="1" smtClean="0">
                <a:solidFill>
                  <a:srgbClr val="FFFF00"/>
                </a:solidFill>
              </a:rPr>
              <a:t>Новогрудка</a:t>
            </a:r>
            <a:r>
              <a:rPr lang="uk-UA" sz="2000" dirty="0" smtClean="0">
                <a:solidFill>
                  <a:srgbClr val="FFFF00"/>
                </a:solidFill>
              </a:rPr>
              <a:t>, у сім</a:t>
            </a:r>
            <a:r>
              <a:rPr lang="en-US" sz="2000" dirty="0" smtClean="0">
                <a:solidFill>
                  <a:srgbClr val="FFFF00"/>
                </a:solidFill>
              </a:rPr>
              <a:t>’</a:t>
            </a:r>
            <a:r>
              <a:rPr lang="uk-UA" sz="2000" dirty="0" smtClean="0">
                <a:solidFill>
                  <a:srgbClr val="FFFF00"/>
                </a:solidFill>
              </a:rPr>
              <a:t>ї адвоката та збіднілого шляхтича Миколи Міцкевича.</a:t>
            </a:r>
            <a:endParaRPr lang="ru-RU" sz="2000" dirty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4612686" cy="288032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30425"/>
            <a:ext cx="3417044" cy="4184344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744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314600" cy="214625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У 1822-1823 роках з </a:t>
            </a:r>
            <a:r>
              <a:rPr lang="ru-RU" sz="2000" dirty="0" err="1" smtClean="0">
                <a:solidFill>
                  <a:srgbClr val="FFFF00"/>
                </a:solidFill>
              </a:rPr>
              <a:t>допомогою</a:t>
            </a:r>
            <a:r>
              <a:rPr lang="ru-RU" sz="2000" dirty="0" smtClean="0">
                <a:solidFill>
                  <a:srgbClr val="FFFF00"/>
                </a:solidFill>
              </a:rPr>
              <a:t>  </a:t>
            </a:r>
            <a:r>
              <a:rPr lang="ru-RU" sz="2000" dirty="0" err="1" smtClean="0">
                <a:solidFill>
                  <a:srgbClr val="FFFF00"/>
                </a:solidFill>
              </a:rPr>
              <a:t>близьких</a:t>
            </a:r>
            <a:r>
              <a:rPr lang="ru-RU" sz="2000" dirty="0" smtClean="0">
                <a:solidFill>
                  <a:srgbClr val="FFFF00"/>
                </a:solidFill>
              </a:rPr>
              <a:t>  </a:t>
            </a:r>
            <a:r>
              <a:rPr lang="ru-RU" sz="2000" dirty="0" err="1" smtClean="0">
                <a:solidFill>
                  <a:srgbClr val="FFFF00"/>
                </a:solidFill>
              </a:rPr>
              <a:t>друзів</a:t>
            </a:r>
            <a:r>
              <a:rPr lang="ru-RU" sz="2000" dirty="0" smtClean="0">
                <a:solidFill>
                  <a:srgbClr val="FFFF00"/>
                </a:solidFill>
              </a:rPr>
              <a:t>  </a:t>
            </a:r>
            <a:r>
              <a:rPr lang="ru-RU" sz="2000" dirty="0" err="1" smtClean="0">
                <a:solidFill>
                  <a:srgbClr val="FFFF00"/>
                </a:solidFill>
              </a:rPr>
              <a:t>Міцкевич</a:t>
            </a:r>
            <a:r>
              <a:rPr lang="ru-RU" sz="2000" dirty="0" smtClean="0">
                <a:solidFill>
                  <a:srgbClr val="FFFF00"/>
                </a:solidFill>
              </a:rPr>
              <a:t> в </a:t>
            </a:r>
            <a:r>
              <a:rPr lang="ru-RU" sz="2000" dirty="0" err="1" smtClean="0">
                <a:solidFill>
                  <a:srgbClr val="FFFF00"/>
                </a:solidFill>
              </a:rPr>
              <a:t>Вільно</a:t>
            </a:r>
            <a:r>
              <a:rPr lang="ru-RU" sz="2000" dirty="0" smtClean="0">
                <a:solidFill>
                  <a:srgbClr val="FFFF00"/>
                </a:solidFill>
              </a:rPr>
              <a:t> </a:t>
            </a:r>
            <a:r>
              <a:rPr lang="ru-RU" sz="2000" dirty="0" err="1" smtClean="0">
                <a:solidFill>
                  <a:srgbClr val="FFFF00"/>
                </a:solidFill>
              </a:rPr>
              <a:t>видає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smtClean="0">
                <a:solidFill>
                  <a:srgbClr val="FFFF00"/>
                </a:solidFill>
              </a:rPr>
              <a:t>томик «</a:t>
            </a:r>
            <a:r>
              <a:rPr lang="ru-RU" sz="2000" dirty="0" err="1" smtClean="0">
                <a:solidFill>
                  <a:srgbClr val="FFFF00"/>
                </a:solidFill>
              </a:rPr>
              <a:t>Поезій</a:t>
            </a:r>
            <a:r>
              <a:rPr lang="ru-RU" sz="2000" dirty="0" smtClean="0">
                <a:solidFill>
                  <a:srgbClr val="FFFF00"/>
                </a:solidFill>
              </a:rPr>
              <a:t>».   </a:t>
            </a:r>
            <a:r>
              <a:rPr lang="uk-UA" sz="2000" dirty="0" smtClean="0">
                <a:solidFill>
                  <a:srgbClr val="FFFF00"/>
                </a:solidFill>
              </a:rPr>
              <a:t> </a:t>
            </a:r>
            <a:endParaRPr lang="ru-RU" sz="2000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Documents and Settings\User\Мои документы\Мои рисунки\imagesCA53RGII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2492895"/>
            <a:ext cx="2952328" cy="3985643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648200" y="332656"/>
            <a:ext cx="4038600" cy="6264696"/>
          </a:xfrm>
        </p:spPr>
        <p:txBody>
          <a:bodyPr>
            <a:normAutofit/>
          </a:bodyPr>
          <a:lstStyle/>
          <a:p>
            <a:r>
              <a:rPr lang="uk-UA" sz="2000" dirty="0" smtClean="0">
                <a:solidFill>
                  <a:srgbClr val="FFFF00"/>
                </a:solidFill>
              </a:rPr>
              <a:t>За організацію та участь у підпільних товариствах у 1824р.</a:t>
            </a:r>
          </a:p>
          <a:p>
            <a:pPr marL="0" indent="0">
              <a:buNone/>
            </a:pPr>
            <a:r>
              <a:rPr lang="uk-UA" sz="2000" dirty="0">
                <a:solidFill>
                  <a:srgbClr val="FFFF00"/>
                </a:solidFill>
              </a:rPr>
              <a:t> </a:t>
            </a:r>
            <a:r>
              <a:rPr lang="uk-UA" sz="2000" dirty="0" smtClean="0">
                <a:solidFill>
                  <a:srgbClr val="FFFF00"/>
                </a:solidFill>
              </a:rPr>
              <a:t>      був висланий у віддалені </a:t>
            </a:r>
            <a:r>
              <a:rPr lang="uk-UA" sz="2000" dirty="0" err="1" smtClean="0">
                <a:solidFill>
                  <a:srgbClr val="FFFF00"/>
                </a:solidFill>
              </a:rPr>
              <a:t>губе-</a:t>
            </a:r>
            <a:endParaRPr lang="uk-UA" sz="2000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uk-UA" sz="2000" dirty="0">
                <a:solidFill>
                  <a:srgbClr val="FFFF00"/>
                </a:solidFill>
              </a:rPr>
              <a:t> </a:t>
            </a:r>
            <a:r>
              <a:rPr lang="uk-UA" sz="2000" dirty="0" smtClean="0">
                <a:solidFill>
                  <a:srgbClr val="FFFF00"/>
                </a:solidFill>
              </a:rPr>
              <a:t>      </a:t>
            </a:r>
            <a:r>
              <a:rPr lang="uk-UA" sz="2000" dirty="0" err="1" smtClean="0">
                <a:solidFill>
                  <a:srgbClr val="FFFF00"/>
                </a:solidFill>
              </a:rPr>
              <a:t>рнії</a:t>
            </a:r>
            <a:r>
              <a:rPr lang="uk-UA" sz="2000" dirty="0" smtClean="0">
                <a:solidFill>
                  <a:srgbClr val="FFFF00"/>
                </a:solidFill>
              </a:rPr>
              <a:t> Польщі, а згодом прибув до</a:t>
            </a:r>
          </a:p>
          <a:p>
            <a:pPr marL="0" indent="0">
              <a:buNone/>
            </a:pPr>
            <a:r>
              <a:rPr lang="uk-UA" sz="2000" dirty="0">
                <a:solidFill>
                  <a:srgbClr val="FFFF00"/>
                </a:solidFill>
              </a:rPr>
              <a:t> </a:t>
            </a:r>
            <a:r>
              <a:rPr lang="uk-UA" sz="2000" dirty="0" smtClean="0">
                <a:solidFill>
                  <a:srgbClr val="FFFF00"/>
                </a:solidFill>
              </a:rPr>
              <a:t>      Петербурга, звідки потрапив до</a:t>
            </a:r>
          </a:p>
          <a:p>
            <a:pPr marL="0" indent="0">
              <a:buNone/>
            </a:pPr>
            <a:r>
              <a:rPr lang="uk-UA" sz="2000" dirty="0">
                <a:solidFill>
                  <a:srgbClr val="FFFF00"/>
                </a:solidFill>
              </a:rPr>
              <a:t> </a:t>
            </a:r>
            <a:r>
              <a:rPr lang="uk-UA" sz="2000" dirty="0" smtClean="0">
                <a:solidFill>
                  <a:srgbClr val="FFFF00"/>
                </a:solidFill>
              </a:rPr>
              <a:t>      Одеси, працював учителем у </a:t>
            </a:r>
          </a:p>
          <a:p>
            <a:pPr marL="0" indent="0">
              <a:buNone/>
            </a:pPr>
            <a:r>
              <a:rPr lang="uk-UA" sz="2000" dirty="0">
                <a:solidFill>
                  <a:srgbClr val="FFFF00"/>
                </a:solidFill>
              </a:rPr>
              <a:t> </a:t>
            </a:r>
            <a:r>
              <a:rPr lang="uk-UA" sz="2000" dirty="0" smtClean="0">
                <a:solidFill>
                  <a:srgbClr val="FFFF00"/>
                </a:solidFill>
              </a:rPr>
              <a:t>      </a:t>
            </a:r>
            <a:r>
              <a:rPr lang="uk-UA" sz="2000" dirty="0" err="1" smtClean="0">
                <a:solidFill>
                  <a:srgbClr val="FFFF00"/>
                </a:solidFill>
              </a:rPr>
              <a:t>Рішельєвському</a:t>
            </a:r>
            <a:r>
              <a:rPr lang="uk-UA" sz="2000" dirty="0" smtClean="0">
                <a:solidFill>
                  <a:srgbClr val="FFFF00"/>
                </a:solidFill>
              </a:rPr>
              <a:t> ліцеї.                  </a:t>
            </a:r>
            <a:endParaRPr lang="ru-RU" sz="2000" dirty="0">
              <a:solidFill>
                <a:srgbClr val="FFFF00"/>
              </a:solidFill>
            </a:endParaRPr>
          </a:p>
        </p:txBody>
      </p:sp>
      <p:pic>
        <p:nvPicPr>
          <p:cNvPr id="1028" name="Picture 4" descr="C:\Documents and Settings\User\Мои документы\Мои рисунки\проллдщ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284984"/>
            <a:ext cx="4858476" cy="2376264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067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dirty="0">
                <a:solidFill>
                  <a:srgbClr val="FFFF00"/>
                </a:solidFill>
              </a:rPr>
              <a:t>За час </a:t>
            </a:r>
            <a:r>
              <a:rPr lang="ru-RU" sz="1600" dirty="0" err="1">
                <a:solidFill>
                  <a:srgbClr val="FFFF00"/>
                </a:solidFill>
              </a:rPr>
              <a:t>перебування</a:t>
            </a:r>
            <a:r>
              <a:rPr lang="ru-RU" sz="1600" dirty="0">
                <a:solidFill>
                  <a:srgbClr val="FFFF00"/>
                </a:solidFill>
              </a:rPr>
              <a:t> в </a:t>
            </a:r>
            <a:r>
              <a:rPr lang="ru-RU" sz="1600" dirty="0" err="1">
                <a:solidFill>
                  <a:srgbClr val="FFFF00"/>
                </a:solidFill>
              </a:rPr>
              <a:t>Україні</a:t>
            </a:r>
            <a:r>
              <a:rPr lang="ru-RU" sz="1600" dirty="0">
                <a:solidFill>
                  <a:srgbClr val="FFFF00"/>
                </a:solidFill>
              </a:rPr>
              <a:t> </a:t>
            </a:r>
            <a:r>
              <a:rPr lang="ru-RU" sz="1600" dirty="0" err="1">
                <a:solidFill>
                  <a:srgbClr val="FFFF00"/>
                </a:solidFill>
              </a:rPr>
              <a:t>Міцкевич</a:t>
            </a:r>
            <a:r>
              <a:rPr lang="ru-RU" sz="1600" dirty="0">
                <a:solidFill>
                  <a:srgbClr val="FFFF00"/>
                </a:solidFill>
              </a:rPr>
              <a:t> написав </a:t>
            </a:r>
            <a:r>
              <a:rPr lang="ru-RU" sz="1600" dirty="0" err="1">
                <a:solidFill>
                  <a:srgbClr val="FFFF00"/>
                </a:solidFill>
              </a:rPr>
              <a:t>більшість</a:t>
            </a:r>
            <a:r>
              <a:rPr lang="ru-RU" sz="1600" dirty="0">
                <a:solidFill>
                  <a:srgbClr val="FFFF00"/>
                </a:solidFill>
              </a:rPr>
              <a:t> </a:t>
            </a:r>
            <a:r>
              <a:rPr lang="ru-RU" sz="1600" dirty="0" err="1">
                <a:solidFill>
                  <a:srgbClr val="FFFF00"/>
                </a:solidFill>
              </a:rPr>
              <a:t>його</a:t>
            </a:r>
            <a:r>
              <a:rPr lang="ru-RU" sz="1600" dirty="0">
                <a:solidFill>
                  <a:srgbClr val="FFFF00"/>
                </a:solidFill>
              </a:rPr>
              <a:t> </a:t>
            </a:r>
            <a:r>
              <a:rPr lang="ru-RU" sz="1600" dirty="0" err="1">
                <a:solidFill>
                  <a:srgbClr val="FFFF00"/>
                </a:solidFill>
              </a:rPr>
              <a:t>сонетів</a:t>
            </a:r>
            <a:r>
              <a:rPr lang="ru-RU" sz="1600" dirty="0">
                <a:solidFill>
                  <a:srgbClr val="FFFF00"/>
                </a:solidFill>
              </a:rPr>
              <a:t>, у тому </a:t>
            </a:r>
            <a:r>
              <a:rPr lang="ru-RU" sz="1600" dirty="0" err="1">
                <a:solidFill>
                  <a:srgbClr val="FFFF00"/>
                </a:solidFill>
              </a:rPr>
              <a:t>числі</a:t>
            </a:r>
            <a:r>
              <a:rPr lang="ru-RU" sz="1600" dirty="0">
                <a:solidFill>
                  <a:srgbClr val="FFFF00"/>
                </a:solidFill>
              </a:rPr>
              <a:t> </a:t>
            </a:r>
            <a:r>
              <a:rPr lang="ru-RU" sz="1600" dirty="0" smtClean="0">
                <a:solidFill>
                  <a:srgbClr val="FFFF00"/>
                </a:solidFill>
              </a:rPr>
              <a:t> «</a:t>
            </a:r>
            <a:r>
              <a:rPr lang="ru-RU" sz="1600" dirty="0" err="1" smtClean="0">
                <a:solidFill>
                  <a:srgbClr val="FFFF00"/>
                </a:solidFill>
              </a:rPr>
              <a:t>Кримських</a:t>
            </a:r>
            <a:r>
              <a:rPr lang="ru-RU" sz="1600" dirty="0">
                <a:solidFill>
                  <a:srgbClr val="FFFF00"/>
                </a:solidFill>
              </a:rPr>
              <a:t>», </a:t>
            </a:r>
            <a:r>
              <a:rPr lang="ru-RU" sz="1600" dirty="0" err="1" smtClean="0">
                <a:solidFill>
                  <a:srgbClr val="FFFF00"/>
                </a:solidFill>
              </a:rPr>
              <a:t>балада</a:t>
            </a:r>
            <a:r>
              <a:rPr lang="ru-RU" sz="1600" smtClean="0">
                <a:solidFill>
                  <a:srgbClr val="FFFF00"/>
                </a:solidFill>
              </a:rPr>
              <a:t>  «Воєвода</a:t>
            </a:r>
            <a:r>
              <a:rPr lang="ru-RU" sz="1600" dirty="0">
                <a:solidFill>
                  <a:srgbClr val="FFFF00"/>
                </a:solidFill>
              </a:rPr>
              <a:t>», «Дозор». 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2000" dirty="0" smtClean="0">
                <a:solidFill>
                  <a:srgbClr val="FFFF00"/>
                </a:solidFill>
              </a:rPr>
              <a:t>У 1825р. При переїзді на службу до Москви в Харкові познайомився з відомим письменником Петром </a:t>
            </a:r>
            <a:r>
              <a:rPr lang="uk-UA" sz="2000" dirty="0" err="1" smtClean="0">
                <a:solidFill>
                  <a:srgbClr val="FFFF00"/>
                </a:solidFill>
              </a:rPr>
              <a:t>Гулаком-Артемовським</a:t>
            </a:r>
            <a:r>
              <a:rPr lang="uk-UA" sz="2000" dirty="0" smtClean="0">
                <a:solidFill>
                  <a:srgbClr val="FFFF00"/>
                </a:solidFill>
              </a:rPr>
              <a:t>, за рахунок чого вийшла балада «Пані </a:t>
            </a:r>
            <a:r>
              <a:rPr lang="uk-UA" sz="2000" dirty="0" err="1" smtClean="0">
                <a:solidFill>
                  <a:srgbClr val="FFFF00"/>
                </a:solidFill>
              </a:rPr>
              <a:t>Твардовська</a:t>
            </a:r>
            <a:r>
              <a:rPr lang="uk-UA" sz="2000" dirty="0" smtClean="0">
                <a:solidFill>
                  <a:srgbClr val="FFFF00"/>
                </a:solidFill>
              </a:rPr>
              <a:t>» українською мовою.</a:t>
            </a: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User\Мои документы\Мои рисунки\сонеты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3000296" cy="3975394"/>
          </a:xfrm>
          <a:prstGeom prst="rect">
            <a:avLst/>
          </a:prstGeom>
          <a:noFill/>
          <a:ln>
            <a:solidFill>
              <a:srgbClr val="FFFF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ContrastingRightFacing"/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User\Мои документы\Мои рисунки\кен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6232" y="1871116"/>
            <a:ext cx="2290553" cy="3269421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612" y="3724319"/>
            <a:ext cx="3418620" cy="2147242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80643" y="6021288"/>
            <a:ext cx="805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>
                <a:solidFill>
                  <a:srgbClr val="FFFF00"/>
                </a:solidFill>
              </a:rPr>
              <a:t>Харків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15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1800" dirty="0" smtClean="0">
                <a:solidFill>
                  <a:srgbClr val="FFFF00"/>
                </a:solidFill>
              </a:rPr>
              <a:t>Найяскравішим знайомством була зустріч з видатним російським поетом Олександром Пушкіним.   </a:t>
            </a:r>
            <a:endParaRPr lang="ru-RU" sz="1800" dirty="0">
              <a:solidFill>
                <a:srgbClr val="FFFF0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1600" dirty="0" smtClean="0">
                <a:solidFill>
                  <a:srgbClr val="FFFF00"/>
                </a:solidFill>
              </a:rPr>
              <a:t>За поему «Конрад </a:t>
            </a:r>
            <a:r>
              <a:rPr lang="uk-UA" sz="1600" dirty="0" err="1" smtClean="0">
                <a:solidFill>
                  <a:srgbClr val="FFFF00"/>
                </a:solidFill>
              </a:rPr>
              <a:t>Валленрод</a:t>
            </a:r>
            <a:r>
              <a:rPr lang="uk-UA" sz="1600" dirty="0" smtClean="0">
                <a:solidFill>
                  <a:srgbClr val="FFFF00"/>
                </a:solidFill>
              </a:rPr>
              <a:t>» Міцкевича знову починають переслідувати.</a:t>
            </a:r>
          </a:p>
          <a:p>
            <a:pPr marL="0" indent="0">
              <a:buNone/>
            </a:pPr>
            <a:r>
              <a:rPr lang="uk-UA" sz="1600" dirty="0" smtClean="0">
                <a:solidFill>
                  <a:srgbClr val="FFFF00"/>
                </a:solidFill>
              </a:rPr>
              <a:t>        Він врятувався виїздом за </a:t>
            </a:r>
          </a:p>
          <a:p>
            <a:pPr marL="0" indent="0">
              <a:buNone/>
            </a:pPr>
            <a:r>
              <a:rPr lang="uk-UA" sz="1600" dirty="0" smtClean="0">
                <a:solidFill>
                  <a:srgbClr val="FFFF00"/>
                </a:solidFill>
              </a:rPr>
              <a:t>        кордон у травні 1829року. </a:t>
            </a:r>
          </a:p>
          <a:p>
            <a:pPr marL="0" indent="0">
              <a:buNone/>
            </a:pPr>
            <a:r>
              <a:rPr lang="uk-UA" sz="1600" dirty="0">
                <a:solidFill>
                  <a:srgbClr val="FFFF00"/>
                </a:solidFill>
              </a:rPr>
              <a:t> </a:t>
            </a:r>
            <a:r>
              <a:rPr lang="uk-UA" sz="1600" dirty="0" smtClean="0">
                <a:solidFill>
                  <a:srgbClr val="FFFF00"/>
                </a:solidFill>
              </a:rPr>
              <a:t>       Ця подія була фатальною</a:t>
            </a:r>
          </a:p>
          <a:p>
            <a:pPr marL="0" indent="0">
              <a:buNone/>
            </a:pPr>
            <a:r>
              <a:rPr lang="uk-UA" sz="1600" dirty="0">
                <a:solidFill>
                  <a:srgbClr val="FFFF00"/>
                </a:solidFill>
              </a:rPr>
              <a:t> </a:t>
            </a:r>
            <a:r>
              <a:rPr lang="uk-UA" sz="1600" dirty="0" smtClean="0">
                <a:solidFill>
                  <a:srgbClr val="FFFF00"/>
                </a:solidFill>
              </a:rPr>
              <a:t>       в його житті: після цього поет</a:t>
            </a:r>
          </a:p>
          <a:p>
            <a:pPr marL="0" indent="0">
              <a:buNone/>
            </a:pPr>
            <a:r>
              <a:rPr lang="uk-UA" sz="1600" dirty="0">
                <a:solidFill>
                  <a:srgbClr val="FFFF00"/>
                </a:solidFill>
              </a:rPr>
              <a:t> </a:t>
            </a:r>
            <a:r>
              <a:rPr lang="uk-UA" sz="1600" dirty="0" smtClean="0">
                <a:solidFill>
                  <a:srgbClr val="FFFF00"/>
                </a:solidFill>
              </a:rPr>
              <a:t>       вже ніколи не міг вернутися </a:t>
            </a:r>
          </a:p>
          <a:p>
            <a:pPr marL="0" indent="0">
              <a:buNone/>
            </a:pPr>
            <a:r>
              <a:rPr lang="uk-UA" sz="1600" dirty="0">
                <a:solidFill>
                  <a:srgbClr val="FFFF00"/>
                </a:solidFill>
              </a:rPr>
              <a:t> </a:t>
            </a:r>
            <a:r>
              <a:rPr lang="uk-UA" sz="1600" dirty="0" smtClean="0">
                <a:solidFill>
                  <a:srgbClr val="FFFF00"/>
                </a:solidFill>
              </a:rPr>
              <a:t>       в Литву і Польщу. Він жив у </a:t>
            </a:r>
          </a:p>
          <a:p>
            <a:pPr marL="0" indent="0">
              <a:buNone/>
            </a:pPr>
            <a:r>
              <a:rPr lang="uk-UA" sz="1600" dirty="0">
                <a:solidFill>
                  <a:srgbClr val="FFFF00"/>
                </a:solidFill>
              </a:rPr>
              <a:t> </a:t>
            </a:r>
            <a:r>
              <a:rPr lang="uk-UA" sz="1600" dirty="0" smtClean="0">
                <a:solidFill>
                  <a:srgbClr val="FFFF00"/>
                </a:solidFill>
              </a:rPr>
              <a:t>       Німеччині, Швейцарії, Італії та</a:t>
            </a:r>
          </a:p>
          <a:p>
            <a:pPr marL="0" indent="0">
              <a:buNone/>
            </a:pPr>
            <a:r>
              <a:rPr lang="uk-UA" sz="1600" dirty="0">
                <a:solidFill>
                  <a:srgbClr val="FFFF00"/>
                </a:solidFill>
              </a:rPr>
              <a:t> </a:t>
            </a:r>
            <a:r>
              <a:rPr lang="uk-UA" sz="1600" dirty="0" smtClean="0">
                <a:solidFill>
                  <a:srgbClr val="FFFF00"/>
                </a:solidFill>
              </a:rPr>
              <a:t>       Франції.</a:t>
            </a:r>
          </a:p>
          <a:p>
            <a:pPr marL="0" indent="0">
              <a:buNone/>
            </a:pPr>
            <a:r>
              <a:rPr lang="uk-UA" sz="1600" dirty="0">
                <a:solidFill>
                  <a:srgbClr val="FFFF00"/>
                </a:solidFill>
              </a:rPr>
              <a:t> </a:t>
            </a:r>
            <a:r>
              <a:rPr lang="uk-UA" sz="1600" dirty="0" smtClean="0">
                <a:solidFill>
                  <a:srgbClr val="FFFF00"/>
                </a:solidFill>
              </a:rPr>
              <a:t>       У 1832році </a:t>
            </a:r>
            <a:r>
              <a:rPr lang="uk-UA" sz="1600" dirty="0">
                <a:solidFill>
                  <a:srgbClr val="FFFF00"/>
                </a:solidFill>
              </a:rPr>
              <a:t>о</a:t>
            </a:r>
            <a:r>
              <a:rPr lang="uk-UA" sz="1600" dirty="0" smtClean="0">
                <a:solidFill>
                  <a:srgbClr val="FFFF00"/>
                </a:solidFill>
              </a:rPr>
              <a:t>селився в Парижі.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Documents and Settings\User\Мои документы\Мои рисунки\ми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3050200" cy="4156700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User\Мои документы\Мои рисунки\германия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573016"/>
            <a:ext cx="1532017" cy="1147534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Documents and Settings\User\Мои документы\Мои рисунки\италия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149" y="4005064"/>
            <a:ext cx="1621091" cy="1214254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Documents and Settings\User\Мои документы\Мои рисунки\швейцария.b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941168"/>
            <a:ext cx="1621091" cy="1214254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63888" y="4756502"/>
            <a:ext cx="1229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>
                <a:solidFill>
                  <a:srgbClr val="FFFF00"/>
                </a:solidFill>
              </a:rPr>
              <a:t>Німеччина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99736" y="5301208"/>
            <a:ext cx="12554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>
                <a:solidFill>
                  <a:srgbClr val="FFFF00"/>
                </a:solidFill>
              </a:rPr>
              <a:t>Швейцарія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94711" y="6166352"/>
            <a:ext cx="7216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>
                <a:solidFill>
                  <a:srgbClr val="FFFF00"/>
                </a:solidFill>
              </a:rPr>
              <a:t>Італія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236" y="671277"/>
            <a:ext cx="2054400" cy="3189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122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81312" y="260648"/>
            <a:ext cx="4038600" cy="3096344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FFFF00"/>
                </a:solidFill>
              </a:rPr>
              <a:t>У 1840-1842рр.читає спочатку курс </a:t>
            </a:r>
            <a:r>
              <a:rPr lang="uk-UA" dirty="0" err="1" smtClean="0">
                <a:solidFill>
                  <a:srgbClr val="FFFF00"/>
                </a:solidFill>
              </a:rPr>
              <a:t>греко-римської</a:t>
            </a:r>
            <a:r>
              <a:rPr lang="uk-UA" dirty="0" smtClean="0">
                <a:solidFill>
                  <a:srgbClr val="FFFF00"/>
                </a:solidFill>
              </a:rPr>
              <a:t> літератури в Лозанні, а потім-курс </a:t>
            </a:r>
            <a:r>
              <a:rPr lang="uk-UA" dirty="0" err="1" smtClean="0">
                <a:solidFill>
                  <a:srgbClr val="FFFF00"/>
                </a:solidFill>
              </a:rPr>
              <a:t>слов</a:t>
            </a:r>
            <a:r>
              <a:rPr lang="en-US" dirty="0" smtClean="0">
                <a:solidFill>
                  <a:srgbClr val="FFFF00"/>
                </a:solidFill>
              </a:rPr>
              <a:t>’</a:t>
            </a:r>
            <a:r>
              <a:rPr lang="uk-UA" dirty="0" err="1" smtClean="0">
                <a:solidFill>
                  <a:srgbClr val="FFFF00"/>
                </a:solidFill>
              </a:rPr>
              <a:t>янських</a:t>
            </a:r>
            <a:r>
              <a:rPr lang="uk-UA" dirty="0" smtClean="0">
                <a:solidFill>
                  <a:srgbClr val="FFFF00"/>
                </a:solidFill>
              </a:rPr>
              <a:t> літератур в </a:t>
            </a:r>
            <a:r>
              <a:rPr lang="uk-UA" dirty="0" err="1" smtClean="0">
                <a:solidFill>
                  <a:srgbClr val="FFFF00"/>
                </a:solidFill>
              </a:rPr>
              <a:t>Колледж</a:t>
            </a:r>
            <a:r>
              <a:rPr lang="uk-UA" dirty="0" smtClean="0">
                <a:solidFill>
                  <a:srgbClr val="FFFF00"/>
                </a:solidFill>
              </a:rPr>
              <a:t> де Франс у Парижі.     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648200" y="332656"/>
            <a:ext cx="4038600" cy="5793507"/>
          </a:xfrm>
        </p:spPr>
        <p:txBody>
          <a:bodyPr>
            <a:normAutofit/>
          </a:bodyPr>
          <a:lstStyle/>
          <a:p>
            <a:r>
              <a:rPr lang="uk-UA" sz="2000" dirty="0" smtClean="0">
                <a:solidFill>
                  <a:srgbClr val="FFFF00"/>
                </a:solidFill>
              </a:rPr>
              <a:t>Там була видана </a:t>
            </a:r>
            <a:r>
              <a:rPr lang="uk-UA" sz="2000" dirty="0" err="1" smtClean="0">
                <a:solidFill>
                  <a:srgbClr val="FFFF00"/>
                </a:solidFill>
              </a:rPr>
              <a:t>поема»Пан</a:t>
            </a:r>
            <a:r>
              <a:rPr lang="uk-UA" sz="2000" dirty="0" smtClean="0">
                <a:solidFill>
                  <a:srgbClr val="FFFF00"/>
                </a:solidFill>
              </a:rPr>
              <a:t> </a:t>
            </a:r>
            <a:r>
              <a:rPr lang="uk-UA" sz="2000" dirty="0" err="1" smtClean="0">
                <a:solidFill>
                  <a:srgbClr val="FFFF00"/>
                </a:solidFill>
              </a:rPr>
              <a:t>Тадеуш</a:t>
            </a:r>
            <a:r>
              <a:rPr lang="uk-UA" sz="2000" dirty="0" smtClean="0">
                <a:solidFill>
                  <a:srgbClr val="FFFF00"/>
                </a:solidFill>
              </a:rPr>
              <a:t>»(1834).</a:t>
            </a:r>
            <a:endParaRPr lang="ru-RU" sz="2000" dirty="0">
              <a:solidFill>
                <a:srgbClr val="FFFF00"/>
              </a:solidFill>
            </a:endParaRPr>
          </a:p>
        </p:txBody>
      </p:sp>
      <p:pic>
        <p:nvPicPr>
          <p:cNvPr id="4098" name="Picture 2" descr="C:\Documents and Settings\User\Мои документы\Мои рисунки\укенгшль ю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56992"/>
            <a:ext cx="3786632" cy="2836319"/>
          </a:xfrm>
          <a:prstGeom prst="rect">
            <a:avLst/>
          </a:prstGeom>
          <a:noFill/>
          <a:ln>
            <a:solidFill>
              <a:srgbClr val="FFFF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HeroicExtremeLeftFacing"/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User\Мои документы\Мои рисунки\imagesCACHB0Y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052736"/>
            <a:ext cx="2088232" cy="3350610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Documents and Settings\User\Мои документы\Мои рисунки\imagesCAQRWT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600" y="3248979"/>
            <a:ext cx="2160648" cy="3052343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546348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1800" dirty="0" smtClean="0">
                <a:solidFill>
                  <a:srgbClr val="FFFF00"/>
                </a:solidFill>
              </a:rPr>
              <a:t>Творчість Адама Міцкевича відома в Україні з 20-30-х років ХІХ століття завдяки перекладам і переспівам таких письменників:</a:t>
            </a:r>
            <a:endParaRPr lang="ru-RU" sz="1800" dirty="0">
              <a:solidFill>
                <a:srgbClr val="FFFF00"/>
              </a:solidFill>
            </a:endParaRPr>
          </a:p>
        </p:txBody>
      </p:sp>
      <p:pic>
        <p:nvPicPr>
          <p:cNvPr id="10242" name="Picture 2" descr="C:\Documents and Settings\User\Мои документы\Мои рисунки\франко.bm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16" y="1221904"/>
            <a:ext cx="1540068" cy="219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1520" y="3501658"/>
            <a:ext cx="1382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>
                <a:solidFill>
                  <a:srgbClr val="FFFF00"/>
                </a:solidFill>
              </a:rPr>
              <a:t>Іван</a:t>
            </a:r>
            <a:r>
              <a:rPr lang="ru-RU" dirty="0">
                <a:solidFill>
                  <a:srgbClr val="FFFF00"/>
                </a:solidFill>
              </a:rPr>
              <a:t> Франко</a:t>
            </a:r>
          </a:p>
        </p:txBody>
      </p:sp>
      <p:pic>
        <p:nvPicPr>
          <p:cNvPr id="10243" name="Picture 3" descr="C:\Documents and Settings\User\Мои документы\Мои рисунки\леся украънка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979712" y="3403856"/>
            <a:ext cx="1368152" cy="1948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891076" y="5517232"/>
            <a:ext cx="1545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Леся </a:t>
            </a:r>
            <a:r>
              <a:rPr lang="ru-RU" dirty="0" err="1">
                <a:solidFill>
                  <a:srgbClr val="FFFF00"/>
                </a:solidFill>
              </a:rPr>
              <a:t>Українка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244" name="Picture 4" descr="C:\Documents and Settings\User\Мои документы\Мои рисунки\андрей машлышко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221904"/>
            <a:ext cx="1580131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638924" y="3597164"/>
            <a:ext cx="1866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>
                <a:solidFill>
                  <a:srgbClr val="FFFF00"/>
                </a:solidFill>
              </a:rPr>
              <a:t>Андрій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ru-RU" dirty="0" err="1">
                <a:solidFill>
                  <a:srgbClr val="FFFF00"/>
                </a:solidFill>
              </a:rPr>
              <a:t>Малишко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245" name="Picture 5" descr="C:\Documents and Settings\User\Мои документы\Мои рисунки\иван драч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868" y="3403857"/>
            <a:ext cx="1471388" cy="20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871343" y="5589240"/>
            <a:ext cx="11304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>
                <a:solidFill>
                  <a:srgbClr val="FFFF00"/>
                </a:solidFill>
              </a:rPr>
              <a:t>Іван</a:t>
            </a:r>
            <a:r>
              <a:rPr lang="ru-RU" dirty="0">
                <a:solidFill>
                  <a:srgbClr val="FFFF00"/>
                </a:solidFill>
              </a:rPr>
              <a:t> Драч</a:t>
            </a:r>
          </a:p>
        </p:txBody>
      </p:sp>
      <p:pic>
        <p:nvPicPr>
          <p:cNvPr id="10246" name="Picture 6" descr="C:\Documents and Settings\User\Мои документы\Мои рисунки\максим рыльский.bm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137856"/>
            <a:ext cx="1584176" cy="226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215653" y="3617238"/>
            <a:ext cx="2062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Максим </a:t>
            </a:r>
            <a:r>
              <a:rPr lang="ru-RU" dirty="0" err="1" smtClean="0">
                <a:solidFill>
                  <a:srgbClr val="FFFF00"/>
                </a:solidFill>
              </a:rPr>
              <a:t>Рильський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247" name="Picture 7" descr="C:\Documents and Settings\User\Мои документы\Мои рисунки\м.бажан.bm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998" y="3993232"/>
            <a:ext cx="1470045" cy="2100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809155" y="6165304"/>
            <a:ext cx="1631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>
                <a:solidFill>
                  <a:srgbClr val="FFFF00"/>
                </a:solidFill>
              </a:rPr>
              <a:t>Микола</a:t>
            </a:r>
            <a:r>
              <a:rPr lang="ru-RU" dirty="0">
                <a:solidFill>
                  <a:srgbClr val="FFFF00"/>
                </a:solidFill>
              </a:rPr>
              <a:t> Бажан</a:t>
            </a:r>
          </a:p>
        </p:txBody>
      </p:sp>
    </p:spTree>
    <p:extLst>
      <p:ext uri="{BB962C8B-B14F-4D97-AF65-F5344CB8AC3E}">
        <p14:creationId xmlns:p14="http://schemas.microsoft.com/office/powerpoint/2010/main" val="1924603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3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8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solidFill>
                  <a:srgbClr val="FFFF00"/>
                </a:solidFill>
              </a:rPr>
              <a:t>Поему «Конрад </a:t>
            </a:r>
            <a:r>
              <a:rPr lang="ru-RU" sz="2400" dirty="0" err="1">
                <a:solidFill>
                  <a:srgbClr val="FFFF00"/>
                </a:solidFill>
              </a:rPr>
              <a:t>Валленрод</a:t>
            </a:r>
            <a:r>
              <a:rPr lang="ru-RU" sz="2400" dirty="0">
                <a:solidFill>
                  <a:srgbClr val="FFFF00"/>
                </a:solidFill>
              </a:rPr>
              <a:t>», до </a:t>
            </a:r>
            <a:r>
              <a:rPr lang="ru-RU" sz="2400" dirty="0" err="1">
                <a:solidFill>
                  <a:srgbClr val="FFFF00"/>
                </a:solidFill>
              </a:rPr>
              <a:t>якої</a:t>
            </a:r>
            <a:r>
              <a:rPr lang="ru-RU" sz="2400" dirty="0">
                <a:solidFill>
                  <a:srgbClr val="FFFF00"/>
                </a:solidFill>
              </a:rPr>
              <a:t> входить </a:t>
            </a:r>
            <a:r>
              <a:rPr lang="ru-RU" sz="2400" dirty="0" err="1">
                <a:solidFill>
                  <a:srgbClr val="FFFF00"/>
                </a:solidFill>
              </a:rPr>
              <a:t>балада</a:t>
            </a:r>
            <a:r>
              <a:rPr lang="ru-RU" sz="2400" dirty="0">
                <a:solidFill>
                  <a:srgbClr val="FFFF00"/>
                </a:solidFill>
              </a:rPr>
              <a:t> «</a:t>
            </a:r>
            <a:r>
              <a:rPr lang="ru-RU" sz="2400" dirty="0" err="1">
                <a:solidFill>
                  <a:srgbClr val="FFFF00"/>
                </a:solidFill>
              </a:rPr>
              <a:t>Альпухара</a:t>
            </a:r>
            <a:r>
              <a:rPr lang="ru-RU" sz="2400" dirty="0">
                <a:solidFill>
                  <a:srgbClr val="FFFF00"/>
                </a:solidFill>
              </a:rPr>
              <a:t>», </a:t>
            </a:r>
            <a:r>
              <a:rPr lang="ru-RU" sz="2400" dirty="0" err="1">
                <a:solidFill>
                  <a:srgbClr val="FFFF00"/>
                </a:solidFill>
              </a:rPr>
              <a:t>Міцкевич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err="1">
                <a:solidFill>
                  <a:srgbClr val="FFFF00"/>
                </a:solidFill>
              </a:rPr>
              <a:t>присвятив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err="1">
                <a:solidFill>
                  <a:srgbClr val="FFFF00"/>
                </a:solidFill>
              </a:rPr>
              <a:t>героїчній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err="1">
                <a:solidFill>
                  <a:srgbClr val="FFFF00"/>
                </a:solidFill>
              </a:rPr>
              <a:t>боротьбі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err="1">
                <a:solidFill>
                  <a:srgbClr val="FFFF00"/>
                </a:solidFill>
              </a:rPr>
              <a:t>свого</a:t>
            </a:r>
            <a:r>
              <a:rPr lang="ru-RU" sz="2400" dirty="0">
                <a:solidFill>
                  <a:srgbClr val="FFFF00"/>
                </a:solidFill>
              </a:rPr>
              <a:t> народу </a:t>
            </a:r>
            <a:r>
              <a:rPr lang="ru-RU" sz="2400" dirty="0" err="1">
                <a:solidFill>
                  <a:srgbClr val="FFFF00"/>
                </a:solidFill>
              </a:rPr>
              <a:t>проти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err="1">
                <a:solidFill>
                  <a:srgbClr val="FFFF00"/>
                </a:solidFill>
              </a:rPr>
              <a:t>Тевтонського</a:t>
            </a:r>
            <a:r>
              <a:rPr lang="ru-RU" sz="2400" dirty="0">
                <a:solidFill>
                  <a:srgbClr val="FFFF00"/>
                </a:solidFill>
              </a:rPr>
              <a:t> ордену </a:t>
            </a:r>
            <a:r>
              <a:rPr lang="ru-RU" sz="2400" dirty="0" err="1">
                <a:solidFill>
                  <a:srgbClr val="FFFF00"/>
                </a:solidFill>
              </a:rPr>
              <a:t>хрестоносців</a:t>
            </a:r>
            <a:r>
              <a:rPr lang="ru-RU" sz="2400" dirty="0">
                <a:solidFill>
                  <a:srgbClr val="FFFF00"/>
                </a:solidFill>
              </a:rPr>
              <a:t> у </a:t>
            </a:r>
            <a:r>
              <a:rPr lang="ru-RU" sz="2400" dirty="0" err="1">
                <a:solidFill>
                  <a:srgbClr val="FFFF00"/>
                </a:solidFill>
              </a:rPr>
              <a:t>ХІVст</a:t>
            </a:r>
            <a:r>
              <a:rPr lang="ru-RU" sz="2400" dirty="0">
                <a:solidFill>
                  <a:srgbClr val="FFFF00"/>
                </a:solidFill>
              </a:rPr>
              <a:t>.</a:t>
            </a:r>
            <a:br>
              <a:rPr lang="ru-RU" sz="2400" dirty="0">
                <a:solidFill>
                  <a:srgbClr val="FFFF00"/>
                </a:solidFill>
              </a:rPr>
            </a:b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solidFill>
                  <a:srgbClr val="FFFF00"/>
                </a:solidFill>
              </a:rPr>
              <a:t>На початку </a:t>
            </a:r>
            <a:r>
              <a:rPr lang="en-US" sz="1800" dirty="0">
                <a:solidFill>
                  <a:srgbClr val="FFFF00"/>
                </a:solidFill>
              </a:rPr>
              <a:t>V</a:t>
            </a:r>
            <a:r>
              <a:rPr lang="ru-RU" sz="1800" dirty="0">
                <a:solidFill>
                  <a:srgbClr val="FFFF00"/>
                </a:solidFill>
              </a:rPr>
              <a:t>ІІ </a:t>
            </a:r>
            <a:r>
              <a:rPr lang="ru-RU" sz="1800" dirty="0" err="1">
                <a:solidFill>
                  <a:srgbClr val="FFFF00"/>
                </a:solidFill>
              </a:rPr>
              <a:t>століття</a:t>
            </a:r>
            <a:r>
              <a:rPr lang="ru-RU" sz="1800" dirty="0">
                <a:solidFill>
                  <a:srgbClr val="FFFF00"/>
                </a:solidFill>
              </a:rPr>
              <a:t> на </a:t>
            </a:r>
            <a:r>
              <a:rPr lang="ru-RU" sz="1800" dirty="0" err="1">
                <a:solidFill>
                  <a:srgbClr val="FFFF00"/>
                </a:solidFill>
              </a:rPr>
              <a:t>півночі</a:t>
            </a:r>
            <a:r>
              <a:rPr lang="ru-RU" sz="1800" dirty="0">
                <a:solidFill>
                  <a:srgbClr val="FFFF00"/>
                </a:solidFill>
              </a:rPr>
              <a:t> </a:t>
            </a:r>
            <a:r>
              <a:rPr lang="ru-RU" sz="1800" dirty="0" err="1">
                <a:solidFill>
                  <a:srgbClr val="FFFF00"/>
                </a:solidFill>
              </a:rPr>
              <a:t>Піренейського</a:t>
            </a:r>
            <a:r>
              <a:rPr lang="ru-RU" sz="1800" dirty="0">
                <a:solidFill>
                  <a:srgbClr val="FFFF00"/>
                </a:solidFill>
              </a:rPr>
              <a:t> </a:t>
            </a:r>
            <a:r>
              <a:rPr lang="ru-RU" sz="1800" dirty="0" err="1">
                <a:solidFill>
                  <a:srgbClr val="FFFF00"/>
                </a:solidFill>
              </a:rPr>
              <a:t>півострова</a:t>
            </a:r>
            <a:r>
              <a:rPr lang="ru-RU" sz="1800" dirty="0">
                <a:solidFill>
                  <a:srgbClr val="FFFF00"/>
                </a:solidFill>
              </a:rPr>
              <a:t> </a:t>
            </a:r>
            <a:r>
              <a:rPr lang="ru-RU" sz="1800" dirty="0" err="1">
                <a:solidFill>
                  <a:srgbClr val="FFFF00"/>
                </a:solidFill>
              </a:rPr>
              <a:t>почалася</a:t>
            </a:r>
            <a:r>
              <a:rPr lang="ru-RU" sz="1800" dirty="0">
                <a:solidFill>
                  <a:srgbClr val="FFFF00"/>
                </a:solidFill>
              </a:rPr>
              <a:t> РЕКОНКІСТА – </a:t>
            </a:r>
            <a:r>
              <a:rPr lang="ru-RU" sz="1800" dirty="0" err="1">
                <a:solidFill>
                  <a:srgbClr val="FFFF00"/>
                </a:solidFill>
              </a:rPr>
              <a:t>відвоювання</a:t>
            </a:r>
            <a:r>
              <a:rPr lang="ru-RU" sz="1800" dirty="0">
                <a:solidFill>
                  <a:srgbClr val="FFFF00"/>
                </a:solidFill>
              </a:rPr>
              <a:t> </a:t>
            </a:r>
            <a:r>
              <a:rPr lang="ru-RU" sz="1800" dirty="0" err="1">
                <a:solidFill>
                  <a:srgbClr val="FFFF00"/>
                </a:solidFill>
              </a:rPr>
              <a:t>християнами</a:t>
            </a:r>
            <a:r>
              <a:rPr lang="ru-RU" sz="1800" dirty="0">
                <a:solidFill>
                  <a:srgbClr val="FFFF00"/>
                </a:solidFill>
              </a:rPr>
              <a:t> у </a:t>
            </a:r>
            <a:r>
              <a:rPr lang="ru-RU" sz="1800" dirty="0" err="1">
                <a:solidFill>
                  <a:srgbClr val="FFFF00"/>
                </a:solidFill>
              </a:rPr>
              <a:t>маврів</a:t>
            </a:r>
            <a:r>
              <a:rPr lang="ru-RU" sz="1800" dirty="0">
                <a:solidFill>
                  <a:srgbClr val="FFFF00"/>
                </a:solidFill>
              </a:rPr>
              <a:t> </a:t>
            </a:r>
            <a:r>
              <a:rPr lang="ru-RU" sz="1800" dirty="0" err="1">
                <a:solidFill>
                  <a:srgbClr val="FFFF00"/>
                </a:solidFill>
              </a:rPr>
              <a:t>рідних</a:t>
            </a:r>
            <a:r>
              <a:rPr lang="ru-RU" sz="1800" dirty="0">
                <a:solidFill>
                  <a:srgbClr val="FFFF00"/>
                </a:solidFill>
              </a:rPr>
              <a:t> земель. </a:t>
            </a:r>
            <a:r>
              <a:rPr lang="ru-RU" sz="1800" dirty="0" err="1">
                <a:solidFill>
                  <a:srgbClr val="FFFF00"/>
                </a:solidFill>
              </a:rPr>
              <a:t>Тривала</a:t>
            </a:r>
            <a:r>
              <a:rPr lang="ru-RU" sz="1800" dirty="0">
                <a:solidFill>
                  <a:srgbClr val="FFFF00"/>
                </a:solidFill>
              </a:rPr>
              <a:t> </a:t>
            </a:r>
            <a:r>
              <a:rPr lang="ru-RU" sz="1800" dirty="0" err="1">
                <a:solidFill>
                  <a:srgbClr val="FFFF00"/>
                </a:solidFill>
              </a:rPr>
              <a:t>реконкіста</a:t>
            </a:r>
            <a:r>
              <a:rPr lang="ru-RU" sz="1800" dirty="0">
                <a:solidFill>
                  <a:srgbClr val="FFFF00"/>
                </a:solidFill>
              </a:rPr>
              <a:t> </a:t>
            </a:r>
            <a:r>
              <a:rPr lang="ru-RU" sz="1800" dirty="0" err="1">
                <a:solidFill>
                  <a:srgbClr val="FFFF00"/>
                </a:solidFill>
              </a:rPr>
              <a:t>майже</a:t>
            </a:r>
            <a:r>
              <a:rPr lang="ru-RU" sz="1800" dirty="0">
                <a:solidFill>
                  <a:srgbClr val="FFFF00"/>
                </a:solidFill>
              </a:rPr>
              <a:t> 800 </a:t>
            </a:r>
            <a:r>
              <a:rPr lang="ru-RU" sz="1800" dirty="0" err="1">
                <a:solidFill>
                  <a:srgbClr val="FFFF00"/>
                </a:solidFill>
              </a:rPr>
              <a:t>років</a:t>
            </a:r>
            <a:r>
              <a:rPr lang="ru-RU" sz="1800" dirty="0">
                <a:solidFill>
                  <a:srgbClr val="FFFF00"/>
                </a:solidFill>
              </a:rPr>
              <a:t> і </a:t>
            </a:r>
            <a:r>
              <a:rPr lang="ru-RU" sz="1800" dirty="0" err="1">
                <a:solidFill>
                  <a:srgbClr val="FFFF00"/>
                </a:solidFill>
              </a:rPr>
              <a:t>закінчилася</a:t>
            </a:r>
            <a:r>
              <a:rPr lang="ru-RU" sz="1800" dirty="0">
                <a:solidFill>
                  <a:srgbClr val="FFFF00"/>
                </a:solidFill>
              </a:rPr>
              <a:t> в 1492 </a:t>
            </a:r>
            <a:r>
              <a:rPr lang="ru-RU" sz="1800" dirty="0" err="1">
                <a:solidFill>
                  <a:srgbClr val="FFFF00"/>
                </a:solidFill>
              </a:rPr>
              <a:t>році</a:t>
            </a:r>
            <a:r>
              <a:rPr lang="ru-RU" sz="1800" dirty="0">
                <a:solidFill>
                  <a:srgbClr val="FFFF00"/>
                </a:solidFill>
              </a:rPr>
              <a:t> </a:t>
            </a:r>
            <a:r>
              <a:rPr lang="ru-RU" sz="1800" dirty="0" err="1">
                <a:solidFill>
                  <a:srgbClr val="FFFF00"/>
                </a:solidFill>
              </a:rPr>
              <a:t>захопленням</a:t>
            </a:r>
            <a:r>
              <a:rPr lang="ru-RU" sz="1800" dirty="0">
                <a:solidFill>
                  <a:srgbClr val="FFFF00"/>
                </a:solidFill>
              </a:rPr>
              <a:t> </a:t>
            </a:r>
            <a:r>
              <a:rPr lang="ru-RU" sz="1800" dirty="0" err="1">
                <a:solidFill>
                  <a:srgbClr val="FFFF00"/>
                </a:solidFill>
              </a:rPr>
              <a:t>Гренади</a:t>
            </a:r>
            <a:r>
              <a:rPr lang="ru-RU" sz="1800" dirty="0">
                <a:solidFill>
                  <a:srgbClr val="FFFF00"/>
                </a:solidFill>
              </a:rPr>
              <a:t> – </a:t>
            </a:r>
            <a:r>
              <a:rPr lang="ru-RU" sz="1800" dirty="0" err="1">
                <a:solidFill>
                  <a:srgbClr val="FFFF00"/>
                </a:solidFill>
              </a:rPr>
              <a:t>останнього</a:t>
            </a:r>
            <a:r>
              <a:rPr lang="ru-RU" sz="1800" dirty="0">
                <a:solidFill>
                  <a:srgbClr val="FFFF00"/>
                </a:solidFill>
              </a:rPr>
              <a:t> оплоту </a:t>
            </a:r>
            <a:r>
              <a:rPr lang="ru-RU" sz="1800" dirty="0" smtClean="0">
                <a:solidFill>
                  <a:srgbClr val="FFFF00"/>
                </a:solidFill>
              </a:rPr>
              <a:t>мусульман.</a:t>
            </a:r>
            <a:endParaRPr lang="ru-RU" sz="1800" dirty="0">
              <a:solidFill>
                <a:srgbClr val="FFFF00"/>
              </a:solidFill>
            </a:endParaRPr>
          </a:p>
          <a:p>
            <a:endParaRPr lang="ru-RU" sz="1800" dirty="0">
              <a:solidFill>
                <a:srgbClr val="FFFF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67900"/>
            <a:ext cx="5035342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23928" y="6237312"/>
            <a:ext cx="10309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err="1">
                <a:solidFill>
                  <a:srgbClr val="FFFF00"/>
                </a:solidFill>
              </a:rPr>
              <a:t>Гранада</a:t>
            </a:r>
            <a:r>
              <a:rPr lang="uk-UA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140968"/>
            <a:ext cx="3379575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519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5255207" cy="3883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24128" y="260648"/>
            <a:ext cx="1890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>
                <a:solidFill>
                  <a:srgbClr val="FFFF00"/>
                </a:solidFill>
              </a:rPr>
              <a:t>Падіння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ru-RU" dirty="0" err="1">
                <a:solidFill>
                  <a:srgbClr val="FFFF00"/>
                </a:solidFill>
              </a:rPr>
              <a:t>Гранади</a:t>
            </a:r>
            <a:r>
              <a:rPr lang="ru-RU" dirty="0">
                <a:solidFill>
                  <a:srgbClr val="FFFF00"/>
                </a:solidFill>
              </a:rPr>
              <a:t>.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836712"/>
            <a:ext cx="3097213" cy="337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99845"/>
            <a:ext cx="3600400" cy="239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 descr="C:\Documents and Settings\User\Мои документы\Мои рисунки\альпухара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299845"/>
            <a:ext cx="2474774" cy="233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379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1552</TotalTime>
  <Words>413</Words>
  <Application>Microsoft Office PowerPoint</Application>
  <PresentationFormat>Экран (4:3)</PresentationFormat>
  <Paragraphs>43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Calibri</vt:lpstr>
      <vt:lpstr>Тема Office</vt:lpstr>
      <vt:lpstr>Адам Міцкевич (1798-1855)</vt:lpstr>
      <vt:lpstr>Адам Міцкевич, польский поет-романтик, народився 24 грудня 1798року на хуторі Заоссе, біля Новогрудка, у сім’ї адвоката та збіднілого шляхтича Миколи Міцкевича.</vt:lpstr>
      <vt:lpstr>У 1822-1823 роках з допомогою  близьких  друзів  Міцкевич в Вільно видає томик «Поезій».    </vt:lpstr>
      <vt:lpstr>За час перебування в Україні Міцкевич написав більшість його сонетів, у тому числі  «Кримських», балада  «Воєвода», «Дозор». </vt:lpstr>
      <vt:lpstr>Найяскравішим знайомством була зустріч з видатним російським поетом Олександром Пушкіним.   </vt:lpstr>
      <vt:lpstr>Презентация PowerPoint</vt:lpstr>
      <vt:lpstr>Творчість Адама Міцкевича відома в Україні з 20-30-х років ХІХ століття завдяки перекладам і переспівам таких письменників:</vt:lpstr>
      <vt:lpstr>Поему «Конрад Валленрод», до якої входить балада «Альпухара», Міцкевич присвятив героїчній боротьбі свого народу проти Тевтонського ордену хрестоносців у ХІVст. </vt:lpstr>
      <vt:lpstr>Презентация PowerPoint</vt:lpstr>
      <vt:lpstr>Презентация PowerPoint</vt:lpstr>
      <vt:lpstr>Дім-музей Адама Міцкевича у Новогрудку (Білорусія).  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Адам Міцкевич (1798-1855)</dc:title>
  <dc:creator>User</dc:creator>
  <cp:lastModifiedBy>Админ</cp:lastModifiedBy>
  <cp:revision>28</cp:revision>
  <dcterms:created xsi:type="dcterms:W3CDTF">2005-12-31T21:19:48Z</dcterms:created>
  <dcterms:modified xsi:type="dcterms:W3CDTF">2017-03-17T15:34:32Z</dcterms:modified>
</cp:coreProperties>
</file>