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F0094-843D-409C-8FF2-674E7808CBFE}" type="datetimeFigureOut">
              <a:rPr lang="ru-RU" smtClean="0"/>
              <a:pPr/>
              <a:t>23.02.2017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B8828-A4EC-4FFA-AC22-AC51FE403D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F0094-843D-409C-8FF2-674E7808CBFE}" type="datetimeFigureOut">
              <a:rPr lang="ru-RU" smtClean="0"/>
              <a:pPr/>
              <a:t>23.02.2017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B8828-A4EC-4FFA-AC22-AC51FE403D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F0094-843D-409C-8FF2-674E7808CBFE}" type="datetimeFigureOut">
              <a:rPr lang="ru-RU" smtClean="0"/>
              <a:pPr/>
              <a:t>23.02.2017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B8828-A4EC-4FFA-AC22-AC51FE403D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F0094-843D-409C-8FF2-674E7808CBFE}" type="datetimeFigureOut">
              <a:rPr lang="ru-RU" smtClean="0"/>
              <a:pPr/>
              <a:t>23.02.2017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B8828-A4EC-4FFA-AC22-AC51FE403D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F0094-843D-409C-8FF2-674E7808CBFE}" type="datetimeFigureOut">
              <a:rPr lang="ru-RU" smtClean="0"/>
              <a:pPr/>
              <a:t>23.02.2017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B8828-A4EC-4FFA-AC22-AC51FE403D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F0094-843D-409C-8FF2-674E7808CBFE}" type="datetimeFigureOut">
              <a:rPr lang="ru-RU" smtClean="0"/>
              <a:pPr/>
              <a:t>23.02.2017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B8828-A4EC-4FFA-AC22-AC51FE403D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F0094-843D-409C-8FF2-674E7808CBFE}" type="datetimeFigureOut">
              <a:rPr lang="ru-RU" smtClean="0"/>
              <a:pPr/>
              <a:t>23.02.2017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B8828-A4EC-4FFA-AC22-AC51FE403D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F0094-843D-409C-8FF2-674E7808CBFE}" type="datetimeFigureOut">
              <a:rPr lang="ru-RU" smtClean="0"/>
              <a:pPr/>
              <a:t>23.02.2017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B8828-A4EC-4FFA-AC22-AC51FE403D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F0094-843D-409C-8FF2-674E7808CBFE}" type="datetimeFigureOut">
              <a:rPr lang="ru-RU" smtClean="0"/>
              <a:pPr/>
              <a:t>23.02.2017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B8828-A4EC-4FFA-AC22-AC51FE403D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F0094-843D-409C-8FF2-674E7808CBFE}" type="datetimeFigureOut">
              <a:rPr lang="ru-RU" smtClean="0"/>
              <a:pPr/>
              <a:t>23.02.2017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B8828-A4EC-4FFA-AC22-AC51FE403D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F0094-843D-409C-8FF2-674E7808CBFE}" type="datetimeFigureOut">
              <a:rPr lang="ru-RU" smtClean="0"/>
              <a:pPr/>
              <a:t>23.02.2017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B8828-A4EC-4FFA-AC22-AC51FE403D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CF0094-843D-409C-8FF2-674E7808CBFE}" type="datetimeFigureOut">
              <a:rPr lang="ru-RU" smtClean="0"/>
              <a:pPr/>
              <a:t>23.02.2017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BB8828-A4EC-4FFA-AC22-AC51FE403D0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12" Type="http://schemas.openxmlformats.org/officeDocument/2006/relationships/image" Target="../media/image3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11" Type="http://schemas.openxmlformats.org/officeDocument/2006/relationships/image" Target="../media/image31.jpeg"/><Relationship Id="rId5" Type="http://schemas.openxmlformats.org/officeDocument/2006/relationships/image" Target="../media/image25.jpeg"/><Relationship Id="rId10" Type="http://schemas.openxmlformats.org/officeDocument/2006/relationships/image" Target="../media/image30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0232" y="2143116"/>
            <a:ext cx="4857768" cy="397031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800" dirty="0"/>
              <a:t>Лев Толстой – геніальний письменник, тому що його твори несуть такий глибокий зміст, що здатні і сучасне молоде покоління навчити правді життя, спонукати до думки про те, що наш світ поділено на дві постійно ворогуючі сили : </a:t>
            </a:r>
            <a:r>
              <a:rPr lang="uk-UA" sz="2800" b="1" dirty="0">
                <a:solidFill>
                  <a:schemeClr val="tx1"/>
                </a:solidFill>
              </a:rPr>
              <a:t>добро і зло</a:t>
            </a:r>
            <a:r>
              <a:rPr lang="uk-UA" sz="2800" dirty="0"/>
              <a:t>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Таня\Desktop\4999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85728"/>
            <a:ext cx="1446620" cy="192882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Зупинка « Психолог»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214554"/>
            <a:ext cx="8115328" cy="3911609"/>
          </a:xfrm>
        </p:spPr>
        <p:txBody>
          <a:bodyPr/>
          <a:lstStyle/>
          <a:p>
            <a:r>
              <a:rPr lang="uk-UA" sz="2400" b="1" dirty="0" smtClean="0"/>
              <a:t>Завдання</a:t>
            </a:r>
            <a:r>
              <a:rPr lang="uk-UA" sz="2400" dirty="0" smtClean="0"/>
              <a:t>: ознайомитись з </a:t>
            </a:r>
            <a:r>
              <a:rPr lang="uk-UA" sz="2400" dirty="0" err="1" smtClean="0"/>
              <a:t>психотипами</a:t>
            </a:r>
            <a:r>
              <a:rPr lang="uk-UA" sz="2400" dirty="0" smtClean="0"/>
              <a:t>  людей, знайти  відповідники з їх числа для героїв твору та аргументувати  свій вибір.</a:t>
            </a:r>
            <a:endParaRPr lang="ru-RU" sz="2400" dirty="0" smtClean="0"/>
          </a:p>
          <a:p>
            <a:r>
              <a:rPr lang="uk-UA" sz="2400" b="1" dirty="0" err="1" smtClean="0"/>
              <a:t>Психотип</a:t>
            </a:r>
            <a:r>
              <a:rPr lang="uk-UA" sz="2400" dirty="0" smtClean="0"/>
              <a:t> - в</a:t>
            </a:r>
            <a:r>
              <a:rPr lang="ru-RU" sz="2400" dirty="0" err="1" smtClean="0"/>
              <a:t>ідмінні</a:t>
            </a:r>
            <a:r>
              <a:rPr lang="ru-RU" sz="2400" dirty="0" smtClean="0"/>
              <a:t> </a:t>
            </a:r>
            <a:r>
              <a:rPr lang="ru-RU" sz="2400" dirty="0" err="1" smtClean="0"/>
              <a:t>риси</a:t>
            </a:r>
            <a:r>
              <a:rPr lang="ru-RU" sz="2400" dirty="0" smtClean="0"/>
              <a:t> </a:t>
            </a:r>
            <a:r>
              <a:rPr lang="ru-RU" sz="2400" dirty="0" err="1" smtClean="0"/>
              <a:t>поведінки</a:t>
            </a:r>
            <a:r>
              <a:rPr lang="ru-RU" sz="2400" dirty="0" smtClean="0"/>
              <a:t> </a:t>
            </a:r>
            <a:r>
              <a:rPr lang="ru-RU" sz="2400" dirty="0" err="1" smtClean="0"/>
              <a:t>людини</a:t>
            </a:r>
            <a:r>
              <a:rPr lang="ru-RU" sz="2400" dirty="0" smtClean="0"/>
              <a:t>, </a:t>
            </a:r>
            <a:r>
              <a:rPr lang="ru-RU" sz="2400" dirty="0" err="1" smtClean="0"/>
              <a:t>її</a:t>
            </a:r>
            <a:r>
              <a:rPr lang="ru-RU" sz="2400" dirty="0" smtClean="0"/>
              <a:t> </a:t>
            </a:r>
            <a:r>
              <a:rPr lang="ru-RU" sz="2400" dirty="0" err="1" smtClean="0"/>
              <a:t>ставлення</a:t>
            </a:r>
            <a:r>
              <a:rPr lang="ru-RU" sz="2400" dirty="0" smtClean="0"/>
              <a:t> до </a:t>
            </a:r>
            <a:r>
              <a:rPr lang="ru-RU" sz="2400" dirty="0" err="1" smtClean="0"/>
              <a:t>життя</a:t>
            </a:r>
            <a:r>
              <a:rPr lang="ru-RU" sz="2400" dirty="0" smtClean="0"/>
              <a:t>, </a:t>
            </a:r>
            <a:r>
              <a:rPr lang="ru-RU" sz="2400" dirty="0" err="1" smtClean="0"/>
              <a:t>подій</a:t>
            </a:r>
            <a:r>
              <a:rPr lang="ru-RU" sz="2400" dirty="0" smtClean="0"/>
              <a:t>, </a:t>
            </a:r>
            <a:r>
              <a:rPr lang="ru-RU" sz="2400" dirty="0" err="1" smtClean="0"/>
              <a:t>реакція</a:t>
            </a:r>
            <a:r>
              <a:rPr lang="ru-RU" sz="2400" dirty="0" smtClean="0"/>
              <a:t> на </a:t>
            </a:r>
            <a:r>
              <a:rPr lang="ru-RU" sz="2400" dirty="0" err="1" smtClean="0"/>
              <a:t>подразники</a:t>
            </a:r>
            <a:r>
              <a:rPr lang="uk-UA" dirty="0" smtClean="0"/>
              <a:t>.</a:t>
            </a:r>
            <a:r>
              <a:rPr lang="ru-RU" dirty="0" smtClean="0"/>
              <a:t> </a:t>
            </a:r>
          </a:p>
          <a:p>
            <a:endParaRPr lang="ru-RU" dirty="0"/>
          </a:p>
        </p:txBody>
      </p:sp>
      <p:pic>
        <p:nvPicPr>
          <p:cNvPr id="24579" name="Picture 3" descr="C:\Users\Таня\Desktop\img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71736" y="4214818"/>
            <a:ext cx="3214710" cy="24110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:\Users\Таня\Desktop\4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857232"/>
            <a:ext cx="1928826" cy="244145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115328" cy="2154230"/>
          </a:xfrm>
        </p:spPr>
        <p:txBody>
          <a:bodyPr>
            <a:normAutofit fontScale="90000"/>
          </a:bodyPr>
          <a:lstStyle/>
          <a:p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Зупинка « Провидець»</a:t>
            </a:r>
            <a:br>
              <a:rPr lang="uk-UA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700" b="1" dirty="0" smtClean="0"/>
              <a:t> Завдання:</a:t>
            </a:r>
            <a:r>
              <a:rPr lang="uk-UA" sz="2700" dirty="0" smtClean="0"/>
              <a:t> вам потрібно буде уявити себе письменником, який  хоче  написати продовження твору, та  створити передбачення для членів сім</a:t>
            </a:r>
            <a:r>
              <a:rPr lang="ru-RU" sz="2700" dirty="0" smtClean="0"/>
              <a:t>’</a:t>
            </a:r>
            <a:r>
              <a:rPr lang="uk-UA" sz="2700" dirty="0" smtClean="0"/>
              <a:t>ї на майбутнє .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C:\Users\Таня\Desktop\shotimg21529_29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2714" y="2643182"/>
            <a:ext cx="8174085" cy="3286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http://bendasphoto.ru/wp-content/uploads/2015/10/97407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4929198"/>
            <a:ext cx="2127444" cy="1057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http://natalka.pp.ua/wp-content/pic8/image_509.jpg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6286512" y="2786058"/>
            <a:ext cx="1885693" cy="9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 descr="http://cs618017.vk.me/v618017320/164ab/qvBZyf31SOQ.jpg"/>
          <p:cNvPicPr/>
          <p:nvPr/>
        </p:nvPicPr>
        <p:blipFill>
          <a:blip r:embed="rId5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6215074" y="1928802"/>
            <a:ext cx="2066925" cy="9235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http://i1032.photobucket.com/albums/a404/AndrOleksiienko/201205%20family/001familyphotographeroleandr030512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86512" y="1071546"/>
            <a:ext cx="1962150" cy="9337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http://nbp-kiev.com/wp-content/uploads/2016/06/moj-rebenok-10-idej-dlja-semejnogo-foto_1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86512" y="3929066"/>
            <a:ext cx="2002339" cy="10076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Універсалізація</a:t>
            </a:r>
            <a:br>
              <a:rPr lang="uk-UA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700" b="1" dirty="0" smtClean="0">
                <a:latin typeface="Times New Roman" pitchFamily="18" charset="0"/>
                <a:cs typeface="Times New Roman" pitchFamily="18" charset="0"/>
              </a:rPr>
              <a:t>Порадник “ Як створити щасливу сім</a:t>
            </a:r>
            <a:r>
              <a:rPr lang="en-US" sz="2700" b="1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700" b="1" dirty="0" smtClean="0">
                <a:latin typeface="Times New Roman" pitchFamily="18" charset="0"/>
                <a:cs typeface="Times New Roman" pitchFamily="18" charset="0"/>
              </a:rPr>
              <a:t>ю”</a:t>
            </a:r>
            <a:br>
              <a:rPr lang="uk-UA" sz="27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7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071546"/>
            <a:ext cx="8286808" cy="5572164"/>
          </a:xfrm>
        </p:spPr>
        <p:txBody>
          <a:bodyPr>
            <a:normAutofit fontScale="25000" lnSpcReduction="20000"/>
          </a:bodyPr>
          <a:lstStyle/>
          <a:p>
            <a:pPr>
              <a:buFont typeface="Wingdings" pitchFamily="2" charset="2"/>
              <a:buChar char="§"/>
            </a:pP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Звертайтесь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один до одного 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ввічливо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та</a:t>
            </a:r>
          </a:p>
          <a:p>
            <a:pPr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повагою</a:t>
            </a:r>
            <a:r>
              <a:rPr lang="uk-UA" sz="8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§"/>
            </a:pPr>
            <a:endParaRPr lang="ru-RU" sz="8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Менше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конфліктуйте,більше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говоріть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endParaRPr lang="ru-RU" sz="8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Намагайтеся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зрозуміти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кохану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людину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надавайте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їй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допомогу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uk-UA" sz="8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endParaRPr lang="uk-UA" sz="8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зациклюйтеся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недоліках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своєї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другої</a:t>
            </a:r>
            <a:endParaRPr lang="ru-RU" sz="8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половини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навпаки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намагайтеся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бачити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щось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хороше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коханій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людині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цінувати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позитивні</a:t>
            </a:r>
            <a:endParaRPr lang="ru-RU" sz="8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якості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тонкощі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характеру.</a:t>
            </a:r>
          </a:p>
          <a:p>
            <a:pPr>
              <a:buFont typeface="Wingdings" pitchFamily="2" charset="2"/>
              <a:buChar char="§"/>
            </a:pPr>
            <a:r>
              <a:rPr lang="uk-UA" sz="8000" dirty="0" smtClean="0">
                <a:latin typeface="Times New Roman" pitchFamily="18" charset="0"/>
                <a:cs typeface="Times New Roman" pitchFamily="18" charset="0"/>
              </a:rPr>
              <a:t>Намагайтеся дотримуватися сімейних традицій – </a:t>
            </a:r>
          </a:p>
          <a:p>
            <a:pPr>
              <a:buNone/>
            </a:pPr>
            <a:r>
              <a:rPr lang="uk-UA" sz="8000" dirty="0" smtClean="0">
                <a:latin typeface="Times New Roman" pitchFamily="18" charset="0"/>
                <a:cs typeface="Times New Roman" pitchFamily="18" charset="0"/>
              </a:rPr>
              <a:t>в кожній сім'ї  традиції різні, але все ж дуже  значні </a:t>
            </a:r>
          </a:p>
          <a:p>
            <a:pPr>
              <a:buNone/>
            </a:pPr>
            <a:r>
              <a:rPr lang="uk-UA" sz="8000" dirty="0" smtClean="0">
                <a:latin typeface="Times New Roman" pitchFamily="18" charset="0"/>
                <a:cs typeface="Times New Roman" pitchFamily="18" charset="0"/>
              </a:rPr>
              <a:t>для зміцнення сімейних відносин.</a:t>
            </a:r>
            <a:r>
              <a:rPr lang="uk-UA" sz="9600" dirty="0" smtClean="0"/>
              <a:t/>
            </a:r>
            <a:br>
              <a:rPr lang="uk-UA" sz="9600" dirty="0" smtClean="0"/>
            </a:br>
            <a:r>
              <a:rPr lang="uk-UA" sz="9600" dirty="0" smtClean="0"/>
              <a:t> </a:t>
            </a:r>
            <a:endParaRPr lang="ru-RU" sz="9600" dirty="0" smtClean="0"/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Проективна методика</a:t>
            </a:r>
            <a:r>
              <a:rPr lang="uk-UA" sz="4000" b="1" dirty="0" smtClean="0"/>
              <a:t> «У лісі» 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1" name="Picture 3" descr="C:\Users\Таня\Desktop\343411887 (1)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226" y="1173927"/>
            <a:ext cx="8214302" cy="53940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:\Users\Таня\Desktop\i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1142984"/>
            <a:ext cx="6229075" cy="528641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Від кого ж залежить наш життєвий успіх?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/>
            <a:endParaRPr lang="uk-UA" b="1" dirty="0" smtClean="0">
              <a:solidFill>
                <a:schemeClr val="bg1">
                  <a:lumMod val="95000"/>
                </a:schemeClr>
              </a:solidFill>
            </a:endParaRPr>
          </a:p>
          <a:p>
            <a:pPr algn="ctr"/>
            <a:endParaRPr lang="uk-UA" b="1" dirty="0" smtClean="0">
              <a:solidFill>
                <a:schemeClr val="bg1">
                  <a:lumMod val="95000"/>
                </a:schemeClr>
              </a:solidFill>
            </a:endParaRPr>
          </a:p>
          <a:p>
            <a:pPr algn="ctr"/>
            <a:endParaRPr lang="uk-UA" b="1" dirty="0" smtClean="0">
              <a:solidFill>
                <a:schemeClr val="bg1">
                  <a:lumMod val="95000"/>
                </a:schemeClr>
              </a:solidFill>
            </a:endParaRPr>
          </a:p>
          <a:p>
            <a:pPr algn="ctr"/>
            <a:endParaRPr lang="uk-UA" b="1" dirty="0" smtClean="0">
              <a:solidFill>
                <a:schemeClr val="bg1">
                  <a:lumMod val="95000"/>
                </a:schemeClr>
              </a:solidFill>
            </a:endParaRPr>
          </a:p>
          <a:p>
            <a:pPr algn="ctr"/>
            <a:endParaRPr lang="uk-UA" b="1" dirty="0" smtClean="0">
              <a:solidFill>
                <a:schemeClr val="bg1">
                  <a:lumMod val="95000"/>
                </a:schemeClr>
              </a:solidFill>
            </a:endParaRPr>
          </a:p>
          <a:p>
            <a:pPr algn="ctr">
              <a:buNone/>
            </a:pPr>
            <a:r>
              <a:rPr lang="uk-UA" b="1" dirty="0" smtClean="0">
                <a:solidFill>
                  <a:schemeClr val="bg1">
                    <a:lumMod val="95000"/>
                  </a:schemeClr>
                </a:solidFill>
              </a:rPr>
              <a:t>Кожен хоче змінити людство, </a:t>
            </a:r>
          </a:p>
          <a:p>
            <a:pPr algn="ctr">
              <a:buNone/>
            </a:pPr>
            <a:r>
              <a:rPr lang="uk-UA" b="1" dirty="0" smtClean="0">
                <a:solidFill>
                  <a:schemeClr val="bg1">
                    <a:lumMod val="95000"/>
                  </a:schemeClr>
                </a:solidFill>
              </a:rPr>
              <a:t>але ніхто не </a:t>
            </a:r>
            <a:r>
              <a:rPr lang="uk-UA" b="1" dirty="0" err="1" smtClean="0">
                <a:solidFill>
                  <a:schemeClr val="bg1">
                    <a:lumMod val="95000"/>
                  </a:schemeClr>
                </a:solidFill>
              </a:rPr>
              <a:t>задумуєтьс</a:t>
            </a:r>
            <a:r>
              <a:rPr lang="uk-UA" b="1" dirty="0" smtClean="0">
                <a:solidFill>
                  <a:schemeClr val="bg1">
                    <a:lumMod val="95000"/>
                  </a:schemeClr>
                </a:solidFill>
              </a:rPr>
              <a:t> я над тим,</a:t>
            </a:r>
          </a:p>
          <a:p>
            <a:pPr algn="ctr">
              <a:buNone/>
            </a:pPr>
            <a:r>
              <a:rPr lang="uk-UA" b="1" dirty="0" smtClean="0">
                <a:solidFill>
                  <a:schemeClr val="bg1">
                    <a:lumMod val="95000"/>
                  </a:schemeClr>
                </a:solidFill>
              </a:rPr>
              <a:t> як змінити себе</a:t>
            </a:r>
            <a:endParaRPr lang="ru-RU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Універсалізація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Тільки що ви довели - ваше щастя у ваших руках . Я сподіваюся, що сьогоднішній урок спонукав вас до переоцінки своїх духовних якостей, до толерантного сприйняття життєвої позиції інших людей, до руйнування сірого паркану суспільної моралі, бо, як казав  </a:t>
            </a: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Л. Толстой, судити може тільки Бог. Недарма слова епіграфа до роману він узяв із Біблії: «Мне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отмщение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 и аз воздам».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dirty="0" smtClean="0"/>
              <a:t> 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86808" cy="2500330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Я без 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вагань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    назвав</a:t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    «Анну 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Кареніну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    одним 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найвизначніших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соціальних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романів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всій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світовій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літературі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    Т. Манн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                                                                                                     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1027" name="Picture 3" descr="C:\Users\Таня\Desktop\image_168703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4214818"/>
            <a:ext cx="2330784" cy="2131815"/>
          </a:xfrm>
          <a:prstGeom prst="rect">
            <a:avLst/>
          </a:prstGeom>
          <a:noFill/>
        </p:spPr>
      </p:pic>
      <p:pic>
        <p:nvPicPr>
          <p:cNvPr id="1028" name="Picture 4" descr="C:\Users\Таня\Desktop\10128340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9058" y="4286256"/>
            <a:ext cx="1285884" cy="2112840"/>
          </a:xfrm>
          <a:prstGeom prst="rect">
            <a:avLst/>
          </a:prstGeom>
          <a:noFill/>
        </p:spPr>
      </p:pic>
      <p:pic>
        <p:nvPicPr>
          <p:cNvPr id="1029" name="Picture 5" descr="C:\Users\Таня\Desktop\anna karenina book cover - mylusciouslif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57818" y="4143380"/>
            <a:ext cx="1607355" cy="2143140"/>
          </a:xfrm>
          <a:prstGeom prst="rect">
            <a:avLst/>
          </a:prstGeom>
          <a:noFill/>
        </p:spPr>
      </p:pic>
      <p:pic>
        <p:nvPicPr>
          <p:cNvPr id="1030" name="Picture 6" descr="C:\Users\Таня\Desktop\uk35334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1500174"/>
            <a:ext cx="1518548" cy="1904989"/>
          </a:xfrm>
          <a:prstGeom prst="rect">
            <a:avLst/>
          </a:prstGeom>
          <a:noFill/>
        </p:spPr>
      </p:pic>
      <p:pic>
        <p:nvPicPr>
          <p:cNvPr id="1031" name="Picture 7" descr="C:\Users\Таня\Desktop\1071514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86050" y="2357430"/>
            <a:ext cx="1236307" cy="1976218"/>
          </a:xfrm>
          <a:prstGeom prst="rect">
            <a:avLst/>
          </a:prstGeom>
          <a:noFill/>
        </p:spPr>
      </p:pic>
      <p:pic>
        <p:nvPicPr>
          <p:cNvPr id="1032" name="Picture 8" descr="C:\Users\Таня\Desktop\Anna-Karenina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14810" y="2428868"/>
            <a:ext cx="1285884" cy="2000565"/>
          </a:xfrm>
          <a:prstGeom prst="rect">
            <a:avLst/>
          </a:prstGeom>
          <a:noFill/>
        </p:spPr>
      </p:pic>
      <p:pic>
        <p:nvPicPr>
          <p:cNvPr id="1026" name="Picture 2" descr="C:\Users\Таня\Desktop\191acb493412c38dee51aaf7a6e46c79.jpg"/>
          <p:cNvPicPr>
            <a:picLocks noGrp="1" noChangeAspect="1" noChangeArrowheads="1"/>
          </p:cNvPicPr>
          <p:nvPr>
            <p:ph idx="1"/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282" y="4000504"/>
            <a:ext cx="1357322" cy="2031270"/>
          </a:xfrm>
          <a:prstGeom prst="rect">
            <a:avLst/>
          </a:prstGeom>
          <a:noFill/>
        </p:spPr>
      </p:pic>
      <p:pic>
        <p:nvPicPr>
          <p:cNvPr id="1033" name="Picture 9" descr="C:\Users\Таня\Desktop\1006013356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000760" y="2000240"/>
            <a:ext cx="1983733" cy="1785950"/>
          </a:xfrm>
          <a:prstGeom prst="rect">
            <a:avLst/>
          </a:prstGeom>
          <a:noFill/>
        </p:spPr>
      </p:pic>
      <p:pic>
        <p:nvPicPr>
          <p:cNvPr id="1034" name="Picture 10" descr="C:\Users\Таня\Desktop\1340650897_newproject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072330" y="3929066"/>
            <a:ext cx="1806884" cy="2423750"/>
          </a:xfrm>
          <a:prstGeom prst="rect">
            <a:avLst/>
          </a:prstGeom>
          <a:noFill/>
        </p:spPr>
      </p:pic>
      <p:pic>
        <p:nvPicPr>
          <p:cNvPr id="1035" name="Picture 11" descr="C:\Users\Таня\Desktop\anna-karenina-film-joe-wright1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357290" y="2786058"/>
            <a:ext cx="1408035" cy="18926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74638"/>
            <a:ext cx="8186766" cy="93978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uk-UA" b="1" dirty="0"/>
              <a:t>Постановка раціональної проблеми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786058"/>
            <a:ext cx="8286808" cy="378621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r>
              <a:rPr lang="uk-UA" sz="3400" dirty="0"/>
              <a:t>Наше знайомство з літературою починалося з казок. А, як відомо,  казки мають щасливий фінал: перемагає добро. Згадаймо хоча б усім відому історію про Попелюшку: </a:t>
            </a:r>
            <a:endParaRPr lang="ru-RU" sz="3400" dirty="0"/>
          </a:p>
          <a:p>
            <a:r>
              <a:rPr lang="uk-UA" sz="3400" i="1" dirty="0"/>
              <a:t>«Потім Попелюшку повезли до палацу, і принц побачив, що вона ще краща, ніж раніше.</a:t>
            </a:r>
            <a:endParaRPr lang="ru-RU" sz="3400" i="1" dirty="0"/>
          </a:p>
          <a:p>
            <a:r>
              <a:rPr lang="ru-RU" sz="3400" i="1" dirty="0"/>
              <a:t>За </a:t>
            </a:r>
            <a:r>
              <a:rPr lang="ru-RU" sz="3400" i="1" dirty="0" err="1"/>
              <a:t>кілька</a:t>
            </a:r>
            <a:r>
              <a:rPr lang="ru-RU" sz="3400" i="1" dirty="0"/>
              <a:t> день </a:t>
            </a:r>
            <a:r>
              <a:rPr lang="ru-RU" sz="3400" i="1" dirty="0" err="1"/>
              <a:t>відгуляли</a:t>
            </a:r>
            <a:r>
              <a:rPr lang="ru-RU" sz="3400" i="1" dirty="0"/>
              <a:t> </a:t>
            </a:r>
            <a:r>
              <a:rPr lang="ru-RU" sz="3400" i="1" dirty="0" err="1"/>
              <a:t>весілля</a:t>
            </a:r>
            <a:r>
              <a:rPr lang="ru-RU" sz="3400" i="1" dirty="0"/>
              <a:t>.</a:t>
            </a:r>
          </a:p>
          <a:p>
            <a:r>
              <a:rPr lang="ru-RU" sz="3400" i="1" dirty="0"/>
              <a:t>А </a:t>
            </a:r>
            <a:r>
              <a:rPr lang="ru-RU" sz="3400" i="1" dirty="0" err="1"/>
              <a:t>Попелюшка</a:t>
            </a:r>
            <a:r>
              <a:rPr lang="ru-RU" sz="3400" i="1" dirty="0"/>
              <a:t>, </a:t>
            </a:r>
            <a:r>
              <a:rPr lang="ru-RU" sz="3400" i="1" dirty="0" err="1"/>
              <a:t>така</a:t>
            </a:r>
            <a:r>
              <a:rPr lang="ru-RU" sz="3400" i="1" dirty="0"/>
              <a:t> ж добра, як </a:t>
            </a:r>
            <a:r>
              <a:rPr lang="ru-RU" sz="3400" i="1" dirty="0" err="1"/>
              <a:t>і</a:t>
            </a:r>
            <a:r>
              <a:rPr lang="ru-RU" sz="3400" i="1" dirty="0"/>
              <a:t> </a:t>
            </a:r>
            <a:r>
              <a:rPr lang="ru-RU" sz="3400" i="1" dirty="0" err="1"/>
              <a:t>вродлива</a:t>
            </a:r>
            <a:r>
              <a:rPr lang="ru-RU" sz="3400" i="1" dirty="0"/>
              <a:t>, взяла сестер у палац </a:t>
            </a:r>
            <a:r>
              <a:rPr lang="ru-RU" sz="3400" i="1" dirty="0" err="1"/>
              <a:t>і</a:t>
            </a:r>
            <a:r>
              <a:rPr lang="ru-RU" sz="3400" i="1" dirty="0"/>
              <a:t> </a:t>
            </a:r>
            <a:r>
              <a:rPr lang="ru-RU" sz="3400" i="1" dirty="0" err="1"/>
              <a:t>незабаром</a:t>
            </a:r>
            <a:r>
              <a:rPr lang="ru-RU" sz="3400" i="1" dirty="0"/>
              <a:t> видала </a:t>
            </a:r>
            <a:r>
              <a:rPr lang="ru-RU" sz="3400" i="1" dirty="0" err="1"/>
              <a:t>їх</a:t>
            </a:r>
            <a:r>
              <a:rPr lang="ru-RU" sz="3400" i="1" dirty="0"/>
              <a:t> </a:t>
            </a:r>
            <a:r>
              <a:rPr lang="ru-RU" sz="3400" i="1" dirty="0" err="1"/>
              <a:t>заміж</a:t>
            </a:r>
            <a:r>
              <a:rPr lang="ru-RU" sz="3400" i="1" dirty="0"/>
              <a:t> за </a:t>
            </a:r>
            <a:r>
              <a:rPr lang="ru-RU" sz="3400" i="1" dirty="0" err="1"/>
              <a:t>двох</a:t>
            </a:r>
            <a:r>
              <a:rPr lang="ru-RU" sz="3400" i="1" dirty="0"/>
              <a:t> </a:t>
            </a:r>
            <a:r>
              <a:rPr lang="ru-RU" sz="3400" i="1" dirty="0" err="1"/>
              <a:t>молодих</a:t>
            </a:r>
            <a:r>
              <a:rPr lang="ru-RU" sz="3400" i="1" dirty="0"/>
              <a:t> вельмож</a:t>
            </a:r>
            <a:r>
              <a:rPr lang="uk-UA" sz="3400" i="1" dirty="0"/>
              <a:t>»</a:t>
            </a:r>
            <a:r>
              <a:rPr lang="ru-RU" sz="3400" i="1" dirty="0"/>
              <a:t>.</a:t>
            </a:r>
            <a:r>
              <a:rPr lang="uk-UA" sz="3400" dirty="0"/>
              <a:t> Аж трьома весіллями закінчується казка Шарля </a:t>
            </a:r>
            <a:r>
              <a:rPr lang="uk-UA" sz="3400" dirty="0" err="1"/>
              <a:t>Перро</a:t>
            </a:r>
            <a:r>
              <a:rPr lang="uk-UA" sz="3400" dirty="0"/>
              <a:t>. </a:t>
            </a:r>
            <a:endParaRPr lang="ru-RU" sz="3400" dirty="0"/>
          </a:p>
          <a:p>
            <a:r>
              <a:rPr lang="uk-UA" sz="3400" b="1" dirty="0"/>
              <a:t>Чи можемо ми вважати такий фінал щасливим? </a:t>
            </a:r>
            <a:endParaRPr lang="ru-RU" sz="3400" b="1" dirty="0"/>
          </a:p>
          <a:p>
            <a:r>
              <a:rPr lang="uk-UA" sz="3400" b="1" dirty="0"/>
              <a:t>Чи можемо бути впевненими у тому, що і Попелюшка, і її сестри будуть задоволені своїм сімейним життям?</a:t>
            </a:r>
            <a:endParaRPr lang="ru-RU" sz="3400" b="1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/>
              <a:t>Стимуляція думок </a:t>
            </a:r>
            <a:endParaRPr lang="ru-RU" dirty="0"/>
          </a:p>
        </p:txBody>
      </p:sp>
      <p:pic>
        <p:nvPicPr>
          <p:cNvPr id="1026" name="Picture 2" descr="C:\Users\Таня\Desktop\u_8f7092c554020112e03b02f870518038_80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714348" y="1357298"/>
            <a:ext cx="3532577" cy="23574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4357686" y="1214422"/>
            <a:ext cx="4329114" cy="5357850"/>
          </a:xfrm>
        </p:spPr>
        <p:txBody>
          <a:bodyPr>
            <a:noAutofit/>
          </a:bodyPr>
          <a:lstStyle/>
          <a:p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Відповідь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таке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питання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однозначна – так,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  але якою є статистика щасливих шлюбів?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У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наші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дні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щасливий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шлюб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– велика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рідкість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Про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мо</a:t>
            </a:r>
            <a:r>
              <a:rPr lang="uk-UA" sz="1800" dirty="0" err="1" smtClean="0">
                <a:latin typeface="Times New Roman" pitchFamily="18" charset="0"/>
                <a:cs typeface="Times New Roman" pitchFamily="18" charset="0"/>
              </a:rPr>
              <a:t>жливо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судити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спираючись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на одну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лише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статистику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розлучень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яка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свідчить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60% до 80%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всіх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шлюбів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підсумку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розпадаються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А значна частина з інших 40 -20% шлюбів, що виживають,  мають дуже багато випробувань, долаючи які, подружжя </a:t>
            </a:r>
            <a:r>
              <a:rPr lang="uk-UA" sz="1800" dirty="0" err="1" smtClean="0">
                <a:latin typeface="Times New Roman" pitchFamily="18" charset="0"/>
                <a:cs typeface="Times New Roman" pitchFamily="18" charset="0"/>
              </a:rPr>
              <a:t>преживає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розчарування у сімейному житті, зради, недовіру, матеріальні нестатки і, врешті , втрачає любов.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Саме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тому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варто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замислюватися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про те, як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зробити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шлюб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щасливим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самого початку,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щоб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підтримувати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відносини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позитиві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800" dirty="0"/>
          </a:p>
        </p:txBody>
      </p:sp>
      <p:pic>
        <p:nvPicPr>
          <p:cNvPr id="1027" name="Picture 3" descr="C:\Users\Таня\Desktop\famil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4214818"/>
            <a:ext cx="3447938" cy="228601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785786" y="2000240"/>
            <a:ext cx="7715304" cy="228601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uk-UA" sz="2200" b="1" dirty="0">
                <a:latin typeface="Times New Roman" pitchFamily="18" charset="0"/>
                <a:cs typeface="Times New Roman" pitchFamily="18" charset="0"/>
              </a:rPr>
              <a:t>Дійсно, життя – це не казка, і після весілля починаються звичайні </a:t>
            </a: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будні </a:t>
            </a:r>
            <a:r>
              <a:rPr lang="uk-UA" sz="2200" b="1" dirty="0">
                <a:latin typeface="Times New Roman" pitchFamily="18" charset="0"/>
                <a:cs typeface="Times New Roman" pitchFamily="18" charset="0"/>
              </a:rPr>
              <a:t>звичайних людей. Саме таку історію нам і розповідає Л.Толстой. </a:t>
            </a:r>
            <a:r>
              <a:rPr lang="uk-UA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«Усі щасливі сім’ї схожі між собою, кожна нещаслива сім’я нещасна по-своєму».</a:t>
            </a:r>
            <a:r>
              <a:rPr lang="uk-UA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Такими </a:t>
            </a:r>
            <a:r>
              <a:rPr lang="uk-UA" sz="2200" b="1" dirty="0">
                <a:latin typeface="Times New Roman" pitchFamily="18" charset="0"/>
                <a:cs typeface="Times New Roman" pitchFamily="18" charset="0"/>
              </a:rPr>
              <a:t>словами, що давно стали крилатими, починається роман «Анна </a:t>
            </a:r>
            <a:r>
              <a:rPr lang="uk-UA" sz="2200" b="1" dirty="0" err="1">
                <a:latin typeface="Times New Roman" pitchFamily="18" charset="0"/>
                <a:cs typeface="Times New Roman" pitchFamily="18" charset="0"/>
              </a:rPr>
              <a:t>Кареніна</a:t>
            </a:r>
            <a:r>
              <a:rPr lang="uk-UA" sz="2200" b="1" dirty="0">
                <a:latin typeface="Times New Roman" pitchFamily="18" charset="0"/>
                <a:cs typeface="Times New Roman" pitchFamily="18" charset="0"/>
              </a:rPr>
              <a:t>». Письменник порушив питання, </a:t>
            </a: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які </a:t>
            </a:r>
            <a:r>
              <a:rPr lang="uk-UA" sz="2200" b="1" dirty="0">
                <a:latin typeface="Times New Roman" pitchFamily="18" charset="0"/>
                <a:cs typeface="Times New Roman" pitchFamily="18" charset="0"/>
              </a:rPr>
              <a:t>актуальні і донині, вони є важливими для будь-якої епохи: 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785786" y="4286256"/>
            <a:ext cx="7643866" cy="1785950"/>
          </a:xfrm>
        </p:spPr>
        <p:txBody>
          <a:bodyPr>
            <a:normAutofit fontScale="92500" lnSpcReduction="10000"/>
          </a:bodyPr>
          <a:lstStyle/>
          <a:p>
            <a:r>
              <a:rPr lang="ru-RU" b="1" i="1" dirty="0" err="1" smtClean="0">
                <a:solidFill>
                  <a:schemeClr val="tx1"/>
                </a:solidFill>
              </a:rPr>
              <a:t>Що</a:t>
            </a:r>
            <a:r>
              <a:rPr lang="ru-RU" b="1" i="1" dirty="0" smtClean="0">
                <a:solidFill>
                  <a:schemeClr val="tx1"/>
                </a:solidFill>
              </a:rPr>
              <a:t> погано? </a:t>
            </a:r>
            <a:r>
              <a:rPr lang="ru-RU" b="1" i="1" dirty="0" err="1" smtClean="0">
                <a:solidFill>
                  <a:schemeClr val="tx1"/>
                </a:solidFill>
              </a:rPr>
              <a:t>Що</a:t>
            </a:r>
            <a:r>
              <a:rPr lang="ru-RU" b="1" i="1" dirty="0" smtClean="0">
                <a:solidFill>
                  <a:schemeClr val="tx1"/>
                </a:solidFill>
              </a:rPr>
              <a:t> добре? </a:t>
            </a:r>
            <a:r>
              <a:rPr lang="ru-RU" b="1" i="1" dirty="0" err="1" smtClean="0">
                <a:solidFill>
                  <a:schemeClr val="tx1"/>
                </a:solidFill>
              </a:rPr>
              <a:t>Що</a:t>
            </a:r>
            <a:r>
              <a:rPr lang="ru-RU" b="1" i="1" dirty="0" smtClean="0">
                <a:solidFill>
                  <a:schemeClr val="tx1"/>
                </a:solidFill>
              </a:rPr>
              <a:t> </a:t>
            </a:r>
            <a:r>
              <a:rPr lang="ru-RU" b="1" i="1" dirty="0" err="1" smtClean="0">
                <a:solidFill>
                  <a:schemeClr val="tx1"/>
                </a:solidFill>
              </a:rPr>
              <a:t>потрібно</a:t>
            </a:r>
            <a:r>
              <a:rPr lang="ru-RU" b="1" i="1" dirty="0" smtClean="0">
                <a:solidFill>
                  <a:schemeClr val="tx1"/>
                </a:solidFill>
              </a:rPr>
              <a:t> </a:t>
            </a:r>
            <a:r>
              <a:rPr lang="ru-RU" b="1" i="1" dirty="0" err="1" smtClean="0">
                <a:solidFill>
                  <a:schemeClr val="tx1"/>
                </a:solidFill>
              </a:rPr>
              <a:t>любити</a:t>
            </a:r>
            <a:r>
              <a:rPr lang="ru-RU" b="1" i="1" dirty="0" smtClean="0">
                <a:solidFill>
                  <a:schemeClr val="tx1"/>
                </a:solidFill>
              </a:rPr>
              <a:t>, </a:t>
            </a:r>
            <a:r>
              <a:rPr lang="ru-RU" b="1" i="1" dirty="0" err="1" smtClean="0">
                <a:solidFill>
                  <a:schemeClr val="tx1"/>
                </a:solidFill>
              </a:rPr>
              <a:t>що</a:t>
            </a:r>
            <a:r>
              <a:rPr lang="ru-RU" b="1" i="1" dirty="0" smtClean="0">
                <a:solidFill>
                  <a:schemeClr val="tx1"/>
                </a:solidFill>
              </a:rPr>
              <a:t> </a:t>
            </a:r>
            <a:r>
              <a:rPr lang="ru-RU" b="1" i="1" dirty="0" err="1" smtClean="0">
                <a:solidFill>
                  <a:schemeClr val="tx1"/>
                </a:solidFill>
              </a:rPr>
              <a:t>ненавидіти</a:t>
            </a:r>
            <a:r>
              <a:rPr lang="ru-RU" b="1" i="1" dirty="0" smtClean="0">
                <a:solidFill>
                  <a:schemeClr val="tx1"/>
                </a:solidFill>
              </a:rPr>
              <a:t>? </a:t>
            </a:r>
            <a:r>
              <a:rPr lang="ru-RU" b="1" i="1" dirty="0" err="1" smtClean="0">
                <a:solidFill>
                  <a:schemeClr val="tx1"/>
                </a:solidFill>
              </a:rPr>
              <a:t>Задля</a:t>
            </a:r>
            <a:r>
              <a:rPr lang="ru-RU" b="1" i="1" dirty="0" smtClean="0">
                <a:solidFill>
                  <a:schemeClr val="tx1"/>
                </a:solidFill>
              </a:rPr>
              <a:t> </a:t>
            </a:r>
            <a:r>
              <a:rPr lang="ru-RU" b="1" i="1" dirty="0" err="1" smtClean="0">
                <a:solidFill>
                  <a:schemeClr val="tx1"/>
                </a:solidFill>
              </a:rPr>
              <a:t>чого</a:t>
            </a:r>
            <a:r>
              <a:rPr lang="ru-RU" b="1" i="1" dirty="0" smtClean="0">
                <a:solidFill>
                  <a:schemeClr val="tx1"/>
                </a:solidFill>
              </a:rPr>
              <a:t> </a:t>
            </a:r>
            <a:r>
              <a:rPr lang="ru-RU" b="1" i="1" dirty="0" err="1" smtClean="0">
                <a:solidFill>
                  <a:schemeClr val="tx1"/>
                </a:solidFill>
              </a:rPr>
              <a:t>жити</a:t>
            </a:r>
            <a:r>
              <a:rPr lang="ru-RU" b="1" i="1" dirty="0" smtClean="0">
                <a:solidFill>
                  <a:schemeClr val="tx1"/>
                </a:solidFill>
              </a:rPr>
              <a:t>, </a:t>
            </a:r>
            <a:r>
              <a:rPr lang="ru-RU" b="1" i="1" dirty="0" err="1" smtClean="0">
                <a:solidFill>
                  <a:schemeClr val="tx1"/>
                </a:solidFill>
              </a:rPr>
              <a:t>і</a:t>
            </a:r>
            <a:r>
              <a:rPr lang="ru-RU" b="1" i="1" dirty="0" smtClean="0">
                <a:solidFill>
                  <a:schemeClr val="tx1"/>
                </a:solidFill>
              </a:rPr>
              <a:t> </a:t>
            </a:r>
            <a:r>
              <a:rPr lang="ru-RU" b="1" i="1" dirty="0" err="1" smtClean="0">
                <a:solidFill>
                  <a:schemeClr val="tx1"/>
                </a:solidFill>
              </a:rPr>
              <a:t>що</a:t>
            </a:r>
            <a:r>
              <a:rPr lang="ru-RU" b="1" i="1" dirty="0" smtClean="0">
                <a:solidFill>
                  <a:schemeClr val="tx1"/>
                </a:solidFill>
              </a:rPr>
              <a:t> </a:t>
            </a:r>
            <a:r>
              <a:rPr lang="ru-RU" b="1" i="1" dirty="0" err="1" smtClean="0">
                <a:solidFill>
                  <a:schemeClr val="tx1"/>
                </a:solidFill>
              </a:rPr>
              <a:t>таке</a:t>
            </a:r>
            <a:r>
              <a:rPr lang="ru-RU" b="1" i="1" dirty="0" smtClean="0">
                <a:solidFill>
                  <a:schemeClr val="tx1"/>
                </a:solidFill>
              </a:rPr>
              <a:t> Я? </a:t>
            </a:r>
            <a:r>
              <a:rPr lang="ru-RU" b="1" i="1" dirty="0" err="1" smtClean="0">
                <a:solidFill>
                  <a:schemeClr val="tx1"/>
                </a:solidFill>
              </a:rPr>
              <a:t>Що</a:t>
            </a:r>
            <a:r>
              <a:rPr lang="ru-RU" b="1" i="1" dirty="0" smtClean="0">
                <a:solidFill>
                  <a:schemeClr val="tx1"/>
                </a:solidFill>
              </a:rPr>
              <a:t> </a:t>
            </a:r>
            <a:r>
              <a:rPr lang="ru-RU" b="1" i="1" dirty="0" err="1" smtClean="0">
                <a:solidFill>
                  <a:schemeClr val="tx1"/>
                </a:solidFill>
              </a:rPr>
              <a:t>таке</a:t>
            </a:r>
            <a:r>
              <a:rPr lang="ru-RU" b="1" i="1" dirty="0" smtClean="0">
                <a:solidFill>
                  <a:schemeClr val="tx1"/>
                </a:solidFill>
              </a:rPr>
              <a:t> </a:t>
            </a:r>
            <a:r>
              <a:rPr lang="ru-RU" b="1" i="1" dirty="0" err="1" smtClean="0">
                <a:solidFill>
                  <a:schemeClr val="tx1"/>
                </a:solidFill>
              </a:rPr>
              <a:t>життя</a:t>
            </a:r>
            <a:r>
              <a:rPr lang="ru-RU" b="1" i="1" dirty="0" smtClean="0">
                <a:solidFill>
                  <a:schemeClr val="tx1"/>
                </a:solidFill>
              </a:rPr>
              <a:t>?..Яка сила </a:t>
            </a:r>
            <a:r>
              <a:rPr lang="ru-RU" b="1" i="1" dirty="0" err="1" smtClean="0">
                <a:solidFill>
                  <a:schemeClr val="tx1"/>
                </a:solidFill>
              </a:rPr>
              <a:t>керує</a:t>
            </a:r>
            <a:r>
              <a:rPr lang="ru-RU" b="1" i="1" dirty="0" smtClean="0">
                <a:solidFill>
                  <a:schemeClr val="tx1"/>
                </a:solidFill>
              </a:rPr>
              <a:t> </a:t>
            </a:r>
            <a:r>
              <a:rPr lang="ru-RU" b="1" i="1" dirty="0" err="1" smtClean="0">
                <a:solidFill>
                  <a:schemeClr val="tx1"/>
                </a:solidFill>
              </a:rPr>
              <a:t>всім</a:t>
            </a:r>
            <a:r>
              <a:rPr lang="ru-RU" b="1" i="1" dirty="0" smtClean="0">
                <a:solidFill>
                  <a:schemeClr val="tx1"/>
                </a:solidFill>
              </a:rPr>
              <a:t>?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58204" cy="1439850"/>
          </a:xfrm>
        </p:spPr>
        <p:txBody>
          <a:bodyPr>
            <a:noAutofit/>
          </a:bodyPr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Тема уроку.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оман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Л. Толстого «Анна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Кареніна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» як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художнє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втілення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«думки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сімейн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ї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».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Загальнолюдське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значення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роману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i="1" dirty="0" smtClean="0"/>
              <a:t>		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3000" b="1" dirty="0" err="1">
                <a:latin typeface="Times New Roman" pitchFamily="18" charset="0"/>
                <a:cs typeface="Times New Roman" pitchFamily="18" charset="0"/>
              </a:rPr>
              <a:t>вагань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  назвав</a:t>
            </a:r>
          </a:p>
          <a:p>
            <a:pPr>
              <a:buNone/>
            </a:pP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   «Анну </a:t>
            </a:r>
            <a:r>
              <a:rPr lang="ru-RU" sz="3000" b="1" dirty="0" err="1" smtClean="0">
                <a:latin typeface="Times New Roman" pitchFamily="18" charset="0"/>
                <a:cs typeface="Times New Roman" pitchFamily="18" charset="0"/>
              </a:rPr>
              <a:t>Кареніну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>
              <a:buNone/>
            </a:pP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  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 одним </a:t>
            </a:r>
            <a:r>
              <a:rPr lang="ru-RU" sz="3000" b="1" dirty="0" err="1" smtClean="0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 err="1" smtClean="0">
                <a:latin typeface="Times New Roman" pitchFamily="18" charset="0"/>
                <a:cs typeface="Times New Roman" pitchFamily="18" charset="0"/>
              </a:rPr>
              <a:t>найвизначніших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000" b="1" dirty="0" err="1" smtClean="0">
                <a:latin typeface="Times New Roman" pitchFamily="18" charset="0"/>
                <a:cs typeface="Times New Roman" pitchFamily="18" charset="0"/>
              </a:rPr>
              <a:t>соціальних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 err="1" smtClean="0">
                <a:latin typeface="Times New Roman" pitchFamily="18" charset="0"/>
                <a:cs typeface="Times New Roman" pitchFamily="18" charset="0"/>
              </a:rPr>
              <a:t>романів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3000" b="1" dirty="0" err="1">
                <a:latin typeface="Times New Roman" pitchFamily="18" charset="0"/>
                <a:cs typeface="Times New Roman" pitchFamily="18" charset="0"/>
              </a:rPr>
              <a:t>всій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 err="1">
                <a:latin typeface="Times New Roman" pitchFamily="18" charset="0"/>
                <a:cs typeface="Times New Roman" pitchFamily="18" charset="0"/>
              </a:rPr>
              <a:t>світовій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 err="1">
                <a:latin typeface="Times New Roman" pitchFamily="18" charset="0"/>
                <a:cs typeface="Times New Roman" pitchFamily="18" charset="0"/>
              </a:rPr>
              <a:t>літературі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buNone/>
            </a:pP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                                                                    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                                      Т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. Манн</a:t>
            </a:r>
          </a:p>
          <a:p>
            <a:endParaRPr lang="ru-RU" dirty="0"/>
          </a:p>
        </p:txBody>
      </p:sp>
      <p:pic>
        <p:nvPicPr>
          <p:cNvPr id="17410" name="Picture 2" descr="C:\Users\Таня\Desktop\data-klassika-anna-karenina-550x55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843881"/>
            <a:ext cx="4038600" cy="4038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14282" y="428601"/>
          <a:ext cx="8572560" cy="6128682"/>
        </p:xfrm>
        <a:graphic>
          <a:graphicData uri="http://schemas.openxmlformats.org/drawingml/2006/table">
            <a:tbl>
              <a:tblPr/>
              <a:tblGrid>
                <a:gridCol w="622439"/>
                <a:gridCol w="3663841"/>
                <a:gridCol w="1349463"/>
                <a:gridCol w="2936817"/>
              </a:tblGrid>
              <a:tr h="0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uk-UA" sz="200" dirty="0">
                          <a:solidFill>
                            <a:srgbClr val="000000"/>
                          </a:solidFill>
                          <a:latin typeface="Arial Black"/>
                          <a:ea typeface="Times New Roman"/>
                          <a:cs typeface="Times New Roman"/>
                        </a:rPr>
                        <a:t>Опис проекту</a:t>
                      </a:r>
                      <a:endParaRPr lang="ru-RU" sz="3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31607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 dirty="0">
                          <a:solidFill>
                            <a:srgbClr val="FF0000"/>
                          </a:solidFill>
                          <a:latin typeface="Arial Black"/>
                          <a:ea typeface="Times New Roman"/>
                          <a:cs typeface="Times New Roman"/>
                        </a:rPr>
                        <a:t>Назва проекту: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«Сім’я в романі Л.М. Толстого «Анна </a:t>
                      </a:r>
                      <a:r>
                        <a:rPr lang="uk-UA" sz="2000" b="1" dirty="0" err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Кареніна</a:t>
                      </a:r>
                      <a:r>
                        <a:rPr lang="uk-UA" sz="20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»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3130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 dirty="0">
                          <a:solidFill>
                            <a:schemeClr val="tx2"/>
                          </a:solidFill>
                          <a:latin typeface="Arial Black"/>
                          <a:ea typeface="Times New Roman"/>
                          <a:cs typeface="Times New Roman"/>
                        </a:rPr>
                        <a:t>Основні питання для роботи в групах</a:t>
                      </a:r>
                      <a:endParaRPr lang="ru-RU" sz="2000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279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uk-UA" sz="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 b="1" dirty="0">
                          <a:solidFill>
                            <a:srgbClr val="FF0000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Ключове питання</a:t>
                      </a: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Чи можна вважати сім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’</a:t>
                      </a:r>
                      <a:r>
                        <a:rPr lang="uk-UA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ю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uk-UA" sz="1600" b="1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Щербацьких</a:t>
                      </a:r>
                      <a:r>
                        <a:rPr lang="ru-RU" sz="16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600" b="1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Левіних</a:t>
                      </a:r>
                      <a:r>
                        <a:rPr lang="ru-RU" sz="16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600" b="1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Облонських</a:t>
                      </a:r>
                      <a:r>
                        <a:rPr lang="ru-RU" sz="16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uk-UA" sz="16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1600" b="1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Кареніних</a:t>
                      </a:r>
                      <a:r>
                        <a:rPr lang="uk-UA" sz="16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uk-UA" sz="1600" b="1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Вронських</a:t>
                      </a:r>
                      <a:r>
                        <a:rPr lang="uk-UA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)щасливою?</a:t>
                      </a:r>
                      <a:endParaRPr lang="ru-RU" sz="16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4760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uk-UA" sz="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000" b="1" dirty="0">
                          <a:solidFill>
                            <a:srgbClr val="FF0000"/>
                          </a:solidFill>
                          <a:latin typeface="Century Gothic"/>
                          <a:ea typeface="Times New Roman"/>
                          <a:cs typeface="Times New Roman"/>
                        </a:rPr>
                        <a:t>Тематичні питання</a:t>
                      </a:r>
                      <a:endParaRPr lang="ru-RU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"/>
                      </a:pPr>
                      <a:r>
                        <a:rPr lang="uk-UA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Охарактеризуйте чоловіка і дружину.</a:t>
                      </a:r>
                      <a:endParaRPr lang="ru-RU" sz="16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"/>
                      </a:pPr>
                      <a:r>
                        <a:rPr lang="uk-UA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Чому вони одружилися?</a:t>
                      </a:r>
                      <a:endParaRPr lang="ru-RU" sz="16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"/>
                      </a:pPr>
                      <a:r>
                        <a:rPr lang="uk-UA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Як ставляться один до одного?</a:t>
                      </a:r>
                      <a:endParaRPr lang="ru-RU" sz="16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"/>
                      </a:pPr>
                      <a:r>
                        <a:rPr lang="uk-UA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Що їх об</a:t>
                      </a: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’</a:t>
                      </a:r>
                      <a:r>
                        <a:rPr lang="uk-UA" sz="16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єднує</a:t>
                      </a: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?</a:t>
                      </a:r>
                      <a:endParaRPr lang="ru-RU" sz="16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"/>
                      </a:pPr>
                      <a:r>
                        <a:rPr lang="ru-RU" sz="1600" b="1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Які</a:t>
                      </a: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b="1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b="1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конфлікти</a:t>
                      </a: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виникають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? </a:t>
                      </a:r>
                      <a:r>
                        <a:rPr lang="uk-UA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Як вони вирішуються?</a:t>
                      </a:r>
                      <a:endParaRPr lang="ru-RU" sz="16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Wingdings"/>
                        <a:buChar char=""/>
                      </a:pPr>
                      <a:r>
                        <a:rPr lang="uk-UA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Чи щаслива ця родина? Які б поради ви дали, щоб зробити цю сім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’</a:t>
                      </a:r>
                      <a:r>
                        <a:rPr lang="uk-UA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ю щасливою.</a:t>
                      </a:r>
                      <a:endParaRPr lang="ru-RU" sz="16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3" name="Picture 7" descr="C:\Users\Таня\Desktop\4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7" y="228014"/>
            <a:ext cx="1928826" cy="244145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9462" name="Picture 6" descr="C:\Users\Таня\Desktop\4999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4357670"/>
            <a:ext cx="1785950" cy="2381266"/>
          </a:xfrm>
          <a:prstGeom prst="rect">
            <a:avLst/>
          </a:prstGeom>
          <a:noFill/>
        </p:spPr>
      </p:pic>
      <p:pic>
        <p:nvPicPr>
          <p:cNvPr id="19461" name="Picture 5" descr="C:\Users\Таня\Desktop\ar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4643446"/>
            <a:ext cx="1540320" cy="1904990"/>
          </a:xfrm>
          <a:prstGeom prst="rect">
            <a:avLst/>
          </a:prstGeom>
          <a:noFill/>
        </p:spPr>
      </p:pic>
      <p:pic>
        <p:nvPicPr>
          <p:cNvPr id="19460" name="Picture 4" descr="C:\Users\Таня\Desktop\i (2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00892" y="2500306"/>
            <a:ext cx="1819275" cy="2047875"/>
          </a:xfrm>
          <a:prstGeom prst="rect">
            <a:avLst/>
          </a:prstGeom>
          <a:noFill/>
        </p:spPr>
      </p:pic>
      <p:pic>
        <p:nvPicPr>
          <p:cNvPr id="19459" name="Picture 3" descr="C:\Users\Таня\Desktop\i (1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43570" y="214290"/>
            <a:ext cx="2543175" cy="2047875"/>
          </a:xfrm>
          <a:prstGeom prst="rect">
            <a:avLst/>
          </a:prstGeom>
          <a:noFill/>
        </p:spPr>
      </p:pic>
      <p:sp>
        <p:nvSpPr>
          <p:cNvPr id="2" name="5-конечная звезда 1"/>
          <p:cNvSpPr/>
          <p:nvPr/>
        </p:nvSpPr>
        <p:spPr>
          <a:xfrm>
            <a:off x="2357422" y="1428736"/>
            <a:ext cx="4071966" cy="3571900"/>
          </a:xfrm>
          <a:prstGeom prst="star5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err="1" smtClean="0">
                <a:solidFill>
                  <a:srgbClr val="FFFF00"/>
                </a:solidFill>
              </a:rPr>
              <a:t>Квест</a:t>
            </a:r>
            <a:r>
              <a:rPr lang="uk-UA" sz="3200" dirty="0" smtClean="0">
                <a:solidFill>
                  <a:srgbClr val="FFFF00"/>
                </a:solidFill>
              </a:rPr>
              <a:t> </a:t>
            </a:r>
          </a:p>
          <a:p>
            <a:pPr algn="ctr"/>
            <a:r>
              <a:rPr lang="uk-UA" sz="3200" dirty="0" err="1" smtClean="0">
                <a:solidFill>
                  <a:srgbClr val="FFFF00"/>
                </a:solidFill>
              </a:rPr>
              <a:t>“Пошук</a:t>
            </a:r>
            <a:r>
              <a:rPr lang="uk-UA" sz="3200" dirty="0" smtClean="0">
                <a:solidFill>
                  <a:srgbClr val="FFFF00"/>
                </a:solidFill>
              </a:rPr>
              <a:t> </a:t>
            </a:r>
            <a:r>
              <a:rPr lang="uk-UA" sz="3200" dirty="0" err="1" smtClean="0">
                <a:solidFill>
                  <a:srgbClr val="FFFF00"/>
                </a:solidFill>
              </a:rPr>
              <a:t>істини”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8" name="Стрелка вправо 7"/>
          <p:cNvSpPr/>
          <p:nvPr/>
        </p:nvSpPr>
        <p:spPr>
          <a:xfrm rot="19847128">
            <a:off x="4267864" y="1182218"/>
            <a:ext cx="1540728" cy="484632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зупинка</a:t>
            </a:r>
            <a:endParaRPr lang="ru-RU" dirty="0"/>
          </a:p>
        </p:txBody>
      </p:sp>
      <p:sp>
        <p:nvSpPr>
          <p:cNvPr id="9" name="Стрелка вправо 8"/>
          <p:cNvSpPr/>
          <p:nvPr/>
        </p:nvSpPr>
        <p:spPr>
          <a:xfrm rot="448102">
            <a:off x="5882411" y="2819348"/>
            <a:ext cx="1643074" cy="484632"/>
          </a:xfrm>
          <a:prstGeom prst="rightArrow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зупинка</a:t>
            </a:r>
            <a:endParaRPr lang="ru-RU" dirty="0"/>
          </a:p>
        </p:txBody>
      </p:sp>
      <p:sp>
        <p:nvSpPr>
          <p:cNvPr id="10" name="Стрелка вправо 9"/>
          <p:cNvSpPr/>
          <p:nvPr/>
        </p:nvSpPr>
        <p:spPr>
          <a:xfrm rot="2021041">
            <a:off x="5003089" y="4752836"/>
            <a:ext cx="1571636" cy="484632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зупинка</a:t>
            </a:r>
            <a:endParaRPr lang="ru-RU" dirty="0"/>
          </a:p>
        </p:txBody>
      </p:sp>
      <p:sp>
        <p:nvSpPr>
          <p:cNvPr id="11" name="Стрелка влево 10"/>
          <p:cNvSpPr/>
          <p:nvPr/>
        </p:nvSpPr>
        <p:spPr>
          <a:xfrm rot="1230927">
            <a:off x="1494036" y="2495848"/>
            <a:ext cx="1385891" cy="484632"/>
          </a:xfrm>
          <a:prstGeom prst="lef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зупинка</a:t>
            </a:r>
            <a:endParaRPr lang="ru-RU" dirty="0"/>
          </a:p>
        </p:txBody>
      </p:sp>
      <p:sp>
        <p:nvSpPr>
          <p:cNvPr id="12" name="Стрелка влево 11"/>
          <p:cNvSpPr/>
          <p:nvPr/>
        </p:nvSpPr>
        <p:spPr>
          <a:xfrm rot="19694710">
            <a:off x="2177824" y="4633957"/>
            <a:ext cx="1478474" cy="552449"/>
          </a:xfrm>
          <a:prstGeom prst="leftArrow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uk-UA" dirty="0" smtClean="0"/>
              <a:t>зупинка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500298" y="857232"/>
            <a:ext cx="20002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”Провидець”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714876" y="428604"/>
            <a:ext cx="15001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“Проект”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500694" y="3286124"/>
            <a:ext cx="17145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“Літератор”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429124" y="5729418"/>
            <a:ext cx="192882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“Художник”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1473" y="3643314"/>
            <a:ext cx="25717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“Психолог”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Зупинка « Літератор»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00034" y="1071546"/>
            <a:ext cx="8186766" cy="5054617"/>
          </a:xfrm>
        </p:spPr>
        <p:txBody>
          <a:bodyPr>
            <a:normAutofit fontScale="40000" lnSpcReduction="20000"/>
          </a:bodyPr>
          <a:lstStyle/>
          <a:p>
            <a:r>
              <a:rPr lang="uk-UA" sz="3400" b="1" dirty="0" smtClean="0"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uk-UA" sz="3400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uk-UA" sz="3400" dirty="0">
                <a:latin typeface="Times New Roman" pitchFamily="18" charset="0"/>
                <a:cs typeface="Times New Roman" pitchFamily="18" charset="0"/>
              </a:rPr>
              <a:t>створити </a:t>
            </a:r>
            <a:r>
              <a:rPr lang="uk-UA" sz="3400" dirty="0" err="1">
                <a:latin typeface="Times New Roman" pitchFamily="18" charset="0"/>
                <a:cs typeface="Times New Roman" pitchFamily="18" charset="0"/>
              </a:rPr>
              <a:t>сенкан</a:t>
            </a:r>
            <a:r>
              <a:rPr lang="uk-UA" sz="3400" dirty="0">
                <a:latin typeface="Times New Roman" pitchFamily="18" charset="0"/>
                <a:cs typeface="Times New Roman" pitchFamily="18" charset="0"/>
              </a:rPr>
              <a:t> про сімейну пару , яку в даний момент презентує певна група.</a:t>
            </a:r>
            <a:endParaRPr lang="ru-RU" sz="3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3400" b="1" dirty="0">
                <a:latin typeface="Times New Roman" pitchFamily="18" charset="0"/>
                <a:cs typeface="Times New Roman" pitchFamily="18" charset="0"/>
              </a:rPr>
              <a:t>Складання </a:t>
            </a:r>
            <a:r>
              <a:rPr lang="uk-UA" sz="3400" b="1" dirty="0" err="1">
                <a:latin typeface="Times New Roman" pitchFamily="18" charset="0"/>
                <a:cs typeface="Times New Roman" pitchFamily="18" charset="0"/>
              </a:rPr>
              <a:t>сенкану</a:t>
            </a:r>
            <a:endParaRPr lang="ru-RU" sz="34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70000"/>
              </a:lnSpc>
            </a:pP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Сенкан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вірш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складається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п’яти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рядків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3500" dirty="0">
                <a:latin typeface="Times New Roman" pitchFamily="18" charset="0"/>
                <a:cs typeface="Times New Roman" pitchFamily="18" charset="0"/>
              </a:rPr>
            </a:b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Слово ”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сенкан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” походить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французького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слова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п’ять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позначає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вірш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п’ять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рядків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3500" dirty="0">
                <a:latin typeface="Times New Roman" pitchFamily="18" charset="0"/>
                <a:cs typeface="Times New Roman" pitchFamily="18" charset="0"/>
              </a:rPr>
            </a:b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500" dirty="0">
                <a:latin typeface="Times New Roman" pitchFamily="18" charset="0"/>
                <a:cs typeface="Times New Roman" pitchFamily="18" charset="0"/>
              </a:rPr>
            </a:b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ерший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рядок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має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містити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слово, яке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позначає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тему (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звичайно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іменник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).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500" dirty="0">
                <a:latin typeface="Times New Roman" pitchFamily="18" charset="0"/>
                <a:cs typeface="Times New Roman" pitchFamily="18" charset="0"/>
              </a:rPr>
            </a:b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Другий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рядок –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опис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теми,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складається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двох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слів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(два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прикметника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).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500" dirty="0">
                <a:latin typeface="Times New Roman" pitchFamily="18" charset="0"/>
                <a:cs typeface="Times New Roman" pitchFamily="18" charset="0"/>
              </a:rPr>
            </a:b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Третій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рядок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називає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дію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пов’язану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темою,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складається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трьох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слів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звичайно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дієслова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).</a:t>
            </a:r>
            <a:br>
              <a:rPr lang="ru-RU" sz="3500" dirty="0">
                <a:latin typeface="Times New Roman" pitchFamily="18" charset="0"/>
                <a:cs typeface="Times New Roman" pitchFamily="18" charset="0"/>
              </a:rPr>
            </a:b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Четвертий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рядок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фразою, яка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складається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чотирьох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слів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висловлює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ставлення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до теми,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почуття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приводу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обговорюваного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3500" dirty="0">
                <a:latin typeface="Times New Roman" pitchFamily="18" charset="0"/>
                <a:cs typeface="Times New Roman" pitchFamily="18" charset="0"/>
              </a:rPr>
            </a:b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Останній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рядок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складається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одного слова —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синоніма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першого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слова, в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ньому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висловлюється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сутність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теми,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ніби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робиться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 err="1">
                <a:latin typeface="Times New Roman" pitchFamily="18" charset="0"/>
                <a:cs typeface="Times New Roman" pitchFamily="18" charset="0"/>
              </a:rPr>
              <a:t>підсумок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	Наприклад:</a:t>
            </a:r>
            <a:endParaRPr lang="ru-RU" sz="35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Толстой</a:t>
            </a:r>
            <a:endParaRPr lang="ru-RU" sz="35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Мудрий, неперевершений</a:t>
            </a:r>
            <a:endParaRPr lang="ru-RU" sz="35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Думав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, творив, дивував</a:t>
            </a:r>
            <a:endParaRPr lang="ru-RU" sz="35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Шукав істину у людських душах</a:t>
            </a:r>
            <a:endParaRPr lang="ru-RU" sz="35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Геній</a:t>
            </a:r>
            <a:endParaRPr lang="ru-RU" sz="35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7" name="Picture 4" descr="C:\Users\Таня\Desktop\i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26" y="4572008"/>
            <a:ext cx="1819275" cy="2047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:\Users\Таня\Desktop\ar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214290"/>
            <a:ext cx="1540320" cy="190499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Зупинка « Художник»</a:t>
            </a:r>
            <a:br>
              <a:rPr lang="uk-UA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Завдання: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спробуйте себе у ролі живописців, створивши символічні образи родин, які ви досліджували.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9949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pPr marR="2692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позитив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marR="2692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колір</a:t>
                      </a: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marR="7219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негатив</a:t>
                      </a: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370840">
                <a:tc>
                  <a:txBody>
                    <a:bodyPr/>
                    <a:lstStyle/>
                    <a:p>
                      <a:pPr marR="2692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любов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пристрасть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R="2692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еротичне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начало,натхнення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marR="2692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червоний</a:t>
                      </a: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marR="2692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гресія, ненависть, небезпека</a:t>
                      </a: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370840">
                <a:tc>
                  <a:txBody>
                    <a:bodyPr/>
                    <a:lstStyle/>
                    <a:p>
                      <a:pPr marR="2692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розум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дисципліна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порядок, </a:t>
                      </a: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вірність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marR="2692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синій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marR="2692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божевілля, ірраціональність</a:t>
                      </a: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370840">
                <a:tc>
                  <a:txBody>
                    <a:bodyPr/>
                    <a:lstStyle/>
                    <a:p>
                      <a:pPr marR="2692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відкритість, активність, воля, слава, сила</a:t>
                      </a: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marR="2692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жовтий</a:t>
                      </a: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marR="2692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ревнощі, заздрість, жадібність, облудність, манія, марення</a:t>
                      </a: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370840">
                <a:tc>
                  <a:txBody>
                    <a:bodyPr/>
                    <a:lstStyle/>
                    <a:p>
                      <a:pPr marR="2692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зрілість особистості, радість,</a:t>
                      </a: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R="2692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енергія, сила</a:t>
                      </a: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marR="2692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жовтогарячий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marR="2692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витісняє інші кольори, пристрасть боротьби і війни</a:t>
                      </a: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370840">
                <a:tc>
                  <a:txBody>
                    <a:bodyPr/>
                    <a:lstStyle/>
                    <a:p>
                      <a:pPr marR="2692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вітальне начало, ріст, надія</a:t>
                      </a: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marR="2692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зелений</a:t>
                      </a: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marR="2692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отрута, хвороба, незрілість</a:t>
                      </a: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370840">
                <a:tc>
                  <a:txBody>
                    <a:bodyPr/>
                    <a:lstStyle/>
                    <a:p>
                      <a:pPr marR="2692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рівновага, містика, чаклунські чари, таємне знання, каяття</a:t>
                      </a: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marR="2692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фіолетовий</a:t>
                      </a: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marR="2692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внутрішнє занепокоєння, тривога, зречення, меланхолія</a:t>
                      </a: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370840">
                <a:tc>
                  <a:txBody>
                    <a:bodyPr/>
                    <a:lstStyle/>
                    <a:p>
                      <a:pPr marR="2692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материнство, родючість, земля</a:t>
                      </a: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marR="2692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коричневий</a:t>
                      </a: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marR="2692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бруд, гній, нечистоти</a:t>
                      </a: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370840">
                <a:tc>
                  <a:txBody>
                    <a:bodyPr/>
                    <a:lstStyle/>
                    <a:p>
                      <a:pPr marR="2692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гідність</a:t>
                      </a: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 </a:t>
                      </a: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урочистість</a:t>
                      </a: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marR="2692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чорний</a:t>
                      </a: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marR="2692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смерть, жалоба, гріх</a:t>
                      </a: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370840">
                <a:tc>
                  <a:txBody>
                    <a:bodyPr/>
                    <a:lstStyle/>
                    <a:p>
                      <a:pPr marR="2692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чистота, гармонія</a:t>
                      </a: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marR="2692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білий</a:t>
                      </a: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marR="2692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примара, жалоба</a:t>
                      </a: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marR="2692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сірий</a:t>
                      </a: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marR="2692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неясність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туман, </a:t>
                      </a: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депресія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</TotalTime>
  <Words>912</Words>
  <Application>Microsoft Office PowerPoint</Application>
  <PresentationFormat>Экран (4:3)</PresentationFormat>
  <Paragraphs>123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Постановка раціональної проблеми</vt:lpstr>
      <vt:lpstr>Стимуляція думок </vt:lpstr>
      <vt:lpstr>Дійсно, життя – це не казка, і після весілля починаються звичайні будні звичайних людей. Саме таку історію нам і розповідає Л.Толстой. «Усі щасливі сім’ї схожі між собою, кожна нещаслива сім’я нещасна по-своєму». Такими словами, що давно стали крилатими, починається роман «Анна Кареніна». Письменник порушив питання, які актуальні і донині, вони є важливими для будь-якої епохи:  </vt:lpstr>
      <vt:lpstr>Тема уроку.  Роман Л. Толстого «Анна Кареніна» як художнє втілення «думки сімейної». Загальнолюдське значення роману . </vt:lpstr>
      <vt:lpstr>Слайд 6</vt:lpstr>
      <vt:lpstr>Слайд 7</vt:lpstr>
      <vt:lpstr>Зупинка « Літератор» </vt:lpstr>
      <vt:lpstr>Зупинка « Художник» Завдання: спробуйте себе у ролі живописців, створивши символічні образи родин, які ви досліджували. </vt:lpstr>
      <vt:lpstr>Зупинка « Психолог»</vt:lpstr>
      <vt:lpstr>Зупинка « Провидець»  Завдання: вам потрібно буде уявити себе письменником, який  хоче  написати продовження твору, та  створити передбачення для членів сім’ї на майбутнє . </vt:lpstr>
      <vt:lpstr>Універсалізація Порадник “ Як створити щасливу сім’ю” </vt:lpstr>
      <vt:lpstr>Проективна методика «У лісі»  </vt:lpstr>
      <vt:lpstr>Від кого ж залежить наш життєвий успіх?</vt:lpstr>
      <vt:lpstr>Універсалізація</vt:lpstr>
      <vt:lpstr>    Я без вагань    назвав     «Анну Кареніну»     одним із найвизначніших  соціальних романів у всій світовій літературі.      Т. Манн                                                                                                       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Таня</dc:creator>
  <cp:lastModifiedBy>Таня</cp:lastModifiedBy>
  <cp:revision>11</cp:revision>
  <dcterms:created xsi:type="dcterms:W3CDTF">2017-02-13T16:53:24Z</dcterms:created>
  <dcterms:modified xsi:type="dcterms:W3CDTF">2017-02-23T17:27:10Z</dcterms:modified>
</cp:coreProperties>
</file>