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3" r:id="rId6"/>
    <p:sldId id="265" r:id="rId7"/>
    <p:sldId id="266" r:id="rId8"/>
    <p:sldId id="264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5" r:id="rId17"/>
    <p:sldId id="276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77" r:id="rId26"/>
    <p:sldId id="286" r:id="rId27"/>
    <p:sldId id="287" r:id="rId28"/>
    <p:sldId id="289" r:id="rId29"/>
    <p:sldId id="274" r:id="rId30"/>
    <p:sldId id="290" r:id="rId31"/>
    <p:sldId id="291" r:id="rId32"/>
    <p:sldId id="292" r:id="rId33"/>
    <p:sldId id="293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00"/>
    <a:srgbClr val="99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83" autoAdjust="0"/>
  </p:normalViewPr>
  <p:slideViewPr>
    <p:cSldViewPr>
      <p:cViewPr varScale="1">
        <p:scale>
          <a:sx n="92" d="100"/>
          <a:sy n="92" d="100"/>
        </p:scale>
        <p:origin x="-108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131E-D8F4-427D-952D-36AC77D612F6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BF0E29E-22EE-4DCC-9293-1A1367F52C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131E-D8F4-427D-952D-36AC77D612F6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E29E-22EE-4DCC-9293-1A1367F52C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131E-D8F4-427D-952D-36AC77D612F6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E29E-22EE-4DCC-9293-1A1367F52C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131E-D8F4-427D-952D-36AC77D612F6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BF0E29E-22EE-4DCC-9293-1A1367F52C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131E-D8F4-427D-952D-36AC77D612F6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E29E-22EE-4DCC-9293-1A1367F52CD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131E-D8F4-427D-952D-36AC77D612F6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E29E-22EE-4DCC-9293-1A1367F52C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131E-D8F4-427D-952D-36AC77D612F6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BF0E29E-22EE-4DCC-9293-1A1367F52CD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131E-D8F4-427D-952D-36AC77D612F6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E29E-22EE-4DCC-9293-1A1367F52C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131E-D8F4-427D-952D-36AC77D612F6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E29E-22EE-4DCC-9293-1A1367F52C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131E-D8F4-427D-952D-36AC77D612F6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E29E-22EE-4DCC-9293-1A1367F52C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131E-D8F4-427D-952D-36AC77D612F6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E29E-22EE-4DCC-9293-1A1367F52CD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F4A131E-D8F4-427D-952D-36AC77D612F6}" type="datetimeFigureOut">
              <a:rPr lang="ru-RU" smtClean="0"/>
              <a:t>02.09.2012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F0E29E-22EE-4DCC-9293-1A1367F52CD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15.xml"/><Relationship Id="rId18" Type="http://schemas.openxmlformats.org/officeDocument/2006/relationships/slide" Target="slide14.xml"/><Relationship Id="rId26" Type="http://schemas.openxmlformats.org/officeDocument/2006/relationships/slide" Target="slide33.xml"/><Relationship Id="rId3" Type="http://schemas.openxmlformats.org/officeDocument/2006/relationships/slide" Target="slide3.xml"/><Relationship Id="rId21" Type="http://schemas.openxmlformats.org/officeDocument/2006/relationships/slide" Target="slide29.xml"/><Relationship Id="rId7" Type="http://schemas.openxmlformats.org/officeDocument/2006/relationships/slide" Target="slide19.xml"/><Relationship Id="rId12" Type="http://schemas.openxmlformats.org/officeDocument/2006/relationships/slide" Target="slide22.xml"/><Relationship Id="rId17" Type="http://schemas.openxmlformats.org/officeDocument/2006/relationships/slide" Target="slide17.xml"/><Relationship Id="rId25" Type="http://schemas.openxmlformats.org/officeDocument/2006/relationships/slide" Target="slide32.xml"/><Relationship Id="rId2" Type="http://schemas.openxmlformats.org/officeDocument/2006/relationships/image" Target="../media/image3.jpeg"/><Relationship Id="rId16" Type="http://schemas.openxmlformats.org/officeDocument/2006/relationships/slide" Target="slide16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11" Type="http://schemas.openxmlformats.org/officeDocument/2006/relationships/slide" Target="slide6.xml"/><Relationship Id="rId24" Type="http://schemas.openxmlformats.org/officeDocument/2006/relationships/slide" Target="slide31.xml"/><Relationship Id="rId5" Type="http://schemas.openxmlformats.org/officeDocument/2006/relationships/slide" Target="slide4.xml"/><Relationship Id="rId15" Type="http://schemas.openxmlformats.org/officeDocument/2006/relationships/slide" Target="slide9.xml"/><Relationship Id="rId23" Type="http://schemas.openxmlformats.org/officeDocument/2006/relationships/slide" Target="slide30.xml"/><Relationship Id="rId10" Type="http://schemas.openxmlformats.org/officeDocument/2006/relationships/slide" Target="slide7.xml"/><Relationship Id="rId19" Type="http://schemas.openxmlformats.org/officeDocument/2006/relationships/slide" Target="slide24.xml"/><Relationship Id="rId4" Type="http://schemas.openxmlformats.org/officeDocument/2006/relationships/slide" Target="slide12.xml"/><Relationship Id="rId9" Type="http://schemas.openxmlformats.org/officeDocument/2006/relationships/slide" Target="slide26.xml"/><Relationship Id="rId14" Type="http://schemas.openxmlformats.org/officeDocument/2006/relationships/slide" Target="slide13.xml"/><Relationship Id="rId22" Type="http://schemas.openxmlformats.org/officeDocument/2006/relationships/slide" Target="slide2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Comic Sans MS" pitchFamily="66" charset="0"/>
              </a:rPr>
              <a:t>До </a:t>
            </a:r>
            <a:r>
              <a:rPr lang="ru-RU" sz="5400" b="1" dirty="0" err="1" smtClean="0">
                <a:solidFill>
                  <a:srgbClr val="C00000"/>
                </a:solidFill>
                <a:latin typeface="Comic Sans MS" pitchFamily="66" charset="0"/>
              </a:rPr>
              <a:t>ф</a:t>
            </a:r>
            <a:r>
              <a:rPr lang="uk-UA" sz="5400" b="1" dirty="0" err="1" smtClean="0">
                <a:solidFill>
                  <a:srgbClr val="C00000"/>
                </a:solidFill>
                <a:latin typeface="Comic Sans MS" pitchFamily="66" charset="0"/>
              </a:rPr>
              <a:t>інішу</a:t>
            </a:r>
            <a:r>
              <a:rPr lang="uk-UA" sz="5400" b="1" dirty="0" smtClean="0">
                <a:solidFill>
                  <a:srgbClr val="C00000"/>
                </a:solidFill>
                <a:latin typeface="Comic Sans MS" pitchFamily="66" charset="0"/>
              </a:rPr>
              <a:t> без перешкод!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i="1" dirty="0" smtClean="0">
                <a:solidFill>
                  <a:srgbClr val="000000"/>
                </a:solidFill>
                <a:latin typeface="Georgia" pitchFamily="18" charset="0"/>
              </a:rPr>
              <a:t>( на знання правил дорожнього руху)</a:t>
            </a:r>
            <a:br>
              <a:rPr lang="uk-UA" i="1" dirty="0" smtClean="0">
                <a:solidFill>
                  <a:srgbClr val="000000"/>
                </a:solidFill>
                <a:latin typeface="Georgia" pitchFamily="18" charset="0"/>
              </a:rPr>
            </a:br>
            <a:endParaRPr lang="ru-RU" i="1" dirty="0">
              <a:solidFill>
                <a:srgbClr val="0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01752" y="457200"/>
            <a:ext cx="8485090" cy="5757882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Що означають світлові сигнали світлофора, в якій послідовності вони подаються</a:t>
            </a:r>
            <a:r>
              <a:rPr lang="uk-UA" dirty="0" smtClean="0">
                <a:hlinkClick r:id="rId2" action="ppaction://hlinksldjump"/>
              </a:rPr>
              <a:t>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2011354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Якщо на перехресті працюють і світлофор, і регулювальник. Чиї сигнали головні?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571744"/>
            <a:ext cx="8186766" cy="355441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3600" b="1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uk-UA" sz="3600" b="1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uk-UA" sz="3600" b="1" i="1" dirty="0" smtClean="0">
                <a:solidFill>
                  <a:srgbClr val="FF0000"/>
                </a:solidFill>
                <a:hlinkClick r:id="rId2" action="ppaction://hlinksldjump"/>
              </a:rPr>
              <a:t>Регулювальника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868478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Елемент дороги призначений для руху транспортних засобів називається…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857628"/>
            <a:ext cx="8401080" cy="2268535"/>
          </a:xfrm>
        </p:spPr>
        <p:txBody>
          <a:bodyPr/>
          <a:lstStyle/>
          <a:p>
            <a:pPr algn="ctr">
              <a:buNone/>
            </a:pPr>
            <a:endParaRPr lang="uk-UA" b="1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uk-UA" b="1" i="1" dirty="0" smtClean="0">
                <a:solidFill>
                  <a:srgbClr val="FF0000"/>
                </a:solidFill>
                <a:hlinkClick r:id="rId2" action="ppaction://hlinksldjump"/>
              </a:rPr>
              <a:t>Проїздна частина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257420"/>
          </a:xfrm>
        </p:spPr>
        <p:txBody>
          <a:bodyPr/>
          <a:lstStyle/>
          <a:p>
            <a:pPr algn="ctr"/>
            <a:r>
              <a:rPr lang="uk-UA" dirty="0" smtClean="0"/>
              <a:t>Що таке тротуар?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00438"/>
            <a:ext cx="8563004" cy="2579687"/>
          </a:xfrm>
        </p:spPr>
        <p:txBody>
          <a:bodyPr/>
          <a:lstStyle/>
          <a:p>
            <a:pPr algn="ctr">
              <a:buNone/>
            </a:pPr>
            <a:r>
              <a:rPr lang="uk-UA" b="1" i="1" dirty="0" smtClean="0">
                <a:solidFill>
                  <a:srgbClr val="FF0000"/>
                </a:solidFill>
                <a:hlinkClick r:id="rId2" action="ppaction://hlinksldjump"/>
              </a:rPr>
              <a:t>Елемент дороги призначений для руху пішоходів</a:t>
            </a:r>
            <a:r>
              <a:rPr lang="uk-UA" dirty="0" smtClean="0">
                <a:hlinkClick r:id="rId2" action="ppaction://hlinksldjump"/>
              </a:rPr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757486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Що таке перехрестя?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857496"/>
            <a:ext cx="8686800" cy="322262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3600" b="1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uk-UA" sz="3600" b="1" i="1" dirty="0" smtClean="0">
                <a:solidFill>
                  <a:srgbClr val="FF0000"/>
                </a:solidFill>
                <a:hlinkClick r:id="rId2" action="ppaction://hlinksldjump"/>
              </a:rPr>
              <a:t>Місце перехрещення доріг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043106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Скільки секцій у пішохідного світлофора?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3429000"/>
            <a:ext cx="8348690" cy="265112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b="1" i="1" dirty="0" smtClean="0">
                <a:solidFill>
                  <a:srgbClr val="FF0000"/>
                </a:solidFill>
                <a:hlinkClick r:id="rId2" action="ppaction://hlinksldjump"/>
              </a:rPr>
              <a:t>2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928670"/>
            <a:ext cx="7743852" cy="1941517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Як називається група знаків у трикутниках з червоним контуром і чорними малюнками.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14818"/>
            <a:ext cx="6415110" cy="1423982"/>
          </a:xfrm>
        </p:spPr>
        <p:txBody>
          <a:bodyPr>
            <a:normAutofit/>
          </a:bodyPr>
          <a:lstStyle/>
          <a:p>
            <a:pPr algn="ctr"/>
            <a:r>
              <a:rPr lang="uk-UA" sz="3600" b="1" i="1" dirty="0" smtClean="0">
                <a:solidFill>
                  <a:srgbClr val="FF0000"/>
                </a:solidFill>
                <a:hlinkClick r:id="rId2" action="ppaction://hlinksldjump"/>
              </a:rPr>
              <a:t>Попереджувальні знаки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2439982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Як називається група знаків у кругах з червоним контуром і чорними малюнками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3571876"/>
            <a:ext cx="8186766" cy="25542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b="1" i="1" dirty="0" smtClean="0">
                <a:solidFill>
                  <a:srgbClr val="FF0000"/>
                </a:solidFill>
                <a:hlinkClick r:id="rId2" action="ppaction://hlinksldjump"/>
              </a:rPr>
              <a:t>Заборонені знаки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2928958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Що означає знак у голубому крузі з білим малюнком силуету людини?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3714752"/>
            <a:ext cx="7848624" cy="2732094"/>
          </a:xfrm>
        </p:spPr>
        <p:txBody>
          <a:bodyPr/>
          <a:lstStyle/>
          <a:p>
            <a:pPr algn="ctr">
              <a:buNone/>
            </a:pPr>
            <a:endParaRPr lang="uk-UA" sz="3600" b="1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uk-UA" sz="3600" b="1" i="1" dirty="0" smtClean="0">
                <a:solidFill>
                  <a:srgbClr val="FF0000"/>
                </a:solidFill>
                <a:hlinkClick r:id="rId2" action="ppaction://hlinksldjump"/>
              </a:rPr>
              <a:t>Доріжка для пішоходів</a:t>
            </a:r>
            <a:r>
              <a:rPr lang="uk-UA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2940048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Що означає знак у голубому прямокутнику із зображенням пішохода, що йде по </a:t>
            </a:r>
            <a:r>
              <a:rPr lang="uk-UA" dirty="0" err="1" smtClean="0"/>
              <a:t>“зебрі”</a:t>
            </a:r>
            <a:r>
              <a:rPr lang="uk-UA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3571876"/>
            <a:ext cx="8115328" cy="25542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b="1" i="1" dirty="0" smtClean="0">
                <a:solidFill>
                  <a:srgbClr val="FF0000"/>
                </a:solidFill>
                <a:hlinkClick r:id="rId2" action="ppaction://hlinksldjump"/>
              </a:rPr>
              <a:t>Пішохідний перехід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Оля\Desktop\дорог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Блок-схема: узел 3"/>
          <p:cNvSpPr/>
          <p:nvPr/>
        </p:nvSpPr>
        <p:spPr>
          <a:xfrm>
            <a:off x="4714876" y="6526898"/>
            <a:ext cx="357190" cy="331102"/>
          </a:xfrm>
          <a:prstGeom prst="flowChartConnector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5" name="Блок-схема: узел 4">
            <a:hlinkClick r:id="rId3" action="ppaction://hlinksldjump"/>
          </p:cNvPr>
          <p:cNvSpPr/>
          <p:nvPr/>
        </p:nvSpPr>
        <p:spPr>
          <a:xfrm>
            <a:off x="5072066" y="6357958"/>
            <a:ext cx="357190" cy="33110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dirty="0" smtClean="0"/>
              <a:t>2</a:t>
            </a:r>
            <a:endParaRPr lang="ru-RU" dirty="0"/>
          </a:p>
        </p:txBody>
      </p:sp>
      <p:sp>
        <p:nvSpPr>
          <p:cNvPr id="6" name="Блок-схема: узел 5">
            <a:hlinkClick r:id="rId4" action="ppaction://hlinksldjump"/>
          </p:cNvPr>
          <p:cNvSpPr/>
          <p:nvPr/>
        </p:nvSpPr>
        <p:spPr>
          <a:xfrm>
            <a:off x="7572396" y="5929330"/>
            <a:ext cx="571504" cy="42862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400" dirty="0" smtClean="0"/>
              <a:t>11</a:t>
            </a:r>
            <a:endParaRPr lang="ru-RU" sz="1400" dirty="0"/>
          </a:p>
        </p:txBody>
      </p:sp>
      <p:sp>
        <p:nvSpPr>
          <p:cNvPr id="7" name="Блок-схема: узел 6">
            <a:hlinkClick r:id="rId5" action="ppaction://hlinksldjump"/>
          </p:cNvPr>
          <p:cNvSpPr/>
          <p:nvPr/>
        </p:nvSpPr>
        <p:spPr>
          <a:xfrm>
            <a:off x="5500694" y="6215082"/>
            <a:ext cx="357190" cy="33110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dirty="0" smtClean="0">
                <a:hlinkClick r:id="rId5" action="ppaction://hlinksldjump"/>
              </a:rPr>
              <a:t>3</a:t>
            </a:r>
            <a:endParaRPr lang="ru-RU" dirty="0"/>
          </a:p>
        </p:txBody>
      </p:sp>
      <p:sp>
        <p:nvSpPr>
          <p:cNvPr id="8" name="Блок-схема: узел 7">
            <a:hlinkClick r:id="rId6" action="ppaction://hlinksldjump"/>
          </p:cNvPr>
          <p:cNvSpPr/>
          <p:nvPr/>
        </p:nvSpPr>
        <p:spPr>
          <a:xfrm>
            <a:off x="5214942" y="5072074"/>
            <a:ext cx="500066" cy="33110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19</a:t>
            </a:r>
            <a:endParaRPr lang="ru-RU" sz="1000" dirty="0"/>
          </a:p>
        </p:txBody>
      </p:sp>
      <p:sp>
        <p:nvSpPr>
          <p:cNvPr id="9" name="Блок-схема: узел 8"/>
          <p:cNvSpPr/>
          <p:nvPr/>
        </p:nvSpPr>
        <p:spPr>
          <a:xfrm>
            <a:off x="5429256" y="5429264"/>
            <a:ext cx="500066" cy="35719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>
                <a:hlinkClick r:id="rId7" action="ppaction://hlinksldjump"/>
              </a:rPr>
              <a:t>18</a:t>
            </a:r>
            <a:endParaRPr lang="ru-RU" sz="1000" i="1" dirty="0"/>
          </a:p>
        </p:txBody>
      </p:sp>
      <p:sp>
        <p:nvSpPr>
          <p:cNvPr id="10" name="Блок-схема: узел 9">
            <a:hlinkClick r:id="rId8" action="ppaction://hlinksldjump"/>
          </p:cNvPr>
          <p:cNvSpPr/>
          <p:nvPr/>
        </p:nvSpPr>
        <p:spPr>
          <a:xfrm>
            <a:off x="5857884" y="5572140"/>
            <a:ext cx="500066" cy="42862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17</a:t>
            </a:r>
            <a:endParaRPr lang="ru-RU" sz="1000" dirty="0"/>
          </a:p>
        </p:txBody>
      </p:sp>
      <p:sp>
        <p:nvSpPr>
          <p:cNvPr id="11" name="Блок-схема: узел 10">
            <a:hlinkClick r:id="rId9" action="ppaction://hlinksldjump"/>
          </p:cNvPr>
          <p:cNvSpPr/>
          <p:nvPr/>
        </p:nvSpPr>
        <p:spPr>
          <a:xfrm>
            <a:off x="3143240" y="5500702"/>
            <a:ext cx="500066" cy="4025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25</a:t>
            </a:r>
            <a:endParaRPr lang="ru-RU" sz="1000" dirty="0"/>
          </a:p>
        </p:txBody>
      </p:sp>
      <p:sp>
        <p:nvSpPr>
          <p:cNvPr id="12" name="Блок-схема: узел 11">
            <a:hlinkClick r:id="rId10" action="ppaction://hlinksldjump"/>
          </p:cNvPr>
          <p:cNvSpPr/>
          <p:nvPr/>
        </p:nvSpPr>
        <p:spPr>
          <a:xfrm>
            <a:off x="6786578" y="6286520"/>
            <a:ext cx="357190" cy="33110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dirty="0" smtClean="0">
                <a:hlinkClick r:id="rId10" action="ppaction://hlinksldjump"/>
              </a:rPr>
              <a:t>6</a:t>
            </a:r>
            <a:endParaRPr lang="ru-RU" dirty="0"/>
          </a:p>
        </p:txBody>
      </p:sp>
      <p:sp>
        <p:nvSpPr>
          <p:cNvPr id="13" name="Блок-схема: узел 12">
            <a:hlinkClick r:id="rId11" action="ppaction://hlinksldjump"/>
          </p:cNvPr>
          <p:cNvSpPr/>
          <p:nvPr/>
        </p:nvSpPr>
        <p:spPr>
          <a:xfrm>
            <a:off x="6357950" y="6357958"/>
            <a:ext cx="357190" cy="33110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uk-UA" dirty="0" smtClean="0">
                <a:hlinkClick r:id="rId11" action="ppaction://hlinksldjump"/>
              </a:rPr>
              <a:t>5</a:t>
            </a:r>
            <a:endParaRPr lang="ru-RU" dirty="0"/>
          </a:p>
        </p:txBody>
      </p:sp>
      <p:sp>
        <p:nvSpPr>
          <p:cNvPr id="14" name="Блок-схема: узел 13">
            <a:hlinkClick r:id="" action="ppaction://noaction"/>
          </p:cNvPr>
          <p:cNvSpPr/>
          <p:nvPr/>
        </p:nvSpPr>
        <p:spPr>
          <a:xfrm>
            <a:off x="5929322" y="6286520"/>
            <a:ext cx="357190" cy="33110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dirty="0" smtClean="0">
                <a:solidFill>
                  <a:schemeClr val="bg1"/>
                </a:solidFill>
                <a:hlinkClick r:id="" action="ppaction://noaction"/>
              </a:rPr>
              <a:t>4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Блок-схема: узел 16">
            <a:hlinkClick r:id="rId12" action="ppaction://hlinksldjump"/>
          </p:cNvPr>
          <p:cNvSpPr/>
          <p:nvPr/>
        </p:nvSpPr>
        <p:spPr>
          <a:xfrm>
            <a:off x="4786314" y="5857892"/>
            <a:ext cx="500066" cy="35719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21</a:t>
            </a:r>
            <a:endParaRPr lang="ru-RU" sz="1000" dirty="0"/>
          </a:p>
        </p:txBody>
      </p:sp>
      <p:sp>
        <p:nvSpPr>
          <p:cNvPr id="29" name="Блок-схема: узел 28">
            <a:hlinkClick r:id="rId13" action="ppaction://hlinksldjump"/>
          </p:cNvPr>
          <p:cNvSpPr/>
          <p:nvPr/>
        </p:nvSpPr>
        <p:spPr>
          <a:xfrm>
            <a:off x="7000892" y="5500702"/>
            <a:ext cx="500066" cy="50006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14</a:t>
            </a:r>
            <a:endParaRPr lang="ru-RU" sz="1000" dirty="0"/>
          </a:p>
        </p:txBody>
      </p:sp>
      <p:sp>
        <p:nvSpPr>
          <p:cNvPr id="30" name="Блок-схема: узел 29">
            <a:hlinkClick r:id="rId14" action="ppaction://hlinksldjump"/>
          </p:cNvPr>
          <p:cNvSpPr/>
          <p:nvPr/>
        </p:nvSpPr>
        <p:spPr>
          <a:xfrm>
            <a:off x="7858148" y="5572140"/>
            <a:ext cx="500066" cy="4025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12</a:t>
            </a:r>
            <a:endParaRPr lang="ru-RU" sz="1000" dirty="0"/>
          </a:p>
        </p:txBody>
      </p:sp>
      <p:sp>
        <p:nvSpPr>
          <p:cNvPr id="31" name="Блок-схема: узел 30">
            <a:hlinkClick r:id="" action="ppaction://noaction"/>
          </p:cNvPr>
          <p:cNvSpPr/>
          <p:nvPr/>
        </p:nvSpPr>
        <p:spPr>
          <a:xfrm>
            <a:off x="7215206" y="6357958"/>
            <a:ext cx="357190" cy="33110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dirty="0" smtClean="0">
                <a:hlinkClick r:id="" action="ppaction://noaction"/>
              </a:rPr>
              <a:t>7</a:t>
            </a:r>
            <a:endParaRPr lang="ru-RU" dirty="0"/>
          </a:p>
        </p:txBody>
      </p:sp>
      <p:sp>
        <p:nvSpPr>
          <p:cNvPr id="33" name="Блок-схема: узел 32">
            <a:hlinkClick r:id="rId15" action="ppaction://hlinksldjump"/>
          </p:cNvPr>
          <p:cNvSpPr/>
          <p:nvPr/>
        </p:nvSpPr>
        <p:spPr>
          <a:xfrm>
            <a:off x="7643834" y="6526898"/>
            <a:ext cx="357190" cy="331102"/>
          </a:xfrm>
          <a:prstGeom prst="flowChartConnector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dirty="0" smtClean="0">
                <a:hlinkClick r:id="rId15" action="ppaction://hlinksldjump"/>
              </a:rPr>
              <a:t>8</a:t>
            </a:r>
            <a:endParaRPr lang="ru-RU" dirty="0"/>
          </a:p>
        </p:txBody>
      </p:sp>
      <p:sp>
        <p:nvSpPr>
          <p:cNvPr id="34" name="Блок-схема: узел 33">
            <a:hlinkClick r:id="rId16" action="ppaction://hlinksldjump"/>
          </p:cNvPr>
          <p:cNvSpPr/>
          <p:nvPr/>
        </p:nvSpPr>
        <p:spPr>
          <a:xfrm>
            <a:off x="6572264" y="5357826"/>
            <a:ext cx="500066" cy="42862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15</a:t>
            </a:r>
            <a:endParaRPr lang="ru-RU" sz="1000" dirty="0"/>
          </a:p>
        </p:txBody>
      </p:sp>
      <p:sp>
        <p:nvSpPr>
          <p:cNvPr id="35" name="Блок-схема: узел 34">
            <a:hlinkClick r:id="" action="ppaction://noaction"/>
          </p:cNvPr>
          <p:cNvSpPr/>
          <p:nvPr/>
        </p:nvSpPr>
        <p:spPr>
          <a:xfrm>
            <a:off x="8286776" y="5929330"/>
            <a:ext cx="714380" cy="4025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dirty="0" smtClean="0"/>
              <a:t>10</a:t>
            </a:r>
            <a:endParaRPr lang="ru-RU" dirty="0"/>
          </a:p>
        </p:txBody>
      </p:sp>
      <p:sp>
        <p:nvSpPr>
          <p:cNvPr id="36" name="Блок-схема: узел 35">
            <a:hlinkClick r:id="" action="ppaction://noaction"/>
          </p:cNvPr>
          <p:cNvSpPr/>
          <p:nvPr/>
        </p:nvSpPr>
        <p:spPr>
          <a:xfrm rot="1924918">
            <a:off x="8215338" y="6429396"/>
            <a:ext cx="642942" cy="33110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dirty="0" smtClean="0">
                <a:hlinkClick r:id="" action="ppaction://noaction"/>
              </a:rPr>
              <a:t>9</a:t>
            </a:r>
            <a:endParaRPr lang="ru-RU" dirty="0"/>
          </a:p>
        </p:txBody>
      </p:sp>
      <p:sp>
        <p:nvSpPr>
          <p:cNvPr id="37" name="Блок-схема: узел 36">
            <a:hlinkClick r:id="rId17" action="ppaction://hlinksldjump"/>
          </p:cNvPr>
          <p:cNvSpPr/>
          <p:nvPr/>
        </p:nvSpPr>
        <p:spPr>
          <a:xfrm>
            <a:off x="6143636" y="5214950"/>
            <a:ext cx="500066" cy="42862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16</a:t>
            </a:r>
            <a:endParaRPr lang="ru-RU" sz="1000" dirty="0"/>
          </a:p>
        </p:txBody>
      </p:sp>
      <p:sp>
        <p:nvSpPr>
          <p:cNvPr id="38" name="Блок-схема: узел 37">
            <a:hlinkClick r:id="rId18" action="ppaction://hlinksldjump"/>
          </p:cNvPr>
          <p:cNvSpPr/>
          <p:nvPr/>
        </p:nvSpPr>
        <p:spPr>
          <a:xfrm>
            <a:off x="7358082" y="5286388"/>
            <a:ext cx="500066" cy="4025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13</a:t>
            </a:r>
            <a:endParaRPr lang="ru-RU" sz="1000" dirty="0"/>
          </a:p>
        </p:txBody>
      </p:sp>
      <p:sp>
        <p:nvSpPr>
          <p:cNvPr id="39" name="Блок-схема: узел 38"/>
          <p:cNvSpPr/>
          <p:nvPr/>
        </p:nvSpPr>
        <p:spPr>
          <a:xfrm>
            <a:off x="5072066" y="3500438"/>
            <a:ext cx="642942" cy="402540"/>
          </a:xfrm>
          <a:prstGeom prst="flowChartConnector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42" name="Блок-схема: узел 41">
            <a:hlinkClick r:id="" action="ppaction://noaction"/>
          </p:cNvPr>
          <p:cNvSpPr/>
          <p:nvPr/>
        </p:nvSpPr>
        <p:spPr>
          <a:xfrm>
            <a:off x="3214678" y="5929330"/>
            <a:ext cx="500066" cy="4025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24</a:t>
            </a:r>
            <a:endParaRPr lang="ru-RU" sz="1000" dirty="0"/>
          </a:p>
        </p:txBody>
      </p:sp>
      <p:sp>
        <p:nvSpPr>
          <p:cNvPr id="43" name="Блок-схема: узел 42">
            <a:hlinkClick r:id="rId19" action="ppaction://hlinksldjump"/>
          </p:cNvPr>
          <p:cNvSpPr/>
          <p:nvPr/>
        </p:nvSpPr>
        <p:spPr>
          <a:xfrm>
            <a:off x="3786182" y="6143644"/>
            <a:ext cx="500066" cy="4025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23</a:t>
            </a:r>
            <a:endParaRPr lang="ru-RU" sz="1000" dirty="0"/>
          </a:p>
        </p:txBody>
      </p:sp>
      <p:sp>
        <p:nvSpPr>
          <p:cNvPr id="44" name="Блок-схема: узел 43">
            <a:hlinkClick r:id="" action="ppaction://noaction"/>
          </p:cNvPr>
          <p:cNvSpPr/>
          <p:nvPr/>
        </p:nvSpPr>
        <p:spPr>
          <a:xfrm>
            <a:off x="4929190" y="5357826"/>
            <a:ext cx="500066" cy="4025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20</a:t>
            </a:r>
            <a:endParaRPr lang="ru-RU" sz="1000" dirty="0"/>
          </a:p>
        </p:txBody>
      </p:sp>
      <p:sp>
        <p:nvSpPr>
          <p:cNvPr id="45" name="Блок-схема: узел 44">
            <a:hlinkClick r:id="rId20" action="ppaction://hlinksldjump"/>
          </p:cNvPr>
          <p:cNvSpPr/>
          <p:nvPr/>
        </p:nvSpPr>
        <p:spPr>
          <a:xfrm>
            <a:off x="4357686" y="6000768"/>
            <a:ext cx="500066" cy="4025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22</a:t>
            </a:r>
            <a:endParaRPr lang="ru-RU" sz="1000" dirty="0"/>
          </a:p>
        </p:txBody>
      </p:sp>
      <p:sp>
        <p:nvSpPr>
          <p:cNvPr id="46" name="Блок-схема: узел 45">
            <a:hlinkClick r:id="rId21" action="ppaction://hlinksldjump"/>
          </p:cNvPr>
          <p:cNvSpPr/>
          <p:nvPr/>
        </p:nvSpPr>
        <p:spPr>
          <a:xfrm>
            <a:off x="4357686" y="5000636"/>
            <a:ext cx="500066" cy="4025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28</a:t>
            </a:r>
            <a:endParaRPr lang="ru-RU" sz="1000" dirty="0"/>
          </a:p>
        </p:txBody>
      </p:sp>
      <p:sp>
        <p:nvSpPr>
          <p:cNvPr id="47" name="Блок-схема: узел 46">
            <a:hlinkClick r:id="rId22" action="ppaction://hlinksldjump"/>
          </p:cNvPr>
          <p:cNvSpPr/>
          <p:nvPr/>
        </p:nvSpPr>
        <p:spPr>
          <a:xfrm>
            <a:off x="3786182" y="5000636"/>
            <a:ext cx="500066" cy="4025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27</a:t>
            </a:r>
            <a:endParaRPr lang="ru-RU" sz="1000" dirty="0"/>
          </a:p>
        </p:txBody>
      </p:sp>
      <p:sp>
        <p:nvSpPr>
          <p:cNvPr id="48" name="Блок-схема: узел 47">
            <a:hlinkClick r:id="" action="ppaction://noaction"/>
          </p:cNvPr>
          <p:cNvSpPr/>
          <p:nvPr/>
        </p:nvSpPr>
        <p:spPr>
          <a:xfrm>
            <a:off x="3214678" y="5072074"/>
            <a:ext cx="500066" cy="4025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26</a:t>
            </a:r>
            <a:endParaRPr lang="ru-RU" sz="1000" dirty="0"/>
          </a:p>
        </p:txBody>
      </p:sp>
      <p:sp>
        <p:nvSpPr>
          <p:cNvPr id="49" name="Блок-схема: узел 48">
            <a:hlinkClick r:id="rId23" action="ppaction://hlinksldjump"/>
          </p:cNvPr>
          <p:cNvSpPr/>
          <p:nvPr/>
        </p:nvSpPr>
        <p:spPr>
          <a:xfrm>
            <a:off x="4714876" y="4714884"/>
            <a:ext cx="500066" cy="4025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29</a:t>
            </a:r>
            <a:endParaRPr lang="ru-RU" sz="1000" dirty="0"/>
          </a:p>
        </p:txBody>
      </p:sp>
      <p:sp>
        <p:nvSpPr>
          <p:cNvPr id="50" name="Блок-схема: узел 49">
            <a:hlinkClick r:id="rId24" action="ppaction://hlinksldjump"/>
          </p:cNvPr>
          <p:cNvSpPr/>
          <p:nvPr/>
        </p:nvSpPr>
        <p:spPr>
          <a:xfrm>
            <a:off x="4357686" y="4429132"/>
            <a:ext cx="500066" cy="4025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30</a:t>
            </a:r>
            <a:endParaRPr lang="ru-RU" sz="1000" dirty="0"/>
          </a:p>
        </p:txBody>
      </p:sp>
      <p:sp>
        <p:nvSpPr>
          <p:cNvPr id="51" name="Блок-схема: узел 50">
            <a:hlinkClick r:id="rId25" action="ppaction://hlinksldjump"/>
          </p:cNvPr>
          <p:cNvSpPr/>
          <p:nvPr/>
        </p:nvSpPr>
        <p:spPr>
          <a:xfrm>
            <a:off x="4714876" y="4143380"/>
            <a:ext cx="500066" cy="4025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31</a:t>
            </a:r>
            <a:endParaRPr lang="ru-RU" sz="1000" dirty="0"/>
          </a:p>
        </p:txBody>
      </p:sp>
      <p:sp>
        <p:nvSpPr>
          <p:cNvPr id="52" name="Блок-схема: узел 51">
            <a:hlinkClick r:id="rId26" action="ppaction://hlinksldjump"/>
          </p:cNvPr>
          <p:cNvSpPr/>
          <p:nvPr/>
        </p:nvSpPr>
        <p:spPr>
          <a:xfrm>
            <a:off x="5214942" y="3929066"/>
            <a:ext cx="500066" cy="40254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uk-UA" sz="1000" dirty="0" smtClean="0"/>
              <a:t>32</a:t>
            </a:r>
            <a:endParaRPr lang="ru-RU" sz="1000" dirty="0"/>
          </a:p>
        </p:txBody>
      </p:sp>
      <p:cxnSp>
        <p:nvCxnSpPr>
          <p:cNvPr id="55" name="Скругленная соединительная линия 54"/>
          <p:cNvCxnSpPr/>
          <p:nvPr/>
        </p:nvCxnSpPr>
        <p:spPr>
          <a:xfrm rot="5400000">
            <a:off x="7500958" y="5786454"/>
            <a:ext cx="357190" cy="35719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rot="16200000" flipH="1">
            <a:off x="7108049" y="6107925"/>
            <a:ext cx="357190" cy="142876"/>
          </a:xfrm>
          <a:prstGeom prst="straightConnector1">
            <a:avLst/>
          </a:prstGeom>
          <a:ln w="34925">
            <a:solidFill>
              <a:srgbClr val="99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rot="5400000">
            <a:off x="7102146" y="5613762"/>
            <a:ext cx="513667" cy="1001927"/>
          </a:xfrm>
          <a:prstGeom prst="straightConnector1">
            <a:avLst/>
          </a:prstGeom>
          <a:ln w="34925">
            <a:solidFill>
              <a:srgbClr val="99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rot="5400000">
            <a:off x="6467017" y="5963139"/>
            <a:ext cx="548555" cy="195185"/>
          </a:xfrm>
          <a:prstGeom prst="straightConnector1">
            <a:avLst/>
          </a:prstGeom>
          <a:ln w="28575">
            <a:solidFill>
              <a:srgbClr val="99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rot="5400000">
            <a:off x="5038257" y="4462941"/>
            <a:ext cx="548555" cy="195185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rot="5400000">
            <a:off x="3887436" y="5185134"/>
            <a:ext cx="513667" cy="1001927"/>
          </a:xfrm>
          <a:prstGeom prst="straightConnector1">
            <a:avLst/>
          </a:prstGeom>
          <a:ln w="34925">
            <a:solidFill>
              <a:srgbClr val="99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>
            <a:off x="3786182" y="5429264"/>
            <a:ext cx="750099" cy="584548"/>
          </a:xfrm>
          <a:prstGeom prst="straightConnector1">
            <a:avLst/>
          </a:prstGeom>
          <a:ln w="34925">
            <a:solidFill>
              <a:srgbClr val="99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>
            <a:hlinkClick r:id="rId5" action="ppaction://hlinksldjump"/>
          </p:cNvPr>
          <p:cNvCxnSpPr/>
          <p:nvPr/>
        </p:nvCxnSpPr>
        <p:spPr>
          <a:xfrm rot="5400000">
            <a:off x="5395447" y="5963139"/>
            <a:ext cx="548555" cy="195185"/>
          </a:xfrm>
          <a:prstGeom prst="straightConnector1">
            <a:avLst/>
          </a:prstGeom>
          <a:ln w="28575">
            <a:solidFill>
              <a:srgbClr val="99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>
            <a:stCxn id="44" idx="5"/>
          </p:cNvCxnSpPr>
          <p:nvPr/>
        </p:nvCxnSpPr>
        <p:spPr>
          <a:xfrm rot="16200000" flipH="1">
            <a:off x="5600153" y="5457284"/>
            <a:ext cx="656543" cy="1144803"/>
          </a:xfrm>
          <a:prstGeom prst="straightConnector1">
            <a:avLst/>
          </a:prstGeom>
          <a:ln w="31750">
            <a:solidFill>
              <a:srgbClr val="99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>
            <a:stCxn id="44" idx="5"/>
          </p:cNvCxnSpPr>
          <p:nvPr/>
        </p:nvCxnSpPr>
        <p:spPr>
          <a:xfrm rot="5400000">
            <a:off x="4992931" y="5994865"/>
            <a:ext cx="656543" cy="69643"/>
          </a:xfrm>
          <a:prstGeom prst="straightConnector1">
            <a:avLst/>
          </a:prstGeom>
          <a:ln w="31750">
            <a:solidFill>
              <a:srgbClr val="99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900362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Пристрій для сповільнення руху автомобіля або його зупинки 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3929066"/>
            <a:ext cx="7972452" cy="2197097"/>
          </a:xfrm>
        </p:spPr>
        <p:txBody>
          <a:bodyPr/>
          <a:lstStyle/>
          <a:p>
            <a:pPr algn="ctr">
              <a:buNone/>
            </a:pPr>
            <a:endParaRPr lang="uk-UA" b="1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uk-UA" b="1" i="1" dirty="0" smtClean="0">
                <a:solidFill>
                  <a:srgbClr val="FF0000"/>
                </a:solidFill>
                <a:hlinkClick r:id="rId2" action="ppaction://hlinksldjump"/>
              </a:rPr>
              <a:t>Гальмо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3154362"/>
          </a:xfrm>
        </p:spPr>
        <p:txBody>
          <a:bodyPr>
            <a:normAutofit/>
          </a:bodyPr>
          <a:lstStyle/>
          <a:p>
            <a:r>
              <a:rPr lang="uk-UA" dirty="0" smtClean="0"/>
              <a:t>Відстань, яку проїжджає автомобіль від початку гальмування до  місця зупинки називається…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000504"/>
            <a:ext cx="8186766" cy="2125659"/>
          </a:xfrm>
        </p:spPr>
        <p:txBody>
          <a:bodyPr/>
          <a:lstStyle/>
          <a:p>
            <a:pPr algn="ctr">
              <a:buNone/>
            </a:pPr>
            <a:r>
              <a:rPr lang="uk-UA" b="1" i="1" dirty="0" smtClean="0">
                <a:solidFill>
                  <a:srgbClr val="FF0000"/>
                </a:solidFill>
              </a:rPr>
              <a:t> </a:t>
            </a:r>
            <a:r>
              <a:rPr lang="uk-UA" b="1" i="1" dirty="0" smtClean="0">
                <a:solidFill>
                  <a:srgbClr val="FF0000"/>
                </a:solidFill>
                <a:hlinkClick r:id="rId2" action="ppaction://hlinksldjump"/>
              </a:rPr>
              <a:t>Гальмовий шлях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Documents and Settings\Admin\Рабочий стол\Для презинтации\obz036i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3402082" cy="37861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3868742"/>
          </a:xfrm>
        </p:spPr>
        <p:txBody>
          <a:bodyPr/>
          <a:lstStyle/>
          <a:p>
            <a:r>
              <a:rPr lang="uk-UA" dirty="0" smtClean="0"/>
              <a:t>                                 Що означає</a:t>
            </a:r>
            <a:br>
              <a:rPr lang="uk-UA" dirty="0" smtClean="0"/>
            </a:br>
            <a:r>
              <a:rPr lang="uk-UA" dirty="0" smtClean="0"/>
              <a:t>                                   цей знак?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357694"/>
            <a:ext cx="8229600" cy="1768469"/>
          </a:xfrm>
        </p:spPr>
        <p:txBody>
          <a:bodyPr/>
          <a:lstStyle/>
          <a:p>
            <a:pPr algn="ctr">
              <a:buNone/>
            </a:pPr>
            <a:endParaRPr lang="uk-UA" b="1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uk-UA" b="1" i="1" dirty="0" smtClean="0">
                <a:solidFill>
                  <a:srgbClr val="FF0000"/>
                </a:solidFill>
                <a:hlinkClick r:id="rId3" action="ppaction://hlinksldjump"/>
              </a:rPr>
              <a:t>Цей знак показує місце де можна </a:t>
            </a:r>
            <a:r>
              <a:rPr lang="uk-UA" b="1" i="1" dirty="0" err="1" smtClean="0">
                <a:solidFill>
                  <a:srgbClr val="FF0000"/>
                </a:solidFill>
                <a:hlinkClick r:id="rId3" action="ppaction://hlinksldjump"/>
              </a:rPr>
              <a:t>безпечноперейти</a:t>
            </a:r>
            <a:r>
              <a:rPr lang="uk-UA" b="1" i="1" dirty="0" smtClean="0">
                <a:solidFill>
                  <a:srgbClr val="FF0000"/>
                </a:solidFill>
                <a:hlinkClick r:id="rId3" action="ppaction://hlinksldjump"/>
              </a:rPr>
              <a:t> дорогу.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Сталкер\Мои документы\Мои рисунки\img019.jpg"/>
          <p:cNvPicPr>
            <a:picLocks noChangeAspect="1" noChangeArrowheads="1"/>
          </p:cNvPicPr>
          <p:nvPr/>
        </p:nvPicPr>
        <p:blipFill>
          <a:blip r:embed="rId2" cstate="print"/>
          <a:srcRect l="53572" t="10581" r="27380" b="57675"/>
          <a:stretch>
            <a:fillRect/>
          </a:stretch>
        </p:blipFill>
        <p:spPr bwMode="auto">
          <a:xfrm>
            <a:off x="428596" y="428604"/>
            <a:ext cx="3000396" cy="35004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3786214"/>
          </a:xfrm>
        </p:spPr>
        <p:txBody>
          <a:bodyPr/>
          <a:lstStyle/>
          <a:p>
            <a:r>
              <a:rPr lang="uk-UA" dirty="0" smtClean="0"/>
              <a:t>                                        Що означає </a:t>
            </a:r>
            <a:br>
              <a:rPr lang="uk-UA" dirty="0" smtClean="0"/>
            </a:br>
            <a:r>
              <a:rPr lang="uk-UA" dirty="0" smtClean="0"/>
              <a:t>                                        цей знак</a:t>
            </a:r>
            <a:r>
              <a:rPr lang="uk-UA" dirty="0" smtClean="0">
                <a:hlinkClick r:id="rId3" action="ppaction://hlinksldjump"/>
              </a:rPr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357694"/>
            <a:ext cx="8115328" cy="1768469"/>
          </a:xfrm>
        </p:spPr>
        <p:txBody>
          <a:bodyPr/>
          <a:lstStyle/>
          <a:p>
            <a:pPr algn="ctr">
              <a:buNone/>
            </a:pPr>
            <a:endParaRPr lang="uk-UA" b="1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uk-UA" b="1" i="1" dirty="0" err="1" smtClean="0">
                <a:solidFill>
                  <a:srgbClr val="FF0000"/>
                </a:solidFill>
              </a:rPr>
              <a:t>“Рух</a:t>
            </a:r>
            <a:r>
              <a:rPr lang="uk-UA" b="1" i="1" dirty="0" smtClean="0">
                <a:solidFill>
                  <a:srgbClr val="FF0000"/>
                </a:solidFill>
              </a:rPr>
              <a:t> мотоциклів </a:t>
            </a:r>
            <a:r>
              <a:rPr lang="uk-UA" b="1" i="1" dirty="0" err="1" smtClean="0">
                <a:solidFill>
                  <a:srgbClr val="FF0000"/>
                </a:solidFill>
              </a:rPr>
              <a:t>заборонено”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Сталкер\Мои документы\Мои рисунки\img019.jpg"/>
          <p:cNvPicPr>
            <a:picLocks noChangeAspect="1" noChangeArrowheads="1"/>
          </p:cNvPicPr>
          <p:nvPr/>
        </p:nvPicPr>
        <p:blipFill>
          <a:blip r:embed="rId2" cstate="print"/>
          <a:srcRect l="72619" t="13604" r="9524" b="59187"/>
          <a:stretch>
            <a:fillRect/>
          </a:stretch>
        </p:blipFill>
        <p:spPr bwMode="auto">
          <a:xfrm>
            <a:off x="857224" y="642918"/>
            <a:ext cx="2286016" cy="24003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1486"/>
          </a:xfrm>
        </p:spPr>
        <p:txBody>
          <a:bodyPr/>
          <a:lstStyle/>
          <a:p>
            <a:r>
              <a:rPr lang="uk-UA" dirty="0" smtClean="0"/>
              <a:t>                                 Що означає </a:t>
            </a:r>
            <a:br>
              <a:rPr lang="uk-UA" dirty="0" smtClean="0"/>
            </a:br>
            <a:r>
              <a:rPr lang="uk-UA" dirty="0" smtClean="0"/>
              <a:t>                                  цей знак?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14884"/>
            <a:ext cx="8229600" cy="1411279"/>
          </a:xfrm>
        </p:spPr>
        <p:txBody>
          <a:bodyPr/>
          <a:lstStyle/>
          <a:p>
            <a:pPr algn="ctr">
              <a:buNone/>
            </a:pPr>
            <a:r>
              <a:rPr lang="uk-UA" b="1" i="1" dirty="0" smtClean="0">
                <a:solidFill>
                  <a:srgbClr val="FF0000"/>
                </a:solidFill>
                <a:hlinkClick r:id="rId3" action="ppaction://hlinksldjump"/>
              </a:rPr>
              <a:t>“ Рух на мопедах </a:t>
            </a:r>
            <a:r>
              <a:rPr lang="uk-UA" b="1" i="1" dirty="0" err="1" smtClean="0">
                <a:solidFill>
                  <a:srgbClr val="FF0000"/>
                </a:solidFill>
                <a:hlinkClick r:id="rId3" action="ppaction://hlinksldjump"/>
              </a:rPr>
              <a:t>заборонено”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2011354"/>
          </a:xfrm>
        </p:spPr>
        <p:txBody>
          <a:bodyPr>
            <a:normAutofit/>
          </a:bodyPr>
          <a:lstStyle/>
          <a:p>
            <a:r>
              <a:rPr lang="uk-UA" dirty="0" smtClean="0"/>
              <a:t>Як називається жест регулювальника, що високо підняв над головою жезл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4357694"/>
            <a:ext cx="8229600" cy="1768469"/>
          </a:xfrm>
        </p:spPr>
        <p:txBody>
          <a:bodyPr/>
          <a:lstStyle/>
          <a:p>
            <a:pPr algn="ctr">
              <a:buNone/>
            </a:pPr>
            <a:r>
              <a:rPr lang="uk-UA" b="1" i="1" dirty="0" smtClean="0">
                <a:solidFill>
                  <a:srgbClr val="FF0000"/>
                </a:solidFill>
                <a:hlinkClick r:id="rId2" action="ppaction://hlinksldjump"/>
              </a:rPr>
              <a:t>Зупинка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2368544"/>
          </a:xfrm>
        </p:spPr>
        <p:txBody>
          <a:bodyPr>
            <a:normAutofit/>
          </a:bodyPr>
          <a:lstStyle/>
          <a:p>
            <a:r>
              <a:rPr lang="uk-UA" dirty="0" smtClean="0"/>
              <a:t>Якщо повернувся регулювальник обличчям до напрямку руху – це означає..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071943"/>
            <a:ext cx="8186766" cy="1285884"/>
          </a:xfrm>
        </p:spPr>
        <p:txBody>
          <a:bodyPr/>
          <a:lstStyle/>
          <a:p>
            <a:pPr algn="ctr">
              <a:buNone/>
            </a:pPr>
            <a:r>
              <a:rPr lang="uk-UA" b="1" i="1" dirty="0" smtClean="0">
                <a:solidFill>
                  <a:srgbClr val="FF0000"/>
                </a:solidFill>
                <a:hlinkClick r:id="rId2" action="ppaction://hlinksldjump"/>
              </a:rPr>
              <a:t>Зупинку машин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2654296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+mn-lt"/>
                <a:ea typeface="+mn-ea"/>
                <a:cs typeface="+mn-cs"/>
              </a:rPr>
              <a:t>Що означає жест, коли </a:t>
            </a:r>
            <a:r>
              <a:rPr lang="uk-UA" sz="3200" b="1" dirty="0" err="1" smtClean="0">
                <a:latin typeface="+mn-lt"/>
                <a:ea typeface="+mn-ea"/>
                <a:cs typeface="+mn-cs"/>
              </a:rPr>
              <a:t>регуЛЮвальник</a:t>
            </a:r>
            <a:r>
              <a:rPr lang="uk-UA" sz="3200" b="1" dirty="0" smtClean="0">
                <a:latin typeface="+mn-lt"/>
                <a:ea typeface="+mn-ea"/>
                <a:cs typeface="+mn-cs"/>
              </a:rPr>
              <a:t> </a:t>
            </a:r>
            <a:r>
              <a:rPr lang="uk-UA" sz="3200" b="1" dirty="0" smtClean="0">
                <a:latin typeface="+mn-lt"/>
                <a:ea typeface="+mn-ea"/>
                <a:cs typeface="+mn-cs"/>
              </a:rPr>
              <a:t>О</a:t>
            </a:r>
            <a:r>
              <a:rPr lang="uk-UA" sz="3200" b="1" dirty="0" smtClean="0">
                <a:latin typeface="+mn-lt"/>
                <a:ea typeface="+mn-ea"/>
                <a:cs typeface="+mn-cs"/>
              </a:rPr>
              <a:t>пустив руки?</a:t>
            </a:r>
            <a:endParaRPr lang="ru-RU" sz="32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4357694"/>
            <a:ext cx="8229600" cy="1768469"/>
          </a:xfrm>
        </p:spPr>
        <p:txBody>
          <a:bodyPr/>
          <a:lstStyle/>
          <a:p>
            <a:pPr algn="ctr">
              <a:buNone/>
            </a:pPr>
            <a:r>
              <a:rPr lang="uk-UA" b="1" i="1" dirty="0" smtClean="0">
                <a:solidFill>
                  <a:srgbClr val="FF0000"/>
                </a:solidFill>
                <a:hlinkClick r:id="rId2" action="ppaction://hlinksldjump"/>
              </a:rPr>
              <a:t>Дорога вільна, шлагбаума немає</a:t>
            </a:r>
            <a:r>
              <a:rPr lang="uk-UA" dirty="0" smtClean="0">
                <a:hlinkClick r:id="rId2" action="ppaction://hlinksldjump"/>
              </a:rPr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Що означає цей знак?</a:t>
            </a:r>
            <a:endParaRPr lang="ru-RU" dirty="0"/>
          </a:p>
        </p:txBody>
      </p:sp>
      <p:pic>
        <p:nvPicPr>
          <p:cNvPr id="7" name="Picture 3" descr="C:\Documents and Settings\Сталкер\Мои документы\Мои рисунки\img0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33270" t="-1618" r="34037" b="27264"/>
          <a:stretch>
            <a:fillRect/>
          </a:stretch>
        </p:blipFill>
        <p:spPr bwMode="auto">
          <a:xfrm>
            <a:off x="142844" y="2571744"/>
            <a:ext cx="4000528" cy="214314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  <a:p>
            <a:pPr algn="ctr">
              <a:buNone/>
            </a:pPr>
            <a:r>
              <a:rPr lang="uk-UA" b="1" i="1" dirty="0" smtClean="0">
                <a:solidFill>
                  <a:srgbClr val="FF0000"/>
                </a:solidFill>
                <a:hlinkClick r:id="rId3" action="ppaction://hlinksldjump"/>
              </a:rPr>
              <a:t>Підземний пішохідний перехід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Що означає цей знак?</a:t>
            </a:r>
            <a:endParaRPr lang="ru-RU" dirty="0"/>
          </a:p>
        </p:txBody>
      </p:sp>
      <p:pic>
        <p:nvPicPr>
          <p:cNvPr id="7" name="Picture 3" descr="C:\Documents and Settings\Сталкер\Мои документы\Мои рисунки\img0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67637" r="654" b="24277"/>
          <a:stretch>
            <a:fillRect/>
          </a:stretch>
        </p:blipFill>
        <p:spPr bwMode="auto">
          <a:xfrm>
            <a:off x="142844" y="2571744"/>
            <a:ext cx="3937028" cy="2214578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endParaRPr lang="uk-UA" dirty="0" smtClean="0"/>
          </a:p>
          <a:p>
            <a:pPr algn="ctr">
              <a:buNone/>
            </a:pPr>
            <a:endParaRPr lang="uk-UA" b="1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uk-UA" b="1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uk-UA" b="1" i="1" dirty="0" smtClean="0">
                <a:solidFill>
                  <a:srgbClr val="FF0000"/>
                </a:solidFill>
                <a:hlinkClick r:id="rId3" action="ppaction://hlinksldjump"/>
              </a:rPr>
              <a:t>Наземний пішохідний перехід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pPr marL="342900" indent="-342900"/>
            <a:r>
              <a:rPr lang="uk-UA" dirty="0" smtClean="0"/>
              <a:t>Назвіть види пішохідних переходів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142984"/>
            <a:ext cx="4186238" cy="4983179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500694" y="1142984"/>
            <a:ext cx="3286148" cy="4983179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" name="Picture 2" descr="C:\Documents and Settings\Admin\Рабочий стол\Для презинтации\img120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285860"/>
            <a:ext cx="4857784" cy="4357718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500694" y="1142984"/>
            <a:ext cx="335758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 великих м</a:t>
            </a:r>
            <a:r>
              <a:rPr lang="uk-UA" sz="2800" dirty="0" smtClean="0"/>
              <a:t>істах є різні види пішохідних  переходів ось такі є переходи:</a:t>
            </a:r>
          </a:p>
          <a:p>
            <a:pPr marL="342900" indent="-342900">
              <a:buAutoNum type="arabicPeriod"/>
            </a:pPr>
            <a:r>
              <a:rPr lang="uk-UA" sz="2800" dirty="0" smtClean="0"/>
              <a:t>Надземний перехід.</a:t>
            </a:r>
          </a:p>
          <a:p>
            <a:pPr marL="342900" indent="-342900">
              <a:buAutoNum type="arabicPeriod"/>
            </a:pPr>
            <a:r>
              <a:rPr lang="uk-UA" sz="2800" dirty="0" smtClean="0"/>
              <a:t>Підземний перехід.</a:t>
            </a:r>
          </a:p>
          <a:p>
            <a:pPr marL="342900" indent="-342900">
              <a:buAutoNum type="arabicPeriod"/>
            </a:pPr>
            <a:r>
              <a:rPr lang="uk-UA" sz="2800" dirty="0" smtClean="0"/>
              <a:t>Наземний перехід.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800" dirty="0" smtClean="0"/>
              <a:t>За допомогою допоміжної схеми опишіть дії під час надання першої допомоги постраждалим в </a:t>
            </a:r>
            <a:r>
              <a:rPr lang="uk-UA" sz="2800" dirty="0" smtClean="0">
                <a:hlinkClick r:id="rId2" action="ppaction://hlinksldjump"/>
              </a:rPr>
              <a:t>ДТП</a:t>
            </a:r>
            <a:r>
              <a:rPr lang="uk-UA" sz="2800" dirty="0" smtClean="0"/>
              <a:t>.</a:t>
            </a:r>
            <a:endParaRPr lang="ru-RU" sz="2800" dirty="0"/>
          </a:p>
        </p:txBody>
      </p:sp>
      <p:pic>
        <p:nvPicPr>
          <p:cNvPr id="10" name="Picture 2" descr="C:\Documents and Settings\Сталкер\Мои документы\Мои рисунки\img02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643042" y="1357298"/>
            <a:ext cx="5500726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328726"/>
          </a:xfrm>
        </p:spPr>
        <p:txBody>
          <a:bodyPr/>
          <a:lstStyle/>
          <a:p>
            <a:pPr algn="ctr"/>
            <a:r>
              <a:rPr lang="uk-UA" dirty="0" smtClean="0"/>
              <a:t>Відгадайте загадку.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04800" y="2428868"/>
            <a:ext cx="4191000" cy="389573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i="1" dirty="0" smtClean="0"/>
              <a:t>Я </a:t>
            </a:r>
            <a:r>
              <a:rPr lang="ru-RU" i="1" dirty="0"/>
              <a:t>не </a:t>
            </a:r>
            <a:r>
              <a:rPr lang="ru-RU" i="1" dirty="0" err="1"/>
              <a:t>їм</a:t>
            </a:r>
            <a:r>
              <a:rPr lang="ru-RU" i="1" dirty="0"/>
              <a:t> </a:t>
            </a:r>
            <a:r>
              <a:rPr lang="ru-RU" i="1" dirty="0" err="1"/>
              <a:t>вівса</a:t>
            </a:r>
            <a:r>
              <a:rPr lang="ru-RU" i="1" dirty="0"/>
              <a:t>, </a:t>
            </a:r>
            <a:r>
              <a:rPr lang="ru-RU" i="1" dirty="0" err="1"/>
              <a:t>ні</a:t>
            </a:r>
            <a:r>
              <a:rPr lang="ru-RU" i="1" dirty="0"/>
              <a:t> </a:t>
            </a:r>
            <a:r>
              <a:rPr lang="ru-RU" i="1" dirty="0" err="1"/>
              <a:t>сіна</a:t>
            </a:r>
            <a:r>
              <a:rPr lang="ru-RU" i="1" dirty="0"/>
              <a:t>,</a:t>
            </a:r>
            <a:br>
              <a:rPr lang="ru-RU" i="1" dirty="0"/>
            </a:br>
            <a:r>
              <a:rPr lang="ru-RU" i="1" dirty="0"/>
              <a:t>Дайте </a:t>
            </a:r>
            <a:r>
              <a:rPr lang="ru-RU" i="1" dirty="0" err="1"/>
              <a:t>випити</a:t>
            </a:r>
            <a:r>
              <a:rPr lang="ru-RU" i="1" dirty="0"/>
              <a:t> бензину,</a:t>
            </a:r>
            <a:br>
              <a:rPr lang="ru-RU" i="1" dirty="0"/>
            </a:br>
            <a:r>
              <a:rPr lang="ru-RU" i="1" dirty="0" err="1"/>
              <a:t>Усіх</a:t>
            </a:r>
            <a:r>
              <a:rPr lang="ru-RU" i="1" dirty="0"/>
              <a:t> коней </a:t>
            </a:r>
            <a:r>
              <a:rPr lang="ru-RU" i="1" dirty="0" err="1"/>
              <a:t>обжену</a:t>
            </a:r>
            <a:r>
              <a:rPr lang="ru-RU" i="1" dirty="0"/>
              <a:t>,</a:t>
            </a:r>
            <a:br>
              <a:rPr lang="ru-RU" i="1" dirty="0"/>
            </a:br>
            <a:r>
              <a:rPr lang="ru-RU" i="1" dirty="0"/>
              <a:t>Кого </a:t>
            </a:r>
            <a:r>
              <a:rPr lang="ru-RU" i="1" dirty="0" err="1"/>
              <a:t>хоч</a:t>
            </a:r>
            <a:r>
              <a:rPr lang="ru-RU" i="1" dirty="0"/>
              <a:t> </a:t>
            </a:r>
            <a:r>
              <a:rPr lang="ru-RU" i="1" dirty="0" err="1"/>
              <a:t>наздожену</a:t>
            </a:r>
            <a:r>
              <a:rPr lang="ru-RU" i="1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8200" y="2285992"/>
            <a:ext cx="4343400" cy="3214710"/>
          </a:xfrm>
        </p:spPr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  <a:p>
            <a:pPr algn="ctr">
              <a:buNone/>
            </a:pPr>
            <a:r>
              <a:rPr lang="uk-UA" b="1" i="1" dirty="0" smtClean="0">
                <a:solidFill>
                  <a:srgbClr val="FF0000"/>
                </a:solidFill>
                <a:hlinkClick r:id="rId2" action="ppaction://hlinksldjump"/>
              </a:rPr>
              <a:t>Машина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  <p:bldP spid="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471602"/>
          </a:xfrm>
        </p:spPr>
        <p:txBody>
          <a:bodyPr/>
          <a:lstStyle/>
          <a:p>
            <a:pPr algn="ctr"/>
            <a:r>
              <a:rPr lang="uk-UA" dirty="0" smtClean="0"/>
              <a:t>Відгадайте загадку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2643182"/>
            <a:ext cx="4191000" cy="368141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i="1" dirty="0" smtClean="0"/>
              <a:t>Два </a:t>
            </a:r>
            <a:r>
              <a:rPr lang="ru-RU" i="1" dirty="0" err="1"/>
              <a:t>брати</a:t>
            </a:r>
            <a:r>
              <a:rPr lang="ru-RU" i="1" dirty="0"/>
              <a:t> </a:t>
            </a:r>
            <a:r>
              <a:rPr lang="ru-RU" i="1" dirty="0" err="1"/>
              <a:t>попереду</a:t>
            </a:r>
            <a:r>
              <a:rPr lang="ru-RU" i="1" dirty="0"/>
              <a:t> </a:t>
            </a:r>
            <a:r>
              <a:rPr lang="ru-RU" i="1" dirty="0" err="1"/>
              <a:t>біжать</a:t>
            </a:r>
            <a:r>
              <a:rPr lang="ru-RU" i="1" dirty="0"/>
              <a:t>,</a:t>
            </a:r>
            <a:br>
              <a:rPr lang="ru-RU" i="1" dirty="0"/>
            </a:br>
            <a:r>
              <a:rPr lang="ru-RU" i="1" dirty="0"/>
              <a:t>А два </a:t>
            </a:r>
            <a:r>
              <a:rPr lang="ru-RU" i="1" dirty="0" err="1"/>
              <a:t>позаду</a:t>
            </a:r>
            <a:r>
              <a:rPr lang="ru-RU" i="1" dirty="0"/>
              <a:t> </a:t>
            </a:r>
            <a:r>
              <a:rPr lang="ru-RU" i="1" dirty="0" err="1"/>
              <a:t>наздоганяють</a:t>
            </a:r>
            <a:r>
              <a:rPr lang="ru-RU" i="1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214686"/>
            <a:ext cx="4343400" cy="3109914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  </a:t>
            </a:r>
          </a:p>
          <a:p>
            <a:pPr>
              <a:buNone/>
            </a:pPr>
            <a:endParaRPr lang="uk-UA" dirty="0"/>
          </a:p>
          <a:p>
            <a:pPr>
              <a:buNone/>
            </a:pPr>
            <a:r>
              <a:rPr lang="uk-UA" dirty="0" smtClean="0"/>
              <a:t>               </a:t>
            </a:r>
            <a:r>
              <a:rPr lang="uk-UA" b="1" i="1" dirty="0" smtClean="0">
                <a:solidFill>
                  <a:srgbClr val="FF0000"/>
                </a:solidFill>
                <a:hlinkClick r:id="rId2" action="ppaction://hlinksldjump"/>
              </a:rPr>
              <a:t>Колеса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Відгадайте загадку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54356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i="1" dirty="0" err="1" smtClean="0"/>
              <a:t>Двоє</a:t>
            </a:r>
            <a:r>
              <a:rPr lang="ru-RU" i="1" dirty="0" smtClean="0"/>
              <a:t> </a:t>
            </a:r>
            <a:r>
              <a:rPr lang="ru-RU" i="1" dirty="0" err="1"/>
              <a:t>ніг</a:t>
            </a:r>
            <a:r>
              <a:rPr lang="ru-RU" i="1" dirty="0"/>
              <a:t> у </a:t>
            </a:r>
            <a:r>
              <a:rPr lang="ru-RU" i="1" dirty="0" err="1"/>
              <a:t>швидкого</a:t>
            </a:r>
            <a:r>
              <a:rPr lang="ru-RU" i="1" dirty="0"/>
              <a:t> коня,</a:t>
            </a:r>
            <a:br>
              <a:rPr lang="ru-RU" i="1" dirty="0"/>
            </a:br>
            <a:r>
              <a:rPr lang="ru-RU" i="1" dirty="0" err="1"/>
              <a:t>Має</a:t>
            </a:r>
            <a:r>
              <a:rPr lang="ru-RU" i="1" dirty="0"/>
              <a:t> </a:t>
            </a:r>
            <a:r>
              <a:rPr lang="ru-RU" i="1" dirty="0" err="1"/>
              <a:t>він</a:t>
            </a:r>
            <a:r>
              <a:rPr lang="ru-RU" i="1" dirty="0"/>
              <a:t> </a:t>
            </a:r>
            <a:r>
              <a:rPr lang="ru-RU" i="1" dirty="0" err="1"/>
              <a:t>одне</a:t>
            </a:r>
            <a:r>
              <a:rPr lang="ru-RU" i="1" dirty="0"/>
              <a:t> око і </a:t>
            </a:r>
            <a:r>
              <a:rPr lang="ru-RU" i="1" dirty="0" err="1"/>
              <a:t>роги</a:t>
            </a:r>
            <a:r>
              <a:rPr lang="ru-RU" i="1" dirty="0"/>
              <a:t>.</a:t>
            </a:r>
            <a:br>
              <a:rPr lang="ru-RU" i="1" dirty="0"/>
            </a:br>
            <a:r>
              <a:rPr lang="ru-RU" i="1" dirty="0"/>
              <a:t>Я катаюсь на </a:t>
            </a:r>
            <a:r>
              <a:rPr lang="ru-RU" i="1" dirty="0" err="1"/>
              <a:t>ньому</a:t>
            </a:r>
            <a:r>
              <a:rPr lang="ru-RU" i="1" dirty="0"/>
              <a:t> </a:t>
            </a:r>
            <a:r>
              <a:rPr lang="ru-RU" i="1" dirty="0" err="1"/>
              <a:t>щодня</a:t>
            </a:r>
            <a:r>
              <a:rPr lang="ru-RU" i="1" dirty="0"/>
              <a:t>,</a:t>
            </a:r>
            <a:br>
              <a:rPr lang="ru-RU" i="1" dirty="0"/>
            </a:br>
            <a:r>
              <a:rPr lang="ru-RU" i="1" dirty="0" err="1"/>
              <a:t>Хоч</a:t>
            </a:r>
            <a:r>
              <a:rPr lang="ru-RU" i="1" dirty="0"/>
              <a:t> і добре </a:t>
            </a:r>
            <a:r>
              <a:rPr lang="ru-RU" i="1" dirty="0" err="1"/>
              <a:t>натомлюю</a:t>
            </a:r>
            <a:r>
              <a:rPr lang="ru-RU" i="1" dirty="0"/>
              <a:t> ноги.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929322" y="2857496"/>
            <a:ext cx="2757478" cy="3268667"/>
          </a:xfrm>
        </p:spPr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b="1" i="1" dirty="0" smtClean="0">
                <a:solidFill>
                  <a:srgbClr val="FF0000"/>
                </a:solidFill>
                <a:hlinkClick r:id="rId2" action="ppaction://hlinksldjump"/>
              </a:rPr>
              <a:t>Велосипед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00042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Приблизна кількість автомобілів в </a:t>
            </a:r>
            <a:r>
              <a:rPr lang="uk-UA" dirty="0"/>
              <a:t>У</a:t>
            </a:r>
            <a:r>
              <a:rPr lang="uk-UA" dirty="0" smtClean="0"/>
              <a:t>країні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Admin\Рабочий стол\Для презинтации\img123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214554"/>
            <a:ext cx="8572560" cy="3286124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214686"/>
            <a:ext cx="8458200" cy="1222375"/>
          </a:xfrm>
        </p:spPr>
        <p:txBody>
          <a:bodyPr>
            <a:normAutofit fontScale="90000"/>
          </a:bodyPr>
          <a:lstStyle/>
          <a:p>
            <a:pPr lvl="0" algn="l" fontAlgn="base">
              <a:spcAft>
                <a:spcPct val="0"/>
              </a:spcAft>
            </a:pPr>
            <a:r>
              <a:rPr lang="ru-RU" dirty="0" err="1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одія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сталася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під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час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руху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транспортного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засобу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результаті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якої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загинули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або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дістали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поранення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люди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або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завдано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матеріальної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шкоди</a:t>
            </a:r>
            <a:r>
              <a:rPr lang="ru-RU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називається</a:t>
            </a:r>
            <a:r>
              <a:rPr lang="ru-RU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…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2844" y="3214686"/>
            <a:ext cx="8501122" cy="2428892"/>
          </a:xfrm>
        </p:spPr>
        <p:txBody>
          <a:bodyPr/>
          <a:lstStyle/>
          <a:p>
            <a:endParaRPr lang="uk-UA" dirty="0" smtClean="0"/>
          </a:p>
          <a:p>
            <a:endParaRPr lang="ru-RU" dirty="0"/>
          </a:p>
        </p:txBody>
      </p:sp>
      <p:pic>
        <p:nvPicPr>
          <p:cNvPr id="6" name="Picture 3" descr="C:\Documents and Settings\Admin\Рабочий стол\obz028i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14356"/>
            <a:ext cx="2928958" cy="2186596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obz027i.bmp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571480"/>
            <a:ext cx="2286015" cy="2544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Назвіть </a:t>
            </a:r>
            <a:r>
              <a:rPr lang="uk-UA" dirty="0" smtClean="0">
                <a:hlinkClick r:id="rId2" action="ppaction://hlinksldjump"/>
              </a:rPr>
              <a:t>види</a:t>
            </a:r>
            <a:r>
              <a:rPr lang="uk-UA" dirty="0" smtClean="0"/>
              <a:t> перехресть.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Т – подібні;</a:t>
            </a:r>
          </a:p>
          <a:p>
            <a:r>
              <a:rPr lang="uk-UA" dirty="0" smtClean="0"/>
              <a:t>Х – подібні;</a:t>
            </a:r>
          </a:p>
          <a:p>
            <a:r>
              <a:rPr lang="uk-UA" dirty="0" smtClean="0"/>
              <a:t>Хрестоподібні;</a:t>
            </a:r>
          </a:p>
          <a:p>
            <a:r>
              <a:rPr lang="uk-UA" dirty="0" smtClean="0"/>
              <a:t>Ж – подібні;</a:t>
            </a:r>
          </a:p>
          <a:p>
            <a:r>
              <a:rPr lang="uk-UA" dirty="0" smtClean="0"/>
              <a:t>У - подібне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285860"/>
            <a:ext cx="8458200" cy="1928826"/>
          </a:xfrm>
        </p:spPr>
        <p:txBody>
          <a:bodyPr/>
          <a:lstStyle/>
          <a:p>
            <a:pPr algn="ctr"/>
            <a:r>
              <a:rPr lang="uk-UA" dirty="0" smtClean="0"/>
              <a:t>На якому сидінні можна перевозити дітей?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4000504"/>
            <a:ext cx="8458200" cy="914400"/>
          </a:xfrm>
        </p:spPr>
        <p:txBody>
          <a:bodyPr/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  <a:hlinkClick r:id="rId2" action="ppaction://hlinksldjump"/>
              </a:rPr>
              <a:t>На задньому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57158" y="1214422"/>
            <a:ext cx="8458200" cy="1222375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Лінія, що розділяє зустрічні потоки транспорту називається…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000" b="1" i="1" dirty="0" smtClean="0">
                <a:solidFill>
                  <a:srgbClr val="FF0000"/>
                </a:solidFill>
                <a:hlinkClick r:id="rId2" action="ppaction://hlinksldjump"/>
              </a:rPr>
              <a:t>Осьова лінія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8585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На переходах через широкі вулиці посередині може знаходитись…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143248"/>
            <a:ext cx="8686800" cy="293687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b="1" i="1" dirty="0" smtClean="0">
                <a:solidFill>
                  <a:srgbClr val="FF0000"/>
                </a:solidFill>
                <a:hlinkClick r:id="rId2" action="ppaction://hlinksldjump"/>
              </a:rPr>
              <a:t>“ Острівець </a:t>
            </a:r>
            <a:r>
              <a:rPr lang="uk-UA" sz="4000" b="1" i="1" dirty="0" err="1" smtClean="0">
                <a:solidFill>
                  <a:srgbClr val="FF0000"/>
                </a:solidFill>
                <a:hlinkClick r:id="rId2" action="ppaction://hlinksldjump"/>
              </a:rPr>
              <a:t>безпеки”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353</TotalTime>
  <Words>435</Words>
  <Application>Microsoft Office PowerPoint</Application>
  <PresentationFormat>Экран (4:3)</PresentationFormat>
  <Paragraphs>123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Трек</vt:lpstr>
      <vt:lpstr>До фінішу без перешкод!  ( на знання правил дорожнього руху) </vt:lpstr>
      <vt:lpstr>Слайд 2</vt:lpstr>
      <vt:lpstr>Назвіть види пішохідних переходів </vt:lpstr>
      <vt:lpstr>Приблизна кількість автомобілів в Україні</vt:lpstr>
      <vt:lpstr>Подія, що сталася під час руху транспортного засобу, в результаті якої загинули  або  дістали поранення люди або завдано матеріальної шкоди називається … </vt:lpstr>
      <vt:lpstr>Назвіть види перехресть.</vt:lpstr>
      <vt:lpstr>На якому сидінні можна перевозити дітей?</vt:lpstr>
      <vt:lpstr>Лінія, що розділяє зустрічні потоки транспорту називається…</vt:lpstr>
      <vt:lpstr>На переходах через широкі вулиці посередині може знаходитись…</vt:lpstr>
      <vt:lpstr>Що означають світлові сигнали світлофора, в якій послідовності вони подаються?</vt:lpstr>
      <vt:lpstr>Якщо на перехресті працюють і світлофор, і регулювальник. Чиї сигнали головні?</vt:lpstr>
      <vt:lpstr>Елемент дороги призначений для руху транспортних засобів називається…</vt:lpstr>
      <vt:lpstr>Що таке тротуар?</vt:lpstr>
      <vt:lpstr>Що таке перехрестя? </vt:lpstr>
      <vt:lpstr>Скільки секцій у пішохідного світлофора?</vt:lpstr>
      <vt:lpstr>Як називається група знаків у трикутниках з червоним контуром і чорними малюнками.</vt:lpstr>
      <vt:lpstr>Як називається група знаків у кругах з червоним контуром і чорними малюнками</vt:lpstr>
      <vt:lpstr>Що означає знак у голубому крузі з білим малюнком силуету людини?</vt:lpstr>
      <vt:lpstr>Що означає знак у голубому прямокутнику із зображенням пішохода, що йде по “зебрі”?</vt:lpstr>
      <vt:lpstr>Пристрій для сповільнення руху автомобіля або його зупинки …</vt:lpstr>
      <vt:lpstr>Відстань, яку проїжджає автомобіль від початку гальмування до  місця зупинки називається…</vt:lpstr>
      <vt:lpstr>                                 Що означає                                    цей знак?</vt:lpstr>
      <vt:lpstr>                                        Що означає                                          цей знак?</vt:lpstr>
      <vt:lpstr>                                 Що означає                                    цей знак?</vt:lpstr>
      <vt:lpstr>Як називається жест регулювальника, що високо підняв над головою жезл</vt:lpstr>
      <vt:lpstr>Якщо повернувся регулювальник обличчям до напрямку руху – це означає..</vt:lpstr>
      <vt:lpstr>Що означає жест, коли регуЛЮвальник Опустив руки?</vt:lpstr>
      <vt:lpstr>Що означає цей знак?</vt:lpstr>
      <vt:lpstr>Що означає цей знак?</vt:lpstr>
      <vt:lpstr>За допомогою допоміжної схеми опишіть дії під час надання першої допомоги постраждалим в ДТП.</vt:lpstr>
      <vt:lpstr>Відгадайте загадку.</vt:lpstr>
      <vt:lpstr>Відгадайте загадку</vt:lpstr>
      <vt:lpstr>Відгадайте загадку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 фінішу без перешкод! ( на знання правил дорожнього руху)</dc:title>
  <dc:creator>Оля</dc:creator>
  <cp:lastModifiedBy>Оля</cp:lastModifiedBy>
  <cp:revision>33</cp:revision>
  <dcterms:created xsi:type="dcterms:W3CDTF">2012-09-02T13:38:51Z</dcterms:created>
  <dcterms:modified xsi:type="dcterms:W3CDTF">2012-09-02T19:32:02Z</dcterms:modified>
</cp:coreProperties>
</file>