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69" r:id="rId3"/>
    <p:sldId id="271" r:id="rId4"/>
    <p:sldId id="272" r:id="rId5"/>
    <p:sldId id="263" r:id="rId6"/>
    <p:sldId id="256" r:id="rId7"/>
    <p:sldId id="273" r:id="rId8"/>
    <p:sldId id="261" r:id="rId9"/>
    <p:sldId id="257" r:id="rId10"/>
    <p:sldId id="262" r:id="rId11"/>
    <p:sldId id="259" r:id="rId12"/>
    <p:sldId id="260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366952-60BA-4B5F-A462-A7BF1ACB7E35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716DAF4-90F3-496C-BD40-280636DD7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2598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Актуалізація знань учнів</a:t>
            </a:r>
          </a:p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(перевірка домашнього завдання)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Правильні відповіді: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Середньовіччя (риси)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683568" y="1895644"/>
            <a:ext cx="0" cy="3645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267744" y="1910366"/>
            <a:ext cx="0" cy="72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779912" y="1946849"/>
            <a:ext cx="0" cy="9498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76056" y="1895644"/>
            <a:ext cx="0" cy="1343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72336" y="1946849"/>
            <a:ext cx="0" cy="16197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117432" y="1910366"/>
            <a:ext cx="0" cy="2225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8099145" y="1895644"/>
            <a:ext cx="0" cy="24679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83568" y="1895644"/>
            <a:ext cx="74168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49796" y="2314544"/>
            <a:ext cx="1025860" cy="3116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еоцентризм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04256" y="2669449"/>
            <a:ext cx="1126976" cy="28087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Поєднан-ня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релігій-них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форм з народною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фанта-зією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31840" y="2962934"/>
            <a:ext cx="1080120" cy="2468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Абстрактно – символічний х - ер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19867" y="3276316"/>
            <a:ext cx="914400" cy="21746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Космічний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маштаб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75548" y="3586409"/>
            <a:ext cx="817240" cy="18645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Драматизм буття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60232" y="4179967"/>
            <a:ext cx="914400" cy="12709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Монументалізм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40352" y="4413480"/>
            <a:ext cx="914400" cy="10354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Синтез різних видів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мист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39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novoe.de/images/stories/Bayern/Nuernberg/Rathaus/Nurnberg_Rathaus%20%2814%29.jpg"/>
          <p:cNvPicPr>
            <a:picLocks noChangeAspect="1" noChangeArrowheads="1"/>
          </p:cNvPicPr>
          <p:nvPr/>
        </p:nvPicPr>
        <p:blipFill>
          <a:blip r:embed="rId2" cstate="print"/>
          <a:srcRect r="-3207" b="13436"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Mcy;&amp;ucy;&amp;lcy;&amp;softcy;&amp;tcy;&amp;icy;&amp;kcy; &amp;pcy;&amp;ocy; &amp;rcy;&amp;icy;&amp;scy;&amp;ucy;&amp;ncy;&amp;kcy;&amp;ucy; &amp;Pcy;&amp;icy;&amp;kcy;&amp;acy;&amp;scy;&amp;scy;&amp;ocy; &quot;&amp;Dcy;&amp;ocy;&amp;ncy; &amp;Kcy;&amp;icy;&amp;khcy;&amp;ocy;&amp;t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rcRect l="26460" t="2810" r="22511" b="7258"/>
          <a:stretch>
            <a:fillRect/>
          </a:stretch>
        </p:blipFill>
        <p:spPr bwMode="auto">
          <a:xfrm>
            <a:off x="395536" y="4149080"/>
            <a:ext cx="1944216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51520" y="548680"/>
            <a:ext cx="84314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Роман</a:t>
            </a:r>
          </a:p>
          <a:p>
            <a:r>
              <a:rPr lang="uk-UA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–це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великий за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обсягом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складний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будовою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прозовий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рідше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віршований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епічний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розкривається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тлі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історичних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соціально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вагомих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обставин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7" y="2315163"/>
            <a:ext cx="792088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Риси лицарського роману: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Увага до світського життя людини;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ільний стиль оповіді;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иві діалоги, психологічні портрети персонажів;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центрі – пригоди чесного відважного лицаря, який вірно служить своєму сюзерену, дотримується Кодексу честі рицаря.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827584" y="-269540"/>
            <a:ext cx="7611699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Пародія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сатиричний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гумористичний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наслідує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імітує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манеру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письменника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напряму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метою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висміяти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(Словник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літературознавчих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термінів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476672"/>
            <a:ext cx="63005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Робота з літературознавчим терміном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&amp;Mcy;&amp;ucy;&amp;lcy;&amp;softcy;&amp;tcy;&amp;icy;&amp;kcy; &amp;pcy;&amp;ocy; &amp;rcy;&amp;icy;&amp;scy;&amp;ucy;&amp;ncy;&amp;kcy;&amp;ucy; &amp;Pcy;&amp;icy;&amp;kcy;&amp;acy;&amp;scy;&amp;scy;&amp;ocy; &quot;&amp;Dcy;&amp;ocy;&amp;ncy; &amp;Kcy;&amp;icy;&amp;khcy;&amp;ocy;&amp;t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rcRect l="26460" t="2810" r="22511" b="7258"/>
          <a:stretch>
            <a:fillRect/>
          </a:stretch>
        </p:blipFill>
        <p:spPr bwMode="auto">
          <a:xfrm>
            <a:off x="395536" y="4149080"/>
            <a:ext cx="1944216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875" y="290446"/>
            <a:ext cx="842493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Бесіда</a:t>
            </a:r>
            <a:r>
              <a:rPr lang="ru-RU" sz="2800" b="1" dirty="0" smtClean="0"/>
              <a:t> </a:t>
            </a:r>
            <a:r>
              <a:rPr lang="ru-RU" sz="2800" b="1" dirty="0"/>
              <a:t>за </a:t>
            </a:r>
            <a:r>
              <a:rPr lang="ru-RU" sz="2800" b="1" dirty="0" err="1"/>
              <a:t>змістом</a:t>
            </a:r>
            <a:r>
              <a:rPr lang="ru-RU" sz="2800" b="1" dirty="0"/>
              <a:t> </a:t>
            </a:r>
            <a:r>
              <a:rPr lang="ru-RU" sz="2800" b="1" dirty="0" smtClean="0"/>
              <a:t>прочитанного</a:t>
            </a:r>
          </a:p>
          <a:p>
            <a:pPr algn="ctr"/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•</a:t>
            </a:r>
            <a:r>
              <a:rPr lang="ru-RU" sz="2400" dirty="0" err="1" smtClean="0">
                <a:solidFill>
                  <a:srgbClr val="FFFF00"/>
                </a:solidFill>
              </a:rPr>
              <a:t>Зверніть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увагу</a:t>
            </a:r>
            <a:r>
              <a:rPr lang="ru-RU" sz="2400" dirty="0">
                <a:solidFill>
                  <a:srgbClr val="FFFF00"/>
                </a:solidFill>
              </a:rPr>
              <a:t> на початок </a:t>
            </a:r>
            <a:r>
              <a:rPr lang="ru-RU" sz="2400" dirty="0" err="1">
                <a:solidFill>
                  <a:srgbClr val="FFFF00"/>
                </a:solidFill>
              </a:rPr>
              <a:t>оповіді</a:t>
            </a:r>
            <a:r>
              <a:rPr lang="ru-RU" sz="2400" dirty="0">
                <a:solidFill>
                  <a:srgbClr val="FFFF00"/>
                </a:solidFill>
              </a:rPr>
              <a:t>, </a:t>
            </a:r>
            <a:r>
              <a:rPr lang="ru-RU" sz="2400" dirty="0" err="1">
                <a:solidFill>
                  <a:srgbClr val="FFFF00"/>
                </a:solidFill>
              </a:rPr>
              <a:t>який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фольклорний</a:t>
            </a:r>
            <a:r>
              <a:rPr lang="ru-RU" sz="2400" dirty="0">
                <a:solidFill>
                  <a:srgbClr val="FFFF00"/>
                </a:solidFill>
              </a:rPr>
              <a:t> жанр </a:t>
            </a:r>
            <a:r>
              <a:rPr lang="ru-RU" sz="2400" dirty="0" err="1">
                <a:solidFill>
                  <a:srgbClr val="FFFF00"/>
                </a:solidFill>
              </a:rPr>
              <a:t>він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нагадує</a:t>
            </a:r>
            <a:r>
              <a:rPr lang="ru-RU" sz="2400" dirty="0" smtClean="0">
                <a:solidFill>
                  <a:srgbClr val="FFFF00"/>
                </a:solidFill>
              </a:rPr>
              <a:t>?</a:t>
            </a:r>
          </a:p>
          <a:p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•</a:t>
            </a:r>
            <a:r>
              <a:rPr lang="ru-RU" sz="2400" dirty="0" err="1" smtClean="0">
                <a:solidFill>
                  <a:srgbClr val="FFFF00"/>
                </a:solidFill>
              </a:rPr>
              <a:t>Хто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rgbClr val="FFFF00"/>
                </a:solidFill>
              </a:rPr>
              <a:t>є </a:t>
            </a:r>
            <a:r>
              <a:rPr lang="ru-RU" sz="2400" dirty="0" err="1">
                <a:solidFill>
                  <a:srgbClr val="FFFF00"/>
                </a:solidFill>
              </a:rPr>
              <a:t>головним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героєм</a:t>
            </a:r>
            <a:r>
              <a:rPr lang="ru-RU" sz="2400" dirty="0">
                <a:solidFill>
                  <a:srgbClr val="FFFF00"/>
                </a:solidFill>
              </a:rPr>
              <a:t>, </a:t>
            </a:r>
            <a:r>
              <a:rPr lang="ru-RU" sz="2400" dirty="0" err="1">
                <a:solidFill>
                  <a:srgbClr val="FFFF00"/>
                </a:solidFill>
              </a:rPr>
              <a:t>чим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він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щоденно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займається</a:t>
            </a:r>
            <a:r>
              <a:rPr lang="ru-RU" sz="2400" dirty="0" smtClean="0">
                <a:solidFill>
                  <a:srgbClr val="FFFF00"/>
                </a:solidFill>
              </a:rPr>
              <a:t>?</a:t>
            </a:r>
          </a:p>
          <a:p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•Як </a:t>
            </a:r>
            <a:r>
              <a:rPr lang="ru-RU" sz="2400" dirty="0" err="1">
                <a:solidFill>
                  <a:srgbClr val="FFFF00"/>
                </a:solidFill>
              </a:rPr>
              <a:t>читання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рицарських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романів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вплинуло</a:t>
            </a:r>
            <a:r>
              <a:rPr lang="ru-RU" sz="2400" dirty="0">
                <a:solidFill>
                  <a:srgbClr val="FFFF00"/>
                </a:solidFill>
              </a:rPr>
              <a:t> на героя</a:t>
            </a:r>
            <a:r>
              <a:rPr lang="ru-RU" sz="2400" dirty="0" smtClean="0">
                <a:solidFill>
                  <a:srgbClr val="FFFF00"/>
                </a:solidFill>
              </a:rPr>
              <a:t>? Яку мету </a:t>
            </a:r>
            <a:r>
              <a:rPr lang="ru-RU" sz="2400" dirty="0" err="1" smtClean="0">
                <a:solidFill>
                  <a:srgbClr val="FFFF00"/>
                </a:solidFill>
              </a:rPr>
              <a:t>він</a:t>
            </a:r>
            <a:r>
              <a:rPr lang="ru-RU" sz="2400" dirty="0" smtClean="0">
                <a:solidFill>
                  <a:srgbClr val="FFFF00"/>
                </a:solidFill>
              </a:rPr>
              <a:t> ставить перед собою?</a:t>
            </a:r>
          </a:p>
          <a:p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•</a:t>
            </a:r>
            <a:r>
              <a:rPr lang="ru-RU" sz="2400" dirty="0" err="1" smtClean="0">
                <a:solidFill>
                  <a:srgbClr val="FFFF00"/>
                </a:solidFill>
              </a:rPr>
              <a:t>Назвіть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епізоди</a:t>
            </a:r>
            <a:r>
              <a:rPr lang="ru-RU" sz="2400" dirty="0">
                <a:solidFill>
                  <a:srgbClr val="FFFF00"/>
                </a:solidFill>
              </a:rPr>
              <a:t>, які </a:t>
            </a:r>
            <a:r>
              <a:rPr lang="ru-RU" sz="2400" dirty="0" err="1">
                <a:solidFill>
                  <a:srgbClr val="FFFF00"/>
                </a:solidFill>
              </a:rPr>
              <a:t>вказують</a:t>
            </a:r>
            <a:r>
              <a:rPr lang="ru-RU" sz="2400" dirty="0">
                <a:solidFill>
                  <a:srgbClr val="FFFF00"/>
                </a:solidFill>
              </a:rPr>
              <a:t> на </a:t>
            </a:r>
            <a:r>
              <a:rPr lang="ru-RU" sz="2400" dirty="0" err="1">
                <a:solidFill>
                  <a:srgbClr val="FFFF00"/>
                </a:solidFill>
              </a:rPr>
              <a:t>комізм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ситуації</a:t>
            </a:r>
            <a:r>
              <a:rPr lang="ru-RU" sz="2400" dirty="0">
                <a:solidFill>
                  <a:srgbClr val="FFFF00"/>
                </a:solidFill>
              </a:rPr>
              <a:t>? </a:t>
            </a:r>
            <a:r>
              <a:rPr lang="ru-RU" sz="2400" dirty="0" smtClean="0">
                <a:solidFill>
                  <a:srgbClr val="FFFF00"/>
                </a:solidFill>
              </a:rPr>
              <a:t>(</a:t>
            </a:r>
            <a:r>
              <a:rPr lang="ru-RU" sz="2400" dirty="0" err="1" smtClean="0">
                <a:solidFill>
                  <a:srgbClr val="FFFF00"/>
                </a:solidFill>
              </a:rPr>
              <a:t>комічні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епізоди</a:t>
            </a:r>
            <a:r>
              <a:rPr lang="ru-RU" sz="2400" dirty="0">
                <a:solidFill>
                  <a:srgbClr val="FFFF00"/>
                </a:solidFill>
              </a:rPr>
              <a:t>)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75957"/>
            <a:ext cx="1872679" cy="2219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758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1944687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80648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•	</a:t>
            </a:r>
            <a:r>
              <a:rPr lang="ru-RU" sz="2800" b="1" dirty="0" err="1"/>
              <a:t>Продовжте</a:t>
            </a:r>
            <a:r>
              <a:rPr lang="ru-RU" sz="2800" b="1" dirty="0"/>
              <a:t> </a:t>
            </a:r>
            <a:r>
              <a:rPr lang="ru-RU" sz="2800" b="1" dirty="0" err="1" smtClean="0"/>
              <a:t>речення</a:t>
            </a:r>
            <a:endParaRPr lang="ru-RU" sz="2800" b="1" dirty="0" smtClean="0"/>
          </a:p>
          <a:p>
            <a:pPr algn="ctr"/>
            <a:endParaRPr lang="ru-RU" sz="2800" b="1" dirty="0"/>
          </a:p>
          <a:p>
            <a:pPr marL="457200" indent="-457200">
              <a:buAutoNum type="arabicPeriod"/>
            </a:pP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біографії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Сервантеса мене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вразило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Роман «Дон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Кіхот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задуманий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як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«Дон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Кіхот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за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кількістю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мов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перекладений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поступається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...  і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свідчить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про…</a:t>
            </a:r>
          </a:p>
        </p:txBody>
      </p:sp>
    </p:spTree>
    <p:extLst>
      <p:ext uri="{BB962C8B-B14F-4D97-AF65-F5344CB8AC3E}">
        <p14:creationId xmlns:p14="http://schemas.microsoft.com/office/powerpoint/2010/main" xmlns="" val="147182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69269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772816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Прочитати </a:t>
            </a:r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теоретичний матеріал с. 232; ІІ, VІ розділи 1 – ї частини роману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Повторити </a:t>
            </a:r>
            <a:r>
              <a:rPr lang="uk-UA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пон</a:t>
            </a:r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«вічний образ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 Дати відповідь на запитання «Чому роман «Пригоди Дон </a:t>
            </a:r>
            <a:r>
              <a:rPr lang="uk-UA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Кіхота»називають</a:t>
            </a:r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трагікомічною енциклопедією іспанського життя».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77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764704"/>
            <a:ext cx="6013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Представники Середньовіччя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Лента лицом вниз 26"/>
          <p:cNvSpPr/>
          <p:nvPr/>
        </p:nvSpPr>
        <p:spPr>
          <a:xfrm>
            <a:off x="107504" y="15567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Лі Бо</a:t>
            </a:r>
            <a:endParaRPr lang="ru-RU" dirty="0"/>
          </a:p>
        </p:txBody>
      </p:sp>
      <p:sp>
        <p:nvSpPr>
          <p:cNvPr id="28" name="Лента лицом вниз 27"/>
          <p:cNvSpPr/>
          <p:nvPr/>
        </p:nvSpPr>
        <p:spPr>
          <a:xfrm>
            <a:off x="3294161" y="15567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Ду</a:t>
            </a:r>
            <a:r>
              <a:rPr lang="uk-UA" dirty="0" smtClean="0"/>
              <a:t> </a:t>
            </a:r>
            <a:r>
              <a:rPr lang="uk-UA" dirty="0" err="1" smtClean="0"/>
              <a:t>Фу</a:t>
            </a:r>
            <a:endParaRPr lang="ru-RU" dirty="0"/>
          </a:p>
        </p:txBody>
      </p:sp>
      <p:sp>
        <p:nvSpPr>
          <p:cNvPr id="29" name="Лента лицом вниз 28"/>
          <p:cNvSpPr/>
          <p:nvPr/>
        </p:nvSpPr>
        <p:spPr>
          <a:xfrm>
            <a:off x="6516216" y="1788484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Рудакі</a:t>
            </a:r>
            <a:endParaRPr lang="ru-RU" dirty="0"/>
          </a:p>
        </p:txBody>
      </p:sp>
      <p:sp>
        <p:nvSpPr>
          <p:cNvPr id="30" name="Лента лицом вниз 29"/>
          <p:cNvSpPr/>
          <p:nvPr/>
        </p:nvSpPr>
        <p:spPr>
          <a:xfrm>
            <a:off x="467544" y="33569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Омар Хайям</a:t>
            </a:r>
            <a:endParaRPr lang="ru-RU" dirty="0"/>
          </a:p>
        </p:txBody>
      </p:sp>
      <p:sp>
        <p:nvSpPr>
          <p:cNvPr id="31" name="Лента лицом вниз 30"/>
          <p:cNvSpPr/>
          <p:nvPr/>
        </p:nvSpPr>
        <p:spPr>
          <a:xfrm>
            <a:off x="3294161" y="33569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Бертран де Борн</a:t>
            </a:r>
            <a:endParaRPr lang="ru-RU" dirty="0"/>
          </a:p>
        </p:txBody>
      </p:sp>
      <p:sp>
        <p:nvSpPr>
          <p:cNvPr id="32" name="Лента лицом вниз 31"/>
          <p:cNvSpPr/>
          <p:nvPr/>
        </p:nvSpPr>
        <p:spPr>
          <a:xfrm>
            <a:off x="6300798" y="33569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Джауфре</a:t>
            </a:r>
            <a:r>
              <a:rPr lang="uk-UA" dirty="0" smtClean="0"/>
              <a:t> </a:t>
            </a:r>
            <a:r>
              <a:rPr lang="uk-UA" dirty="0" err="1" smtClean="0"/>
              <a:t>Рюдель</a:t>
            </a:r>
            <a:endParaRPr lang="ru-RU" dirty="0"/>
          </a:p>
        </p:txBody>
      </p:sp>
      <p:sp>
        <p:nvSpPr>
          <p:cNvPr id="33" name="Лента лицом вниз 32"/>
          <p:cNvSpPr/>
          <p:nvPr/>
        </p:nvSpPr>
        <p:spPr>
          <a:xfrm>
            <a:off x="3347864" y="5085184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Данте </a:t>
            </a:r>
            <a:r>
              <a:rPr lang="uk-UA" dirty="0" err="1" smtClean="0"/>
              <a:t>Аліг</a:t>
            </a:r>
            <a:r>
              <a:rPr lang="uk-UA" dirty="0" err="1" smtClean="0">
                <a:latin typeface="Times New Roman"/>
                <a:cs typeface="Times New Roman"/>
              </a:rPr>
              <a:t>ꞌ</a:t>
            </a:r>
            <a:r>
              <a:rPr lang="uk-UA" dirty="0" err="1" smtClean="0"/>
              <a:t>єрі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593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25984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Правильні відповіді: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Відродження (риси)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683568" y="1895644"/>
            <a:ext cx="0" cy="3645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267744" y="1910366"/>
            <a:ext cx="0" cy="72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779912" y="1946849"/>
            <a:ext cx="0" cy="9498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76056" y="1895644"/>
            <a:ext cx="0" cy="1343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72336" y="1946849"/>
            <a:ext cx="0" cy="16197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117432" y="1910366"/>
            <a:ext cx="0" cy="2225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8099145" y="1895644"/>
            <a:ext cx="0" cy="24679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83568" y="1895644"/>
            <a:ext cx="74168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49796" y="2314544"/>
            <a:ext cx="1025860" cy="3116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Інтерес до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особис-тості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04256" y="2669449"/>
            <a:ext cx="1126976" cy="28087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Фізичне та моральне самовдосконалення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31840" y="2962934"/>
            <a:ext cx="1080120" cy="2468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Принцип рівності всіх людей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19867" y="3276316"/>
            <a:ext cx="914400" cy="21746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Поети-зація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актив-ної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діяль-ної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людини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75548" y="3586409"/>
            <a:ext cx="817240" cy="18645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високе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приз-начення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люди-ни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60232" y="4179967"/>
            <a:ext cx="914400" cy="12709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Орієн-тація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16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антич-ність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40352" y="4413480"/>
            <a:ext cx="1008112" cy="10354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Історизм 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4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764704"/>
            <a:ext cx="6013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Представники Відродження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Лента лицом вниз 26"/>
          <p:cNvSpPr/>
          <p:nvPr/>
        </p:nvSpPr>
        <p:spPr>
          <a:xfrm>
            <a:off x="107504" y="1556792"/>
            <a:ext cx="2664296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Франческо</a:t>
            </a:r>
            <a:r>
              <a:rPr lang="uk-UA" dirty="0" smtClean="0"/>
              <a:t> Петрарка</a:t>
            </a:r>
            <a:endParaRPr lang="ru-RU" dirty="0"/>
          </a:p>
        </p:txBody>
      </p:sp>
      <p:sp>
        <p:nvSpPr>
          <p:cNvPr id="28" name="Лента лицом вниз 27"/>
          <p:cNvSpPr/>
          <p:nvPr/>
        </p:nvSpPr>
        <p:spPr>
          <a:xfrm>
            <a:off x="3294161" y="15567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Джованні</a:t>
            </a:r>
            <a:r>
              <a:rPr lang="uk-UA" dirty="0" smtClean="0"/>
              <a:t> Боккаччо</a:t>
            </a:r>
            <a:endParaRPr lang="ru-RU" dirty="0"/>
          </a:p>
        </p:txBody>
      </p:sp>
      <p:sp>
        <p:nvSpPr>
          <p:cNvPr id="29" name="Лента лицом вниз 28"/>
          <p:cNvSpPr/>
          <p:nvPr/>
        </p:nvSpPr>
        <p:spPr>
          <a:xfrm>
            <a:off x="6516216" y="1788484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Шекспір</a:t>
            </a:r>
            <a:endParaRPr lang="ru-RU" dirty="0"/>
          </a:p>
        </p:txBody>
      </p:sp>
      <p:sp>
        <p:nvSpPr>
          <p:cNvPr id="30" name="Лента лицом вниз 29"/>
          <p:cNvSpPr/>
          <p:nvPr/>
        </p:nvSpPr>
        <p:spPr>
          <a:xfrm>
            <a:off x="467544" y="33569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Леонардо </a:t>
            </a:r>
            <a:r>
              <a:rPr lang="uk-UA" dirty="0" err="1" smtClean="0"/>
              <a:t>да</a:t>
            </a:r>
            <a:r>
              <a:rPr lang="uk-UA" dirty="0" smtClean="0"/>
              <a:t> Вінчі</a:t>
            </a:r>
            <a:endParaRPr lang="ru-RU" dirty="0"/>
          </a:p>
        </p:txBody>
      </p:sp>
      <p:sp>
        <p:nvSpPr>
          <p:cNvPr id="31" name="Лента лицом вниз 30"/>
          <p:cNvSpPr/>
          <p:nvPr/>
        </p:nvSpPr>
        <p:spPr>
          <a:xfrm>
            <a:off x="3294161" y="33569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Рафаель Санті</a:t>
            </a:r>
            <a:endParaRPr lang="ru-RU" dirty="0"/>
          </a:p>
        </p:txBody>
      </p:sp>
      <p:sp>
        <p:nvSpPr>
          <p:cNvPr id="32" name="Лента лицом вниз 31"/>
          <p:cNvSpPr/>
          <p:nvPr/>
        </p:nvSpPr>
        <p:spPr>
          <a:xfrm>
            <a:off x="6300798" y="3356992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Лента лицом вниз 32"/>
          <p:cNvSpPr/>
          <p:nvPr/>
        </p:nvSpPr>
        <p:spPr>
          <a:xfrm>
            <a:off x="1750101" y="5085184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Лента лицом вниз 33"/>
          <p:cNvSpPr/>
          <p:nvPr/>
        </p:nvSpPr>
        <p:spPr>
          <a:xfrm>
            <a:off x="5040658" y="5112893"/>
            <a:ext cx="2520280" cy="1080120"/>
          </a:xfrm>
          <a:prstGeom prst="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Мігель Сервантес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788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aco Pena Flamenco Dance Company - Arts Reviews - Arts - Ent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908720"/>
            <a:ext cx="3485186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95736" y="54868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Назви країну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0" name="Picture 4" descr="&amp;Vcy;&amp;scy;&amp;iecy; &amp;scy;&amp;tcy;&amp;acy;&amp;tcy;&amp;softcy;&amp;icy; &amp;icy;&amp;zcy; 03/10/2011 - Euros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717032"/>
            <a:ext cx="3810000" cy="292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2" name="Picture 6" descr="http://onlinetickets.com.ua/gallery/photo/2j5zjo4fy94s.jpeg"/>
          <p:cNvPicPr>
            <a:picLocks noChangeAspect="1" noChangeArrowheads="1"/>
          </p:cNvPicPr>
          <p:nvPr/>
        </p:nvPicPr>
        <p:blipFill>
          <a:blip r:embed="rId4" cstate="print"/>
          <a:srcRect l="11102" r="14358" b="4762"/>
          <a:stretch>
            <a:fillRect/>
          </a:stretch>
        </p:blipFill>
        <p:spPr bwMode="auto">
          <a:xfrm>
            <a:off x="0" y="1700808"/>
            <a:ext cx="3384376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4" name="Picture 8" descr="&amp;KHcy;&amp;rcy;&amp;iecy;&amp;scy;&amp;tcy;&amp;ocy;&amp;mcy;&amp;acy;&amp;tcy;&amp;icy;&amp;yacy; &amp;pcy;&amp;ocy; &amp;kcy;&amp;ucy;&amp;lcy;&amp;softcy;&amp;tcy;&amp;ucy;&amp;rcy;&amp;ocy;&amp;lcy;&amp;ocy;&amp;gcy;&amp;icy;&amp;icy;"/>
          <p:cNvPicPr>
            <a:picLocks noChangeAspect="1" noChangeArrowheads="1"/>
          </p:cNvPicPr>
          <p:nvPr/>
        </p:nvPicPr>
        <p:blipFill>
          <a:blip r:embed="rId5" cstate="print"/>
          <a:srcRect l="13209" t="16435" r="6152" b="5875"/>
          <a:stretch>
            <a:fillRect/>
          </a:stretch>
        </p:blipFill>
        <p:spPr bwMode="auto">
          <a:xfrm>
            <a:off x="5654381" y="1844824"/>
            <a:ext cx="3489619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588224" y="5589240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Іспанія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&amp;Mcy;&amp;ucy;&amp;lcy;&amp;softcy;&amp;tcy;&amp;icy;&amp;kcy; &amp;pcy;&amp;ocy; &amp;rcy;&amp;icy;&amp;scy;&amp;ucy;&amp;ncy;&amp;kcy;&amp;ucy; &amp;Pcy;&amp;icy;&amp;kcy;&amp;acy;&amp;scy;&amp;scy;&amp;ocy; &quot;&amp;Dcy;&amp;ocy;&amp;ncy; &amp;Kcy;&amp;icy;&amp;khcy;&amp;ocy;&amp;t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rcRect l="26460" t="2810" r="22511" b="7258"/>
          <a:stretch>
            <a:fillRect/>
          </a:stretch>
        </p:blipFill>
        <p:spPr bwMode="auto">
          <a:xfrm>
            <a:off x="395536" y="4149080"/>
            <a:ext cx="1944216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69154" y="836712"/>
            <a:ext cx="5915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Мігель де Сервантес Сааведра – 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автор роману </a:t>
            </a:r>
            <a:r>
              <a:rPr lang="uk-UA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“Дон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Кіхот”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6" descr="&amp;Icy;&amp;scy;&amp;pcy;&amp;acy;&amp;ncy;&amp;scy;&amp;kcy;&amp;icy;&amp;iecy; &amp;ucy;&amp;chcy;&amp;iecy;&amp;ncy;&amp;ycy;&amp;iecy; &amp;ncy;&amp;acy;&amp;mcy;&amp;iecy;&amp;rcy;&amp;iecy;&amp;ncy;&amp;ycy; &amp;ocy;&amp;tcy;&amp;ycy;&amp;scy;&amp;kcy;&amp;acy;&amp;tcy;&amp;softcy; &amp;ocy;&amp;scy;&amp;tcy;&amp;acy;&amp;ncy;&amp;kcy;&amp;icy; &amp;Scy;&amp;iecy;&amp;rcy;&amp;vcy;&amp;acy;&amp;ncy;&amp;tcy;&amp;iecy;&amp;scy;&amp;acy; / &amp;Kcy;&amp;acy;&amp;zcy;&amp;acy;&amp;khcy;&amp;scy;&amp;tcy;&amp;acy;&amp;ncy;&amp;scy;&amp;kcy;&amp;icy;&amp;jcy; &amp;acy;&amp;gcy;&amp;rcy;&amp;iecy;&amp;gcy;&amp;acy;&amp;tcy;&amp;ocy;&amp;rcy; &amp;ncy;&amp;ocy;&amp;vcy;&amp;ocy;&amp;scy;&amp;tcy;&amp;iecy;&amp;j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772816"/>
            <a:ext cx="2880320" cy="3690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707904" y="5589240"/>
            <a:ext cx="1784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</a:rPr>
              <a:t>1547 - 1616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48680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636912"/>
            <a:ext cx="72728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Конкістадори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err="1" smtClean="0">
                <a:solidFill>
                  <a:srgbClr val="FFFF00"/>
                </a:solidFill>
              </a:rPr>
              <a:t>іспанські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й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португальські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завойовники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Центральної</a:t>
            </a:r>
            <a:r>
              <a:rPr lang="ru-RU" sz="2400" dirty="0" smtClean="0">
                <a:solidFill>
                  <a:srgbClr val="FFFF00"/>
                </a:solidFill>
              </a:rPr>
              <a:t> та </a:t>
            </a:r>
            <a:r>
              <a:rPr lang="ru-RU" sz="2400" dirty="0" err="1" smtClean="0">
                <a:solidFill>
                  <a:srgbClr val="FFFF00"/>
                </a:solidFill>
              </a:rPr>
              <a:t>Південної</a:t>
            </a:r>
            <a:r>
              <a:rPr lang="ru-RU" sz="2400" dirty="0" smtClean="0">
                <a:solidFill>
                  <a:srgbClr val="FFFF00"/>
                </a:solidFill>
              </a:rPr>
              <a:t> Америки, </a:t>
            </a:r>
            <a:r>
              <a:rPr lang="ru-RU" sz="2400" dirty="0" err="1" smtClean="0">
                <a:solidFill>
                  <a:srgbClr val="FFFF00"/>
                </a:solidFill>
              </a:rPr>
              <a:t>які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надзвичайно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жорстоко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ставилися</a:t>
            </a:r>
            <a:r>
              <a:rPr lang="ru-RU" sz="2400" dirty="0" smtClean="0">
                <a:solidFill>
                  <a:srgbClr val="FFFF00"/>
                </a:solidFill>
              </a:rPr>
              <a:t> до </a:t>
            </a:r>
            <a:r>
              <a:rPr lang="ru-RU" sz="2400" dirty="0" err="1" smtClean="0">
                <a:solidFill>
                  <a:srgbClr val="FFFF00"/>
                </a:solidFill>
              </a:rPr>
              <a:t>індіанців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725144"/>
            <a:ext cx="7723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Ацтеки, інки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назви корінних жителів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Центральної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та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Південної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Америки –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індіанців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124744"/>
            <a:ext cx="769941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Реконкіста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ісп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відвойовувати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повертати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відвоювання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іспанцями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португальцями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</a:p>
          <a:p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Піренейському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півострові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земель,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загарбаних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 початку 8 ст. арабами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берберами.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Тривала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718 р.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15 ст. 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Гідальго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іспанський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дворянин,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здебільшого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зубожілий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33265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Історична довідка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XVI &amp;vcy;&amp;iecy;&amp;kcy; - &amp;Ncy;&amp;iecy;&amp;mcy;&amp;ncy;&amp;ocy;&amp;gcy;&amp;ocy; &amp;icy;&amp;scy;&amp;tcy;&amp;ocy;&amp;r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4752528" cy="30000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Picture 6" descr="&amp;Fcy;&amp;icy;&amp;lcy;&amp;icy;&amp;pcy;&amp;pcy; V &amp;Bcy;&amp;ucy;&amp;rcy;&amp;bcy;&amp;ocy;&amp;ncy;, &amp;kcy;&amp;ocy;&amp;rcy;&amp;ocy;&amp;lcy;&amp;softcy; &amp;Icy;&amp;scy;&amp;pcy;&amp;acy;&amp;ncy;&amp;icy;&amp;icy;. &amp;Bcy;&amp;icy;&amp;ocy;&amp;gcy;&amp;rcy;&amp;acy;&amp;fcy;&amp;i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16832"/>
            <a:ext cx="4211960" cy="31529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 descr="http://diletant.ru/upload/medialibrary/503/5034f8e517c74b02e19f6d85ec24ed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693559"/>
            <a:ext cx="2520280" cy="3164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&amp;Kcy;&amp;ocy;&amp;rcy;&amp;ocy;&amp;lcy;&amp;iecy;&amp;vcy;&amp;scy;&amp;kcy;&amp;icy;&amp;jcy; &amp;dcy;&amp;vcy;&amp;ocy;&amp;rcy;&amp;iecy;&amp;tscy; &amp;Mcy;&amp;acy;&amp;dcy;&amp;rcy;&amp;icy;&amp;d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9"/>
            <a:ext cx="3650306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4" name="Picture 10" descr="&amp;Ecy;&amp;kcy;&amp;scy;&amp;kcy;&amp;ucy;&amp;rcy;&amp;scy;&amp;icy;&amp;yacy; &amp;kcy;&amp;ocy;&amp;rcy;&amp;ocy;&amp;lcy;&amp;iecy;&amp;vcy;&amp;scy;&amp;kcy;&amp;icy;&amp;jcy; &amp;dcy;&amp;vcy;&amp;ocy;&amp;rcy;&amp;iecy;&amp;tscy; &amp;Mcy;&amp;acy;&amp;dcy;&amp;rcy;&amp;icy;&amp;dcy; &amp;Icy;&amp;scy;&amp;pcy;&amp;acy;&amp;ncy;&amp;icy;&amp;y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196752"/>
            <a:ext cx="4211960" cy="2741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http://s.fishki.net/upload/post/201407/03/1282442/2_korolevskij-dvorec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17032"/>
            <a:ext cx="3923928" cy="2686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http://vipmice.ru/images/1009068914.jpg"/>
          <p:cNvPicPr>
            <a:picLocks noChangeAspect="1" noChangeArrowheads="1"/>
          </p:cNvPicPr>
          <p:nvPr/>
        </p:nvPicPr>
        <p:blipFill>
          <a:blip r:embed="rId5" cstate="print"/>
          <a:srcRect l="26208" r="9281" b="-1002"/>
          <a:stretch>
            <a:fillRect/>
          </a:stretch>
        </p:blipFill>
        <p:spPr bwMode="auto">
          <a:xfrm>
            <a:off x="683568" y="3717032"/>
            <a:ext cx="2793038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745</TotalTime>
  <Words>369</Words>
  <Application>Microsoft Office PowerPoint</Application>
  <PresentationFormat>Экран (4:3)</PresentationFormat>
  <Paragraphs>96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школа№1</dc:creator>
  <cp:lastModifiedBy>школа№1</cp:lastModifiedBy>
  <cp:revision>37</cp:revision>
  <dcterms:created xsi:type="dcterms:W3CDTF">2015-03-13T07:55:26Z</dcterms:created>
  <dcterms:modified xsi:type="dcterms:W3CDTF">2015-03-18T09:56:03Z</dcterms:modified>
</cp:coreProperties>
</file>