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73" r:id="rId4"/>
    <p:sldId id="256" r:id="rId5"/>
    <p:sldId id="263" r:id="rId6"/>
    <p:sldId id="262" r:id="rId7"/>
    <p:sldId id="260" r:id="rId8"/>
    <p:sldId id="264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BB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E096-C352-48C4-BD96-6C1000418A17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D2F99-D12E-4EEF-AC4D-BBCF6ABA9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A4FC9-18C4-4FE0-BE27-AB1BE321C7EC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DE25B-8A33-417D-9230-BA5E02344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61AF7-3D29-4CDF-8C1F-671761A9C437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3AFA5-8E05-4DE2-8188-3394E45FE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274637"/>
            <a:ext cx="8229600" cy="58213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/>
          <a:lstStyle>
            <a:lvl1pPr marL="547688" indent="-305117" algn="l" rtl="0">
              <a:spcBef>
                <a:spcPts val="560"/>
              </a:spcBef>
              <a:spcAft>
                <a:spcPts val="0"/>
              </a:spcAft>
              <a:buClr>
                <a:srgbClr val="F9F9F9"/>
              </a:buClr>
              <a:buFont typeface="Noto Symbol"/>
              <a:buChar char="⬜"/>
              <a:defRPr/>
            </a:lvl1pPr>
            <a:lvl2pPr marL="868363" indent="-162243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Noto Symbol"/>
              <a:buChar char="◼"/>
              <a:defRPr/>
            </a:lvl2pPr>
            <a:lvl3pPr marL="1133475" indent="-99060" algn="l" rtl="0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Font typeface="Noto Symbol"/>
              <a:buChar char="▫"/>
              <a:defRPr/>
            </a:lvl3pPr>
            <a:lvl4pPr marL="1352550" indent="-571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ymbol"/>
              <a:buChar char=""/>
              <a:defRPr/>
            </a:lvl4pPr>
            <a:lvl5pPr marL="1544638" indent="-5873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ymbol"/>
              <a:buChar char="◾"/>
              <a:defRPr/>
            </a:lvl5pPr>
            <a:lvl6pPr marL="1764792" indent="-75692" algn="l" rtl="0">
              <a:spcBef>
                <a:spcPts val="360"/>
              </a:spcBef>
              <a:buClr>
                <a:schemeClr val="lt1"/>
              </a:buClr>
              <a:buFont typeface="Noto Symbol"/>
              <a:buChar char=""/>
              <a:defRPr/>
            </a:lvl6pPr>
            <a:lvl7pPr marL="1965960" indent="-86360" algn="l" rtl="0">
              <a:spcBef>
                <a:spcPts val="320"/>
              </a:spcBef>
              <a:buClr>
                <a:schemeClr val="lt1"/>
              </a:buClr>
              <a:buFont typeface="Noto Symbol"/>
              <a:buChar char="⚫"/>
              <a:defRPr/>
            </a:lvl7pPr>
            <a:lvl8pPr marL="2167128" indent="-97027" algn="l" rtl="0">
              <a:spcBef>
                <a:spcPts val="280"/>
              </a:spcBef>
              <a:buClr>
                <a:schemeClr val="lt1"/>
              </a:buClr>
              <a:buFont typeface="Noto Symbol"/>
              <a:buChar char="⚫"/>
              <a:defRPr/>
            </a:lvl8pPr>
            <a:lvl9pPr marL="2368296" indent="-94995" algn="l" rtl="0">
              <a:spcBef>
                <a:spcPts val="280"/>
              </a:spcBef>
              <a:buClr>
                <a:schemeClr val="lt1"/>
              </a:buClr>
              <a:buFont typeface="Noto Symbol"/>
              <a:buChar char="⚫"/>
              <a:defRPr/>
            </a:lvl9pPr>
          </a:lstStyle>
          <a:p>
            <a:endParaRPr/>
          </a:p>
        </p:txBody>
      </p:sp>
      <p:sp>
        <p:nvSpPr>
          <p:cNvPr id="3" name="Shape 22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" name="Shape 23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</p:spPr>
        <p:txBody>
          <a:bodyPr lIns="91425" tIns="91425" rIns="91425" bIns="91425" anchor="b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Shape 24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</p:spPr>
        <p:txBody>
          <a:bodyPr lIns="0" tIns="45700" rIns="0" bIns="45700" anchor="b" anchorCtr="0">
            <a:noAutofit/>
          </a:bodyPr>
          <a:lstStyle>
            <a:lvl1pPr marL="0" marR="0" indent="0" algn="r" rtl="0">
              <a:spcBef>
                <a:spcPts val="0"/>
              </a:spcBef>
              <a:buSzPct val="25000"/>
              <a:buNone/>
              <a:defRPr sz="1200" b="0" i="0" u="none" strike="noStrike" cap="none" baseline="0">
                <a:solidFill>
                  <a:srgbClr val="BBBBBB"/>
                </a:solidFill>
                <a:latin typeface="Quattrocento"/>
                <a:ea typeface="Quattrocento"/>
                <a:cs typeface="Quattrocento"/>
                <a:sym typeface="Quattrocento"/>
              </a:defRPr>
            </a:lvl1pPr>
          </a:lstStyle>
          <a:p>
            <a:pPr>
              <a:defRPr/>
            </a:pPr>
            <a:fld id="{11426120-BB82-404F-9E2F-4E5DA58BBE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8EE-324F-45C8-B3E6-6C2DD387979C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CCEDB-692F-4E34-929E-93D0F72A0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8E1A0-6E6D-4DA9-A75C-6974CE15CE6A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15AC6-A9B5-4F94-973F-E6EA87100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8451-FC62-495F-93A0-DC1AFAD8CBE0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6CFD-FFDA-49FA-AE2C-8EAC9D857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8E239-9433-4F71-90B2-E3CD2E0C58C3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7A688-D211-4899-A601-0B6260CB1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35738-DD2F-4058-ACEA-48E78BEB1A42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04745-27A3-4642-9A7E-AFDDA0493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121A7-97F8-42BE-8BF0-197443F59A93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AB0D9-DE93-4EB2-9EFC-999637CD5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6010-F569-4CCD-8059-D887910A5572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93CA0-496C-4F8D-94F7-B5AB4FA5D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EAE0F-D803-4B8E-8704-2DBFAA217A51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2C20-8561-4F0A-A529-27419774C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CE57A0-3042-4D7A-87D0-682206E7924F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94E45B-8656-44F4-8F01-36E044EE2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13" y="285750"/>
            <a:ext cx="5008562" cy="6143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лихо та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злочин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укладає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лиха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злочини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Вольтер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3200" dirty="0" smtClean="0">
                <a:solidFill>
                  <a:srgbClr val="FFC000"/>
                </a:solidFill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Війни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прокляті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матерями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Горацій</a:t>
            </a:r>
            <a:r>
              <a:rPr lang="ru-RU" dirty="0" smtClean="0">
                <a:solidFill>
                  <a:srgbClr val="FFFF00"/>
                </a:solidFill>
              </a:rPr>
              <a:t> </a:t>
            </a:r>
            <a:r>
              <a:rPr lang="ru-RU" i="1" dirty="0" smtClean="0">
                <a:solidFill>
                  <a:srgbClr val="FFFF00"/>
                </a:solidFill>
              </a:rPr>
              <a:t/>
            </a:r>
            <a:br>
              <a:rPr lang="ru-RU" i="1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http://www.kby.kiev.ua/images/i/conf_2006_small.jpg"/>
          <p:cNvPicPr/>
          <p:nvPr/>
        </p:nvPicPr>
        <p:blipFill>
          <a:blip r:embed="rId2"/>
          <a:srcRect b="11957"/>
          <a:stretch>
            <a:fillRect/>
          </a:stretch>
        </p:blipFill>
        <p:spPr bwMode="auto">
          <a:xfrm>
            <a:off x="428596" y="214290"/>
            <a:ext cx="2714643" cy="2928958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http://mirvkartinkah.ru/wp-content/uploads/holokost-vtoraia-mirovaia-voina-05.jpg"/>
          <p:cNvPicPr/>
          <p:nvPr/>
        </p:nvPicPr>
        <p:blipFill>
          <a:blip r:embed="rId3"/>
          <a:srcRect l="7910" r="50000"/>
          <a:stretch>
            <a:fillRect/>
          </a:stretch>
        </p:blipFill>
        <p:spPr bwMode="auto">
          <a:xfrm>
            <a:off x="428596" y="3429000"/>
            <a:ext cx="2714644" cy="285752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214546" y="6429396"/>
            <a:ext cx="6572296" cy="33855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002">
            <a:schemeClr val="lt2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r>
              <a:rPr lang="uk-UA" sz="160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Презентацію підготувала вчитель Твіржанського НВК Мік Г.С.</a:t>
            </a:r>
            <a:endParaRPr lang="uk-UA" sz="160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                         ЩОБ ЗНАЛИ, ЩОБ ПАМ</a:t>
            </a:r>
            <a:r>
              <a:rPr lang="en-US" sz="3600" b="1" dirty="0" smtClean="0">
                <a:solidFill>
                  <a:srgbClr val="FF0000"/>
                </a:solidFill>
              </a:rPr>
              <a:t>’</a:t>
            </a:r>
            <a:r>
              <a:rPr lang="uk-UA" sz="3600" b="1" dirty="0" smtClean="0">
                <a:solidFill>
                  <a:srgbClr val="FF0000"/>
                </a:solidFill>
              </a:rPr>
              <a:t>ЯТАЛИ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</a:rPr>
              <a:t>                         ЦЕЙ ДЕНЬ В ІСТОРІЇ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75"/>
            <a:ext cx="8929688" cy="5000625"/>
          </a:xfrm>
        </p:spPr>
        <p:txBody>
          <a:bodyPr rtlCol="0">
            <a:normAutofit fontScale="47500" lnSpcReduction="20000"/>
          </a:bodyPr>
          <a:lstStyle/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/>
              <a:t>           11 </a:t>
            </a:r>
            <a:r>
              <a:rPr lang="ru-RU" sz="4400" b="1" dirty="0" err="1" smtClean="0"/>
              <a:t>квітня</a:t>
            </a:r>
            <a:r>
              <a:rPr lang="ru-RU" sz="4400" b="1" dirty="0" smtClean="0"/>
              <a:t> 1945</a:t>
            </a:r>
            <a:r>
              <a:rPr lang="ru-RU" sz="4400" dirty="0" smtClean="0"/>
              <a:t> року </a:t>
            </a:r>
            <a:r>
              <a:rPr lang="ru-RU" sz="4400" dirty="0" err="1" smtClean="0"/>
              <a:t>американські</a:t>
            </a:r>
            <a:r>
              <a:rPr lang="ru-RU" sz="4400" dirty="0" smtClean="0"/>
              <a:t> </a:t>
            </a:r>
            <a:r>
              <a:rPr lang="ru-RU" sz="4400" dirty="0" err="1" smtClean="0"/>
              <a:t>війська</a:t>
            </a:r>
            <a:r>
              <a:rPr lang="ru-RU" sz="4400" dirty="0" smtClean="0"/>
              <a:t> </a:t>
            </a:r>
            <a:r>
              <a:rPr lang="ru-RU" sz="4400" dirty="0" err="1" smtClean="0"/>
              <a:t>звільнили</a:t>
            </a:r>
            <a:r>
              <a:rPr lang="ru-RU" sz="4400" dirty="0" smtClean="0"/>
              <a:t> </a:t>
            </a:r>
            <a:r>
              <a:rPr lang="ru-RU" sz="4400" dirty="0" err="1" smtClean="0"/>
              <a:t>в'язнів</a:t>
            </a:r>
            <a:r>
              <a:rPr lang="ru-RU" sz="4400" dirty="0" smtClean="0"/>
              <a:t> </a:t>
            </a:r>
            <a:r>
              <a:rPr lang="ru-RU" sz="4400" dirty="0" err="1" smtClean="0"/>
              <a:t>нацистського</a:t>
            </a:r>
            <a:r>
              <a:rPr lang="ru-RU" sz="4400" dirty="0" smtClean="0"/>
              <a:t> табору </a:t>
            </a:r>
            <a:r>
              <a:rPr lang="ru-RU" sz="4400" dirty="0" err="1" smtClean="0"/>
              <a:t>смерті</a:t>
            </a:r>
            <a:r>
              <a:rPr lang="ru-RU" sz="4400" dirty="0" smtClean="0"/>
              <a:t> Бухенвальд.        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Сьогодні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цей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день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відзначається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Міжнародний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день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звільнення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в'язнів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фашистських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концтаборів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       </a:t>
            </a:r>
            <a:r>
              <a:rPr lang="ru-RU" sz="4400" b="1" dirty="0" smtClean="0"/>
              <a:t>11 </a:t>
            </a:r>
            <a:r>
              <a:rPr lang="ru-RU" sz="4400" b="1" dirty="0" err="1" smtClean="0"/>
              <a:t>квітня</a:t>
            </a:r>
            <a:r>
              <a:rPr lang="ru-RU" sz="4400" b="1" dirty="0" smtClean="0"/>
              <a:t> 1945</a:t>
            </a:r>
            <a:r>
              <a:rPr lang="ru-RU" sz="4400" dirty="0" smtClean="0"/>
              <a:t> року, коли 3-я </a:t>
            </a:r>
            <a:r>
              <a:rPr lang="ru-RU" sz="4400" dirty="0" err="1" smtClean="0"/>
              <a:t>американська</a:t>
            </a:r>
            <a:r>
              <a:rPr lang="ru-RU" sz="4400" dirty="0" smtClean="0"/>
              <a:t> </a:t>
            </a:r>
            <a:r>
              <a:rPr lang="ru-RU" sz="4400" dirty="0" err="1" smtClean="0"/>
              <a:t>армія</a:t>
            </a:r>
            <a:r>
              <a:rPr lang="ru-RU" sz="4400" dirty="0" smtClean="0"/>
              <a:t> </a:t>
            </a:r>
            <a:r>
              <a:rPr lang="ru-RU" sz="4400" dirty="0" err="1" smtClean="0"/>
              <a:t>вже</a:t>
            </a:r>
            <a:r>
              <a:rPr lang="ru-RU" sz="4400" dirty="0" smtClean="0"/>
              <a:t> </a:t>
            </a:r>
            <a:r>
              <a:rPr lang="ru-RU" sz="4400" dirty="0" err="1" smtClean="0"/>
              <a:t>наближалась</a:t>
            </a:r>
            <a:r>
              <a:rPr lang="ru-RU" sz="4400" dirty="0" smtClean="0"/>
              <a:t> до Бухенвальду, </a:t>
            </a:r>
            <a:r>
              <a:rPr lang="ru-RU" sz="4400" dirty="0" err="1" smtClean="0"/>
              <a:t>з</a:t>
            </a:r>
            <a:r>
              <a:rPr lang="ru-RU" sz="4400" dirty="0" smtClean="0"/>
              <a:t> гестапо у </a:t>
            </a:r>
            <a:r>
              <a:rPr lang="ru-RU" sz="4400" dirty="0" err="1" smtClean="0"/>
              <a:t>Веймарі</a:t>
            </a:r>
            <a:r>
              <a:rPr lang="ru-RU" sz="4400" dirty="0" smtClean="0"/>
              <a:t> </a:t>
            </a:r>
            <a:r>
              <a:rPr lang="ru-RU" sz="4400" dirty="0" err="1" smtClean="0"/>
              <a:t>подзвонили</a:t>
            </a:r>
            <a:r>
              <a:rPr lang="ru-RU" sz="4400" dirty="0" smtClean="0"/>
              <a:t> до </a:t>
            </a:r>
            <a:r>
              <a:rPr lang="ru-RU" sz="4400" dirty="0" err="1" smtClean="0"/>
              <a:t>адміністрації</a:t>
            </a:r>
            <a:r>
              <a:rPr lang="ru-RU" sz="4400" dirty="0" smtClean="0"/>
              <a:t> </a:t>
            </a:r>
            <a:r>
              <a:rPr lang="ru-RU" sz="4400" dirty="0" err="1" smtClean="0"/>
              <a:t>концтабору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повідомили</a:t>
            </a:r>
            <a:r>
              <a:rPr lang="ru-RU" sz="4400" dirty="0" smtClean="0"/>
              <a:t>, </a:t>
            </a:r>
            <a:r>
              <a:rPr lang="ru-RU" sz="4400" dirty="0" err="1" smtClean="0"/>
              <a:t>що</a:t>
            </a:r>
            <a:r>
              <a:rPr lang="ru-RU" sz="4400" dirty="0" smtClean="0"/>
              <a:t> </a:t>
            </a:r>
            <a:r>
              <a:rPr lang="ru-RU" sz="4400" dirty="0" err="1" smtClean="0"/>
              <a:t>надсилають</a:t>
            </a:r>
            <a:r>
              <a:rPr lang="ru-RU" sz="4400" dirty="0" smtClean="0"/>
              <a:t> </a:t>
            </a:r>
            <a:r>
              <a:rPr lang="ru-RU" sz="4400" dirty="0" err="1" smtClean="0"/>
              <a:t>вибухівку</a:t>
            </a:r>
            <a:r>
              <a:rPr lang="ru-RU" sz="4400" dirty="0" smtClean="0"/>
              <a:t> для </a:t>
            </a:r>
            <a:r>
              <a:rPr lang="ru-RU" sz="4400" dirty="0" err="1" smtClean="0"/>
              <a:t>знищення</a:t>
            </a:r>
            <a:r>
              <a:rPr lang="ru-RU" sz="4400" dirty="0" smtClean="0"/>
              <a:t> </a:t>
            </a:r>
            <a:r>
              <a:rPr lang="ru-RU" sz="4400" dirty="0" err="1" smtClean="0"/>
              <a:t>всіх</a:t>
            </a:r>
            <a:r>
              <a:rPr lang="ru-RU" sz="4400" dirty="0" smtClean="0"/>
              <a:t> </a:t>
            </a:r>
            <a:r>
              <a:rPr lang="ru-RU" sz="4400" dirty="0" err="1" smtClean="0"/>
              <a:t>слідів</a:t>
            </a:r>
            <a:r>
              <a:rPr lang="ru-RU" sz="4400" dirty="0" smtClean="0"/>
              <a:t> </a:t>
            </a:r>
            <a:r>
              <a:rPr lang="ru-RU" sz="4400" dirty="0" err="1" smtClean="0"/>
              <a:t>існування</a:t>
            </a:r>
            <a:r>
              <a:rPr lang="ru-RU" sz="4400" dirty="0" smtClean="0"/>
              <a:t> табору, </a:t>
            </a:r>
            <a:r>
              <a:rPr lang="ru-RU" sz="4400" dirty="0" err="1" smtClean="0"/>
              <a:t>включаючи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його</a:t>
            </a:r>
            <a:r>
              <a:rPr lang="ru-RU" sz="4400" dirty="0" smtClean="0"/>
              <a:t> </a:t>
            </a:r>
            <a:r>
              <a:rPr lang="ru-RU" sz="4400" dirty="0" err="1" smtClean="0"/>
              <a:t>в'язнів</a:t>
            </a:r>
            <a:r>
              <a:rPr lang="ru-RU" sz="4400" dirty="0" smtClean="0"/>
              <a:t>. </a:t>
            </a:r>
            <a:r>
              <a:rPr lang="ru-RU" sz="4400" dirty="0" err="1" smtClean="0"/>
              <a:t>Однак</a:t>
            </a:r>
            <a:r>
              <a:rPr lang="ru-RU" sz="4400" dirty="0" smtClean="0"/>
              <a:t> гестапо </a:t>
            </a:r>
            <a:r>
              <a:rPr lang="ru-RU" sz="4400" dirty="0" err="1" smtClean="0"/>
              <a:t>було</a:t>
            </a:r>
            <a:r>
              <a:rPr lang="ru-RU" sz="4400" dirty="0" smtClean="0"/>
              <a:t> </a:t>
            </a:r>
            <a:r>
              <a:rPr lang="ru-RU" sz="4400" dirty="0" err="1" smtClean="0"/>
              <a:t>невідомо</a:t>
            </a:r>
            <a:r>
              <a:rPr lang="ru-RU" sz="4400" dirty="0" smtClean="0"/>
              <a:t>, </a:t>
            </a:r>
            <a:r>
              <a:rPr lang="ru-RU" sz="4400" dirty="0" err="1" smtClean="0"/>
              <a:t>що</a:t>
            </a:r>
            <a:r>
              <a:rPr lang="ru-RU" sz="4400" dirty="0" smtClean="0"/>
              <a:t> на той момент, </a:t>
            </a:r>
            <a:r>
              <a:rPr lang="ru-RU" sz="4400" dirty="0" err="1" smtClean="0"/>
              <a:t>остерігаючись</a:t>
            </a:r>
            <a:r>
              <a:rPr lang="ru-RU" sz="4400" dirty="0" smtClean="0"/>
              <a:t> </a:t>
            </a:r>
            <a:r>
              <a:rPr lang="ru-RU" sz="4400" dirty="0" err="1" smtClean="0"/>
              <a:t>наступаючих</a:t>
            </a:r>
            <a:r>
              <a:rPr lang="ru-RU" sz="4400" dirty="0" smtClean="0"/>
              <a:t> </a:t>
            </a:r>
            <a:r>
              <a:rPr lang="ru-RU" sz="4400" dirty="0" err="1" smtClean="0"/>
              <a:t>американських</a:t>
            </a:r>
            <a:r>
              <a:rPr lang="ru-RU" sz="4400" dirty="0" smtClean="0"/>
              <a:t> </a:t>
            </a:r>
            <a:r>
              <a:rPr lang="ru-RU" sz="4400" dirty="0" err="1" smtClean="0"/>
              <a:t>військ</a:t>
            </a:r>
            <a:r>
              <a:rPr lang="ru-RU" sz="4400" dirty="0" smtClean="0"/>
              <a:t>, </a:t>
            </a:r>
            <a:r>
              <a:rPr lang="ru-RU" sz="4400" dirty="0" err="1" smtClean="0"/>
              <a:t>адміністрація</a:t>
            </a:r>
            <a:r>
              <a:rPr lang="ru-RU" sz="4400" dirty="0" smtClean="0"/>
              <a:t> табору втекла, </a:t>
            </a:r>
            <a:r>
              <a:rPr lang="ru-RU" sz="4400" dirty="0" err="1" smtClean="0"/>
              <a:t>і</a:t>
            </a:r>
            <a:r>
              <a:rPr lang="ru-RU" sz="4400" dirty="0" smtClean="0"/>
              <a:t> один </a:t>
            </a:r>
            <a:r>
              <a:rPr lang="ru-RU" sz="4400" dirty="0" err="1" smtClean="0"/>
              <a:t>з</a:t>
            </a:r>
            <a:r>
              <a:rPr lang="ru-RU" sz="4400" dirty="0" smtClean="0"/>
              <a:t> </a:t>
            </a:r>
            <a:r>
              <a:rPr lang="ru-RU" sz="4400" dirty="0" err="1" smtClean="0"/>
              <a:t>арештатнтів</a:t>
            </a:r>
            <a:r>
              <a:rPr lang="ru-RU" sz="4400" dirty="0" smtClean="0"/>
              <a:t>, </a:t>
            </a:r>
            <a:r>
              <a:rPr lang="ru-RU" sz="4400" dirty="0" err="1" smtClean="0"/>
              <a:t>який</a:t>
            </a:r>
            <a:r>
              <a:rPr lang="ru-RU" sz="4400" dirty="0" smtClean="0"/>
              <a:t> </a:t>
            </a:r>
            <a:r>
              <a:rPr lang="ru-RU" sz="4400" dirty="0" err="1" smtClean="0"/>
              <a:t>прийняв</a:t>
            </a:r>
            <a:r>
              <a:rPr lang="ru-RU" sz="4400" dirty="0" smtClean="0"/>
              <a:t> </a:t>
            </a:r>
            <a:r>
              <a:rPr lang="ru-RU" sz="4400" dirty="0" err="1" smtClean="0"/>
              <a:t>дзвінок</a:t>
            </a:r>
            <a:r>
              <a:rPr lang="ru-RU" sz="4400" dirty="0" smtClean="0"/>
              <a:t>, </a:t>
            </a:r>
            <a:r>
              <a:rPr lang="ru-RU" sz="4400" dirty="0" err="1" smtClean="0"/>
              <a:t>повідомив</a:t>
            </a:r>
            <a:r>
              <a:rPr lang="ru-RU" sz="4400" dirty="0" smtClean="0"/>
              <a:t>, </a:t>
            </a:r>
            <a:r>
              <a:rPr lang="ru-RU" sz="4400" dirty="0" err="1" smtClean="0"/>
              <a:t>що</a:t>
            </a:r>
            <a:r>
              <a:rPr lang="ru-RU" sz="4400" dirty="0" smtClean="0"/>
              <a:t> </a:t>
            </a:r>
            <a:r>
              <a:rPr lang="ru-RU" sz="4400" dirty="0" err="1" smtClean="0"/>
              <a:t>вибухівка</a:t>
            </a:r>
            <a:r>
              <a:rPr lang="ru-RU" sz="4400" dirty="0" smtClean="0"/>
              <a:t> </a:t>
            </a:r>
            <a:r>
              <a:rPr lang="ru-RU" sz="4400" dirty="0" err="1" smtClean="0"/>
              <a:t>вже</a:t>
            </a:r>
            <a:r>
              <a:rPr lang="ru-RU" sz="4400" dirty="0" smtClean="0"/>
              <a:t> не </a:t>
            </a:r>
            <a:r>
              <a:rPr lang="ru-RU" sz="4400" dirty="0" err="1" smtClean="0"/>
              <a:t>потрібна</a:t>
            </a:r>
            <a:r>
              <a:rPr lang="ru-RU" sz="4400" dirty="0" smtClean="0"/>
              <a:t>, </a:t>
            </a:r>
            <a:r>
              <a:rPr lang="ru-RU" sz="4400" dirty="0" err="1" smtClean="0"/>
              <a:t>оскільки</a:t>
            </a:r>
            <a:r>
              <a:rPr lang="ru-RU" sz="4400" dirty="0" smtClean="0"/>
              <a:t> </a:t>
            </a:r>
            <a:r>
              <a:rPr lang="ru-RU" sz="4400" dirty="0" err="1" smtClean="0"/>
              <a:t>табір</a:t>
            </a:r>
            <a:r>
              <a:rPr lang="ru-RU" sz="4400" dirty="0" smtClean="0"/>
              <a:t> </a:t>
            </a:r>
            <a:r>
              <a:rPr lang="ru-RU" sz="4400" dirty="0" err="1" smtClean="0"/>
              <a:t>вже</a:t>
            </a:r>
            <a:r>
              <a:rPr lang="ru-RU" sz="4400" dirty="0" smtClean="0"/>
              <a:t> </a:t>
            </a:r>
            <a:r>
              <a:rPr lang="ru-RU" sz="4400" dirty="0" err="1" smtClean="0"/>
              <a:t>підірвано</a:t>
            </a:r>
            <a:r>
              <a:rPr lang="ru-RU" sz="4400" dirty="0" smtClean="0"/>
              <a:t>. Як не дивно, </a:t>
            </a:r>
            <a:r>
              <a:rPr lang="ru-RU" sz="4400" dirty="0" err="1" smtClean="0"/>
              <a:t>цей</a:t>
            </a:r>
            <a:r>
              <a:rPr lang="ru-RU" sz="4400" dirty="0" smtClean="0"/>
              <a:t> трюк </a:t>
            </a:r>
            <a:r>
              <a:rPr lang="ru-RU" sz="4400" dirty="0" err="1" smtClean="0"/>
              <a:t>спрацював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зберіг</a:t>
            </a:r>
            <a:r>
              <a:rPr lang="ru-RU" sz="4400" dirty="0" smtClean="0"/>
              <a:t> </a:t>
            </a:r>
            <a:r>
              <a:rPr lang="ru-RU" sz="4400" dirty="0" err="1" smtClean="0"/>
              <a:t>життя</a:t>
            </a:r>
            <a:r>
              <a:rPr lang="ru-RU" sz="4400" dirty="0" smtClean="0"/>
              <a:t> </a:t>
            </a:r>
            <a:r>
              <a:rPr lang="ru-RU" sz="4400" dirty="0" err="1" smtClean="0"/>
              <a:t>тисячам</a:t>
            </a:r>
            <a:r>
              <a:rPr lang="ru-RU" sz="4400" dirty="0" smtClean="0"/>
              <a:t> людей.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200" dirty="0" smtClean="0"/>
              <a:t>            У 1951 </a:t>
            </a:r>
            <a:r>
              <a:rPr lang="ru-RU" sz="4200" dirty="0" err="1" smtClean="0"/>
              <a:t>році</a:t>
            </a:r>
            <a:r>
              <a:rPr lang="ru-RU" sz="4200" dirty="0" smtClean="0"/>
              <a:t> </a:t>
            </a:r>
            <a:r>
              <a:rPr lang="ru-RU" sz="4200" dirty="0" err="1" smtClean="0"/>
              <a:t>західнонімецький</a:t>
            </a:r>
            <a:r>
              <a:rPr lang="ru-RU" sz="4200" dirty="0" smtClean="0"/>
              <a:t> суд </a:t>
            </a:r>
            <a:r>
              <a:rPr lang="ru-RU" sz="4200" dirty="0" err="1" smtClean="0"/>
              <a:t>виніс</a:t>
            </a:r>
            <a:r>
              <a:rPr lang="ru-RU" sz="4200" dirty="0" smtClean="0"/>
              <a:t> </a:t>
            </a:r>
            <a:r>
              <a:rPr lang="ru-RU" sz="4200" dirty="0" err="1" smtClean="0"/>
              <a:t>вирок</a:t>
            </a:r>
            <a:r>
              <a:rPr lang="ru-RU" sz="4200" dirty="0" smtClean="0"/>
              <a:t> у </a:t>
            </a:r>
            <a:r>
              <a:rPr lang="ru-RU" sz="4200" dirty="0" err="1" smtClean="0"/>
              <a:t>справі</a:t>
            </a:r>
            <a:r>
              <a:rPr lang="ru-RU" sz="4200" dirty="0" smtClean="0"/>
              <a:t> </a:t>
            </a:r>
            <a:r>
              <a:rPr lang="ru-RU" sz="4200" dirty="0" err="1" smtClean="0"/>
              <a:t>Ілзе</a:t>
            </a:r>
            <a:r>
              <a:rPr lang="ru-RU" sz="4200" dirty="0" smtClean="0"/>
              <a:t> Кох </a:t>
            </a:r>
            <a:r>
              <a:rPr lang="ru-RU" sz="4200" dirty="0" err="1" smtClean="0"/>
              <a:t>і</a:t>
            </a:r>
            <a:r>
              <a:rPr lang="ru-RU" sz="4200" dirty="0" smtClean="0"/>
              <a:t> засудив </a:t>
            </a:r>
            <a:r>
              <a:rPr lang="ru-RU" sz="4200" dirty="0" err="1" smtClean="0"/>
              <a:t>її</a:t>
            </a:r>
            <a:r>
              <a:rPr lang="ru-RU" sz="4200" dirty="0" smtClean="0"/>
              <a:t> до </a:t>
            </a:r>
            <a:r>
              <a:rPr lang="ru-RU" sz="4200" dirty="0" err="1" smtClean="0"/>
              <a:t>пожиттєвого</a:t>
            </a:r>
            <a:r>
              <a:rPr lang="ru-RU" sz="4200" dirty="0" smtClean="0"/>
              <a:t> </a:t>
            </a:r>
            <a:r>
              <a:rPr lang="ru-RU" sz="4200" dirty="0" err="1" smtClean="0"/>
              <a:t>терміну</a:t>
            </a:r>
            <a:r>
              <a:rPr lang="ru-RU" sz="4200" dirty="0" smtClean="0"/>
              <a:t> </a:t>
            </a:r>
            <a:r>
              <a:rPr lang="ru-RU" sz="4200" dirty="0" err="1" smtClean="0"/>
              <a:t>ув'язнення</a:t>
            </a:r>
            <a:r>
              <a:rPr lang="ru-RU" sz="4200" dirty="0" smtClean="0"/>
              <a:t>. 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200" dirty="0" smtClean="0"/>
              <a:t>            У 1967 </a:t>
            </a:r>
            <a:r>
              <a:rPr lang="ru-RU" sz="4200" dirty="0" err="1" smtClean="0"/>
              <a:t>році</a:t>
            </a:r>
            <a:r>
              <a:rPr lang="ru-RU" sz="4200" dirty="0" smtClean="0"/>
              <a:t> </a:t>
            </a:r>
            <a:r>
              <a:rPr lang="ru-RU" sz="4200" dirty="0" err="1" smtClean="0"/>
              <a:t>Бухенвальдська</a:t>
            </a:r>
            <a:r>
              <a:rPr lang="ru-RU" sz="4200" dirty="0" smtClean="0"/>
              <a:t> </a:t>
            </a:r>
            <a:r>
              <a:rPr lang="ru-RU" sz="4200" dirty="0" err="1" smtClean="0"/>
              <a:t>відьма</a:t>
            </a:r>
            <a:r>
              <a:rPr lang="ru-RU" sz="4200" dirty="0" smtClean="0"/>
              <a:t> (</a:t>
            </a:r>
            <a:r>
              <a:rPr lang="ru-RU" sz="4200" dirty="0" err="1" smtClean="0"/>
              <a:t>Ілзе</a:t>
            </a:r>
            <a:r>
              <a:rPr lang="ru-RU" sz="4200" dirty="0" smtClean="0"/>
              <a:t> Кох) </a:t>
            </a:r>
            <a:r>
              <a:rPr lang="ru-RU" sz="4200" dirty="0" err="1" smtClean="0"/>
              <a:t>покінчила</a:t>
            </a:r>
            <a:r>
              <a:rPr lang="ru-RU" sz="4200" dirty="0" smtClean="0"/>
              <a:t> </a:t>
            </a:r>
            <a:r>
              <a:rPr lang="ru-RU" sz="4200" dirty="0" err="1" smtClean="0"/>
              <a:t>життя</a:t>
            </a:r>
            <a:r>
              <a:rPr lang="ru-RU" sz="4200" dirty="0" smtClean="0"/>
              <a:t> </a:t>
            </a:r>
            <a:r>
              <a:rPr lang="ru-RU" sz="4200" dirty="0" err="1" smtClean="0"/>
              <a:t>самогубством</a:t>
            </a:r>
            <a:r>
              <a:rPr lang="ru-RU" sz="4200" dirty="0" smtClean="0"/>
              <a:t>, </a:t>
            </a:r>
            <a:r>
              <a:rPr lang="ru-RU" sz="4200" dirty="0" err="1" smtClean="0"/>
              <a:t>повісившись</a:t>
            </a:r>
            <a:r>
              <a:rPr lang="ru-RU" sz="4200" dirty="0" smtClean="0"/>
              <a:t> у </a:t>
            </a:r>
            <a:r>
              <a:rPr lang="ru-RU" sz="4200" dirty="0" err="1" smtClean="0"/>
              <a:t>тюремній</a:t>
            </a:r>
            <a:r>
              <a:rPr lang="ru-RU" sz="4200" dirty="0" smtClean="0"/>
              <a:t> </a:t>
            </a:r>
            <a:r>
              <a:rPr lang="ru-RU" sz="4200" dirty="0" err="1" smtClean="0"/>
              <a:t>камері</a:t>
            </a:r>
            <a:r>
              <a:rPr lang="ru-RU" sz="4200" dirty="0" smtClean="0"/>
              <a:t> на </a:t>
            </a:r>
            <a:r>
              <a:rPr lang="ru-RU" sz="4200" dirty="0" err="1" smtClean="0"/>
              <a:t>мотузці</a:t>
            </a:r>
            <a:r>
              <a:rPr lang="ru-RU" sz="4200" dirty="0" smtClean="0"/>
              <a:t>, </a:t>
            </a:r>
            <a:r>
              <a:rPr lang="ru-RU" sz="4200" dirty="0" err="1" smtClean="0"/>
              <a:t>сплетеній</a:t>
            </a:r>
            <a:r>
              <a:rPr lang="ru-RU" sz="4200" dirty="0" smtClean="0"/>
              <a:t> </a:t>
            </a:r>
            <a:r>
              <a:rPr lang="ru-RU" sz="4200" dirty="0" err="1" smtClean="0"/>
              <a:t>з</a:t>
            </a:r>
            <a:r>
              <a:rPr lang="ru-RU" sz="4200" dirty="0" smtClean="0"/>
              <a:t> </a:t>
            </a:r>
            <a:r>
              <a:rPr lang="ru-RU" sz="4200" dirty="0" err="1" smtClean="0"/>
              <a:t>простирадл</a:t>
            </a:r>
            <a:r>
              <a:rPr lang="ru-RU" sz="42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2530" name="Picture 2" descr="http://svpressa.ru/photo/24211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500330" cy="1571636"/>
          </a:xfrm>
          <a:prstGeom prst="rect">
            <a:avLst/>
          </a:prstGeom>
          <a:noFill/>
          <a:ln w="28575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9144000" cy="5000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Вірші-сповіді молодого солдата війни</a:t>
            </a:r>
            <a:b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Семен </a:t>
            </a:r>
            <a:r>
              <a:rPr lang="uk-UA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Гудзенко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“Нас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треба </a:t>
            </a:r>
            <a:r>
              <a:rPr lang="uk-UA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жаліти”</a:t>
            </a:r>
            <a:endParaRPr lang="ru-RU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071813" y="2428875"/>
            <a:ext cx="5614987" cy="36972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smtClean="0"/>
              <a:t>                  </a:t>
            </a:r>
            <a:r>
              <a:rPr lang="ru-RU" sz="2400" b="1" smtClean="0"/>
              <a:t>Народився в  Києві.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     Коли розпочалась Друга світова війна Семенові було 17 років. 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    Навчався в Московському інституті філософії і літератури. 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     Пішов добровольцем на фронт.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     Помер у 1953 році від ран, отриманих на війні.</a:t>
            </a:r>
          </a:p>
          <a:p>
            <a:endParaRPr lang="ru-RU" sz="2400" smtClean="0"/>
          </a:p>
        </p:txBody>
      </p:sp>
      <p:pic>
        <p:nvPicPr>
          <p:cNvPr id="23556" name="Picture 2" descr="http://upload.wikimedia.org/wikipedia/uk/thumb/4/45/%D0%9C%D0%94_%D0%93%D1%83%D0%B4%D0%B7%D0%B5%D0%BD%D0%BA%D0%BE_%D0%A1%D0%B5%D0%BC%D0%B5%D0%BD_01.jpg/250px-%D0%9C%D0%94_%D0%93%D1%83%D0%B4%D0%B7%D0%B5%D0%BD%D0%BA%D0%BE_%D0%A1%D0%B5%D0%BC%D0%B5%D0%BD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786188"/>
            <a:ext cx="30718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285750" y="5715000"/>
            <a:ext cx="2857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Calibri" pitchFamily="34" charset="0"/>
              </a:rPr>
              <a:t>Меморіальна дошка Семенові Гудзенку в Києві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6" name="Рисунок 5" descr="http://hnu.docdat.com/pars_docs/refs/179/178188/img13.jpg"/>
          <p:cNvPicPr/>
          <p:nvPr/>
        </p:nvPicPr>
        <p:blipFill>
          <a:blip r:embed="rId3"/>
          <a:srcRect l="51309" t="17521" r="3795" b="7692"/>
          <a:stretch>
            <a:fillRect/>
          </a:stretch>
        </p:blipFill>
        <p:spPr bwMode="auto">
          <a:xfrm>
            <a:off x="642910" y="1785926"/>
            <a:ext cx="1714512" cy="1857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4" descr="Результат пошуку зображень за запитом &quot;війна мак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785813"/>
            <a:ext cx="8472487" cy="6318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родом не з дитинства, з війни…</a:t>
            </a:r>
            <a:b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Юлія Друніна</a:t>
            </a:r>
            <a:br>
              <a:rPr lang="uk-UA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1924-1991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Результат пошуку зображень за запитом &quot;юлія друніна коротка біографія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14884"/>
            <a:ext cx="2714645" cy="17716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80" name="Picture 4" descr="Результат пошуку зображень за запитом &quot;юлія друніна коротка біографія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000240"/>
            <a:ext cx="232410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1" name="AutoShape 6" descr="Результат пошуку зображень за запитом &quot;юлія друніна коротка біографія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24582" name="AutoShape 8" descr="Результат пошуку зображень за запитом &quot;юлія друніна коротка біографія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pic>
        <p:nvPicPr>
          <p:cNvPr id="24586" name="Picture 10" descr="http://i57.fastpic.ru/big/2015/0413/05/e72cb170583274d4e9a746295ad982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429132"/>
            <a:ext cx="1916095" cy="2143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88" name="Picture 12" descr="http://astafieva.net/photos/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2500306"/>
            <a:ext cx="1701781" cy="201456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5572125"/>
            <a:ext cx="8229600" cy="5540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4592" name="Picture 16" descr="http://i.blog.fontanka.ru/photos/2011/05/580x380_uDIZl60czkMHT0Lgrd8a.jpg"/>
          <p:cNvPicPr>
            <a:picLocks noChangeAspect="1" noChangeArrowheads="1"/>
          </p:cNvPicPr>
          <p:nvPr/>
        </p:nvPicPr>
        <p:blipFill>
          <a:blip r:embed="rId7"/>
          <a:srcRect l="13538" r="7942" b="11224"/>
          <a:stretch>
            <a:fillRect/>
          </a:stretch>
        </p:blipFill>
        <p:spPr bwMode="auto">
          <a:xfrm>
            <a:off x="714348" y="2000240"/>
            <a:ext cx="207170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5603" name="Picture 2" descr="http://life.img.pravda.com/images/doc/b/7/b7a5d40-unnamed--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14438" y="5786438"/>
            <a:ext cx="6643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uk-UA" sz="5400">
                <a:solidFill>
                  <a:schemeClr val="bg1"/>
                </a:solidFill>
                <a:cs typeface="Times New Roman" pitchFamily="18" charset="0"/>
              </a:rPr>
              <a:t>      </a:t>
            </a:r>
            <a:r>
              <a:rPr lang="uk-UA" sz="54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Дякую за увагу!</a:t>
            </a:r>
            <a:endParaRPr lang="uk-UA" sz="540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8229600" cy="55118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defRPr/>
            </a:pPr>
            <a:endParaRPr lang="uk-UA" sz="2800" dirty="0" smtClean="0"/>
          </a:p>
          <a:p>
            <a:pPr fontAlgn="auto">
              <a:buFont typeface="Noto Symbol"/>
              <a:buNone/>
              <a:defRPr/>
            </a:pPr>
            <a:r>
              <a:rPr lang="uk-UA" sz="3600" dirty="0" smtClean="0">
                <a:solidFill>
                  <a:schemeClr val="bg1"/>
                </a:solidFill>
              </a:rPr>
              <a:t>В.Верещагін </a:t>
            </a:r>
            <a:r>
              <a:rPr lang="uk-UA" sz="3600" dirty="0" err="1" smtClean="0">
                <a:solidFill>
                  <a:schemeClr val="bg1"/>
                </a:solidFill>
              </a:rPr>
              <a:t>“Апофеоз</a:t>
            </a:r>
            <a:r>
              <a:rPr lang="uk-UA" sz="3600" dirty="0" smtClean="0">
                <a:solidFill>
                  <a:schemeClr val="bg1"/>
                </a:solidFill>
              </a:rPr>
              <a:t> </a:t>
            </a:r>
            <a:r>
              <a:rPr lang="uk-UA" sz="3600" dirty="0" err="1" smtClean="0">
                <a:solidFill>
                  <a:schemeClr val="bg1"/>
                </a:solidFill>
              </a:rPr>
              <a:t>війни”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Апофеоз войн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72494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1000125" y="6072188"/>
            <a:ext cx="7527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>
                <a:solidFill>
                  <a:schemeClr val="bg1"/>
                </a:solidFill>
                <a:latin typeface="Calibri" pitchFamily="34" charset="0"/>
              </a:rPr>
              <a:t>В.Верещагін “Апофеоз війни”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BB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5734050"/>
            <a:ext cx="8229600" cy="7191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uk-UA" sz="1800" smtClean="0"/>
          </a:p>
          <a:p>
            <a:pPr>
              <a:lnSpc>
                <a:spcPct val="80000"/>
              </a:lnSpc>
            </a:pPr>
            <a:r>
              <a:rPr lang="uk-UA" sz="2400" b="1" smtClean="0"/>
              <a:t>Пабло Пікассо “Герніка” 1937р.</a:t>
            </a:r>
          </a:p>
        </p:txBody>
      </p:sp>
      <p:pic>
        <p:nvPicPr>
          <p:cNvPr id="27652" name="Picture 4" descr="Картинки по запросу картина генрі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81375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3" descr="Результат пошуку зображень за запитом &quot;ВІЙН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-285750" y="0"/>
            <a:ext cx="9644063" cy="1857375"/>
          </a:xfrm>
        </p:spPr>
        <p:txBody>
          <a:bodyPr/>
          <a:lstStyle/>
          <a:p>
            <a:r>
              <a:rPr lang="uk-UA" sz="5300" b="1" i="1" smtClean="0">
                <a:solidFill>
                  <a:srgbClr val="FF0000"/>
                </a:solidFill>
              </a:rPr>
              <a:t>“…КОЛИ СУДИЛОСЯ ВМИРАТИ”</a:t>
            </a:r>
            <a:r>
              <a:rPr lang="uk-UA" b="1" smtClean="0">
                <a:solidFill>
                  <a:srgbClr val="FF0000"/>
                </a:solidFill>
              </a:rPr>
              <a:t/>
            </a:r>
            <a:br>
              <a:rPr lang="uk-UA" b="1" smtClean="0">
                <a:solidFill>
                  <a:srgbClr val="FF0000"/>
                </a:solidFill>
              </a:rPr>
            </a:br>
            <a:r>
              <a:rPr lang="uk-UA" sz="4000" b="1" smtClean="0">
                <a:solidFill>
                  <a:schemeClr val="bg1"/>
                </a:solidFill>
              </a:rPr>
              <a:t>Друга світова війна в європейській поезії </a:t>
            </a:r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smtClean="0"/>
              <a:t>Юлія</a:t>
            </a:r>
            <a:endParaRPr lang="ru-RU" sz="1600" dirty="0"/>
          </a:p>
        </p:txBody>
      </p:sp>
      <p:pic>
        <p:nvPicPr>
          <p:cNvPr id="1026" name="Picture 2" descr="http://www.jewbukovina.16mb.com/Shperb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714488"/>
            <a:ext cx="1714512" cy="1857388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28" name="Picture 4" descr="Иммануэль Вайсгла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071942"/>
            <a:ext cx="1666872" cy="1928826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6390" name="AutoShape 6" descr="Gudzenko Sem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6391" name="AutoShape 8" descr="Gudzenko Sem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6392" name="AutoShape 10" descr="https://upload.wikimedia.org/wikipedia/ru/7/70/Gudzenko_Sem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pic>
        <p:nvPicPr>
          <p:cNvPr id="10" name="Рисунок 9" descr="http://hnu.docdat.com/pars_docs/refs/179/178188/img13.jpg"/>
          <p:cNvPicPr/>
          <p:nvPr/>
        </p:nvPicPr>
        <p:blipFill>
          <a:blip r:embed="rId5"/>
          <a:srcRect l="51309" t="17521" r="3795" b="7692"/>
          <a:stretch>
            <a:fillRect/>
          </a:stretch>
        </p:blipFill>
        <p:spPr bwMode="auto">
          <a:xfrm>
            <a:off x="6715140" y="4000504"/>
            <a:ext cx="1833566" cy="207170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6394" name="AutoShape 12" descr="Iulia Drunin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>
              <a:latin typeface="Calibri" pitchFamily="34" charset="0"/>
            </a:endParaRPr>
          </a:p>
        </p:txBody>
      </p:sp>
      <p:pic>
        <p:nvPicPr>
          <p:cNvPr id="12" name="Рисунок 11" descr="http://www.1520gym.ru/about/Vipuskniki/drunin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643182"/>
            <a:ext cx="2071702" cy="219075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38" name="Picture 14" descr="Фото поэт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1643050"/>
            <a:ext cx="1714512" cy="1866901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6397" name="Прямоугольник 15"/>
          <p:cNvSpPr>
            <a:spLocks noChangeArrowheads="1"/>
          </p:cNvSpPr>
          <p:nvPr/>
        </p:nvSpPr>
        <p:spPr bwMode="auto">
          <a:xfrm>
            <a:off x="785813" y="3571875"/>
            <a:ext cx="792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Calibri" pitchFamily="34" charset="0"/>
              </a:rPr>
              <a:t>К Галчинський                                                                                  А.Маргул-Шпербер</a:t>
            </a:r>
            <a:endParaRPr 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8" name="Rectangle 15"/>
          <p:cNvSpPr>
            <a:spLocks noChangeArrowheads="1"/>
          </p:cNvSpPr>
          <p:nvPr/>
        </p:nvSpPr>
        <p:spPr bwMode="auto">
          <a:xfrm>
            <a:off x="3500438" y="4929188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1600" b="1">
                <a:solidFill>
                  <a:schemeClr val="bg1"/>
                </a:solidFill>
                <a:cs typeface="Times New Roman" pitchFamily="18" charset="0"/>
              </a:rPr>
              <a:t>        </a:t>
            </a:r>
            <a:r>
              <a:rPr lang="uk-UA" b="1">
                <a:solidFill>
                  <a:schemeClr val="bg1"/>
                </a:solidFill>
                <a:cs typeface="Times New Roman" pitchFamily="18" charset="0"/>
              </a:rPr>
              <a:t>Юлія Друніна</a:t>
            </a:r>
            <a:endParaRPr lang="uk-UA" b="1">
              <a:solidFill>
                <a:schemeClr val="bg1"/>
              </a:solidFill>
            </a:endParaRPr>
          </a:p>
        </p:txBody>
      </p:sp>
      <p:sp>
        <p:nvSpPr>
          <p:cNvPr id="16399" name="Rectangle 16"/>
          <p:cNvSpPr>
            <a:spLocks noChangeArrowheads="1"/>
          </p:cNvSpPr>
          <p:nvPr/>
        </p:nvSpPr>
        <p:spPr bwMode="auto">
          <a:xfrm>
            <a:off x="571500" y="6072188"/>
            <a:ext cx="9144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1600" b="1">
                <a:solidFill>
                  <a:schemeClr val="bg1"/>
                </a:solidFill>
                <a:cs typeface="Times New Roman" pitchFamily="18" charset="0"/>
              </a:rPr>
              <a:t>   І.Вайсглас                                                                                            С.П.Гудзенко</a:t>
            </a:r>
            <a:endParaRPr lang="uk-UA" sz="1600" b="1">
              <a:solidFill>
                <a:schemeClr val="bg1"/>
              </a:solidFill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928688" y="6429375"/>
            <a:ext cx="7286625" cy="3698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uk-UA"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Презентацію підготувала вчитель Твіржанського НВК Мік Г.С.</a:t>
            </a:r>
            <a:endParaRPr lang="uk-UA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6" descr="http://external.polskieradio.pl/files/8373fc05-8cc1-47d5-8ea9-cd5878479d3d.fi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914400" y="357188"/>
            <a:ext cx="8229600" cy="1143000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643687"/>
          </a:xfrm>
        </p:spPr>
        <p:txBody>
          <a:bodyPr rtlCol="0">
            <a:normAutofit fontScale="92500" lnSpcReduction="10000"/>
          </a:bodyPr>
          <a:lstStyle/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</a:t>
            </a:r>
            <a:r>
              <a:rPr lang="uk-UA" sz="4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Стояли в Гданську ми, як мур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              </a:t>
            </a:r>
            <a:r>
              <a:rPr lang="uk-UA" sz="2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</a:t>
            </a:r>
            <a:r>
              <a:rPr lang="uk-UA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Пісня</a:t>
            </a:r>
            <a:r>
              <a:rPr lang="uk-UA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про солдатів</a:t>
            </a:r>
            <a:r>
              <a:rPr lang="ru-RU" sz="3000" dirty="0" smtClean="0">
                <a:solidFill>
                  <a:schemeClr val="bg1"/>
                </a:solidFill>
                <a:latin typeface="Monotype Corsiva" pitchFamily="66" charset="0"/>
              </a:rPr>
              <a:t>  </a:t>
            </a:r>
            <a:r>
              <a:rPr lang="ru-RU" sz="3000" b="1" dirty="0" err="1" smtClean="0">
                <a:solidFill>
                  <a:schemeClr val="bg1"/>
                </a:solidFill>
                <a:latin typeface="Monotype Corsiva" pitchFamily="66" charset="0"/>
              </a:rPr>
              <a:t>Вестерплятте</a:t>
            </a:r>
            <a:r>
              <a:rPr lang="ru-RU" sz="3000" b="1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  <a:r>
              <a:rPr lang="ru-RU" sz="3000" dirty="0" smtClean="0">
                <a:solidFill>
                  <a:schemeClr val="bg1"/>
                </a:solidFill>
                <a:latin typeface="Monotype Corsiva" pitchFamily="66" charset="0"/>
              </a:rPr>
              <a:t>        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Вранці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вересня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Вестерплятте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Велунь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Варшава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десятки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інших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міст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були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охоплені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вогнем.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Поляки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першими вчинили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збройний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опір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Гітлерові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Почалася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ІІ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світова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війна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яка буде несхожа на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попередні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вона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поцілить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насамперед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звичайних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беззахисних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людей…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Перші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бомби ІІ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світової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впали не на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бункери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окопи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на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лікарню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храми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6" descr="http://ostarbeiter.vn.ua/img/2011/02/prapor-pol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9890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К.Галчинський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Пісня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про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солдатів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Вестерплятте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»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0" y="1600200"/>
            <a:ext cx="5829300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      </a:t>
            </a:r>
            <a:r>
              <a:rPr lang="uk-UA" i="1" dirty="0" smtClean="0">
                <a:solidFill>
                  <a:srgbClr val="FF0000"/>
                </a:solidFill>
                <a:latin typeface="Arial Narrow" pitchFamily="34" charset="0"/>
              </a:rPr>
              <a:t>Вірш присвячений захисникам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i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uk-UA" i="1" dirty="0" smtClean="0">
                <a:solidFill>
                  <a:srgbClr val="FF0000"/>
                </a:solidFill>
                <a:latin typeface="Arial Narrow" pitchFamily="34" charset="0"/>
              </a:rPr>
              <a:t>                  м. </a:t>
            </a:r>
            <a:r>
              <a:rPr lang="uk-UA" b="1" i="1" dirty="0" smtClean="0">
                <a:solidFill>
                  <a:srgbClr val="FF0000"/>
                </a:solidFill>
                <a:latin typeface="Arial Narrow" pitchFamily="34" charset="0"/>
              </a:rPr>
              <a:t>Гданська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latin typeface="Arial Narrow" pitchFamily="34" charset="0"/>
              </a:rPr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Стояли </a:t>
            </a:r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Гданську</a:t>
            </a:r>
            <a:r>
              <a:rPr lang="ru-RU" dirty="0">
                <a:solidFill>
                  <a:schemeClr val="bg1"/>
                </a:solidFill>
              </a:rPr>
              <a:t> ми, як </a:t>
            </a:r>
            <a:r>
              <a:rPr lang="ru-RU" dirty="0" err="1">
                <a:solidFill>
                  <a:schemeClr val="bg1"/>
                </a:solidFill>
              </a:rPr>
              <a:t>мур</a:t>
            </a:r>
            <a:r>
              <a:rPr lang="ru-RU" dirty="0">
                <a:solidFill>
                  <a:schemeClr val="bg1"/>
                </a:solidFill>
              </a:rPr>
              <a:t>, 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Не брали нас </a:t>
            </a:r>
            <a:r>
              <a:rPr lang="ru-RU" dirty="0" err="1">
                <a:solidFill>
                  <a:schemeClr val="bg1"/>
                </a:solidFill>
              </a:rPr>
              <a:t>гармати</a:t>
            </a:r>
            <a:r>
              <a:rPr lang="ru-RU" dirty="0">
                <a:solidFill>
                  <a:schemeClr val="bg1"/>
                </a:solidFill>
              </a:rPr>
              <a:t>. 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err="1">
                <a:solidFill>
                  <a:schemeClr val="bg1"/>
                </a:solidFill>
              </a:rPr>
              <a:t>Тепер</a:t>
            </a:r>
            <a:r>
              <a:rPr lang="ru-RU" dirty="0">
                <a:solidFill>
                  <a:schemeClr val="bg1"/>
                </a:solidFill>
              </a:rPr>
              <a:t> Ми в </a:t>
            </a:r>
            <a:r>
              <a:rPr lang="ru-RU" dirty="0" err="1">
                <a:solidFill>
                  <a:schemeClr val="bg1"/>
                </a:solidFill>
              </a:rPr>
              <a:t>хмарах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після</a:t>
            </a:r>
            <a:r>
              <a:rPr lang="ru-RU" dirty="0">
                <a:solidFill>
                  <a:schemeClr val="bg1"/>
                </a:solidFill>
              </a:rPr>
              <a:t> бур, 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err="1">
                <a:solidFill>
                  <a:schemeClr val="bg1"/>
                </a:solidFill>
              </a:rPr>
              <a:t>Солдати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Вестерплятте</a:t>
            </a:r>
            <a:r>
              <a:rPr lang="ru-RU" dirty="0">
                <a:solidFill>
                  <a:schemeClr val="bg1"/>
                </a:solidFill>
              </a:rPr>
              <a:t>".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>                        </a:t>
            </a:r>
            <a:r>
              <a:rPr lang="ru-RU" sz="2600" dirty="0" smtClean="0">
                <a:solidFill>
                  <a:schemeClr val="bg1"/>
                </a:solidFill>
              </a:rPr>
              <a:t>(Переклад </a:t>
            </a:r>
            <a:r>
              <a:rPr lang="ru-RU" sz="2600" dirty="0" err="1" smtClean="0">
                <a:solidFill>
                  <a:schemeClr val="bg1"/>
                </a:solidFill>
              </a:rPr>
              <a:t>О.Карпенка</a:t>
            </a:r>
            <a:r>
              <a:rPr lang="ru-RU" sz="2600" dirty="0" smtClean="0">
                <a:solidFill>
                  <a:schemeClr val="bg1"/>
                </a:solidFill>
              </a:rPr>
              <a:t>)</a:t>
            </a:r>
            <a:endParaRPr lang="ru-RU" sz="2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upload.wikimedia.org/wikipedia/commons/thumb/b/bd/Westerplatte-Denkmal_Danzig_2010.jpg/170px-Westerplatte-Denkmal_Danzig_201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2786082" cy="385765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285750" y="5500688"/>
            <a:ext cx="4214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Монумент захисникам Вестерплатте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age.zn.ua/media/images/614xX/May2014/899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168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dirty="0" smtClean="0">
                <a:solidFill>
                  <a:schemeClr val="tx1"/>
                </a:solidFill>
              </a:rPr>
              <a:t>Доля </a:t>
            </a:r>
            <a:r>
              <a:rPr lang="ru-RU" sz="4900" b="1" dirty="0" err="1" smtClean="0">
                <a:solidFill>
                  <a:schemeClr val="tx1"/>
                </a:solidFill>
              </a:rPr>
              <a:t>маленької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err="1" smtClean="0">
                <a:solidFill>
                  <a:schemeClr val="tx1"/>
                </a:solidFill>
              </a:rPr>
              <a:t>людини</a:t>
            </a:r>
            <a:r>
              <a:rPr lang="ru-RU" sz="4900" b="1" dirty="0" smtClean="0">
                <a:solidFill>
                  <a:schemeClr val="tx1"/>
                </a:solidFill>
              </a:rPr>
              <a:t> у </a:t>
            </a:r>
            <a:r>
              <a:rPr lang="ru-RU" sz="4900" b="1" dirty="0" err="1" smtClean="0">
                <a:solidFill>
                  <a:schemeClr val="tx1"/>
                </a:solidFill>
              </a:rPr>
              <a:t>вирі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err="1" smtClean="0">
                <a:solidFill>
                  <a:schemeClr val="tx1"/>
                </a:solidFill>
              </a:rPr>
              <a:t>великої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err="1" smtClean="0">
                <a:solidFill>
                  <a:schemeClr val="tx1"/>
                </a:solidFill>
              </a:rPr>
              <a:t>війни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err="1" smtClean="0">
                <a:solidFill>
                  <a:schemeClr val="bg1"/>
                </a:solidFill>
              </a:rPr>
              <a:t>Константи</a:t>
            </a:r>
            <a:r>
              <a:rPr lang="ru-RU" sz="4900" b="1" dirty="0" smtClean="0">
                <a:solidFill>
                  <a:schemeClr val="bg1"/>
                </a:solidFill>
              </a:rPr>
              <a:t> </a:t>
            </a:r>
            <a:r>
              <a:rPr lang="ru-RU" sz="4900" b="1" dirty="0" err="1">
                <a:solidFill>
                  <a:schemeClr val="bg1"/>
                </a:solidFill>
              </a:rPr>
              <a:t>Ільдефонс</a:t>
            </a:r>
            <a:r>
              <a:rPr lang="ru-RU" sz="4900" b="1" dirty="0">
                <a:solidFill>
                  <a:schemeClr val="bg1"/>
                </a:solidFill>
              </a:rPr>
              <a:t> </a:t>
            </a:r>
            <a:r>
              <a:rPr lang="ru-RU" sz="4900" b="1" dirty="0" err="1">
                <a:solidFill>
                  <a:schemeClr val="bg1"/>
                </a:solidFill>
              </a:rPr>
              <a:t>Галчинський</a:t>
            </a:r>
            <a:endParaRPr lang="ru-RU" sz="49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75" y="2071688"/>
            <a:ext cx="6143625" cy="4054475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 smtClean="0"/>
              <a:t>             </a:t>
            </a:r>
            <a:r>
              <a:rPr lang="ru-RU" sz="3800" b="1" dirty="0" smtClean="0">
                <a:solidFill>
                  <a:schemeClr val="bg1"/>
                </a:solidFill>
              </a:rPr>
              <a:t>З </a:t>
            </a:r>
            <a:r>
              <a:rPr lang="ru-RU" sz="3800" b="1" dirty="0">
                <a:solidFill>
                  <a:schemeClr val="bg1"/>
                </a:solidFill>
              </a:rPr>
              <a:t>початком </a:t>
            </a:r>
            <a:r>
              <a:rPr lang="ru-RU" sz="3800" b="1" dirty="0" err="1">
                <a:solidFill>
                  <a:schemeClr val="bg1"/>
                </a:solidFill>
              </a:rPr>
              <a:t>війни</a:t>
            </a:r>
            <a:r>
              <a:rPr lang="ru-RU" sz="3800" b="1" dirty="0">
                <a:solidFill>
                  <a:schemeClr val="bg1"/>
                </a:solidFill>
              </a:rPr>
              <a:t> в 1939 </a:t>
            </a:r>
            <a:r>
              <a:rPr lang="ru-RU" sz="3800" b="1" dirty="0" err="1">
                <a:solidFill>
                  <a:schemeClr val="bg1"/>
                </a:solidFill>
              </a:rPr>
              <a:t>роді</a:t>
            </a:r>
            <a:r>
              <a:rPr lang="ru-RU" sz="3800" b="1" dirty="0">
                <a:solidFill>
                  <a:schemeClr val="bg1"/>
                </a:solidFill>
              </a:rPr>
              <a:t> поет </a:t>
            </a:r>
            <a:r>
              <a:rPr lang="ru-RU" sz="3800" b="1" dirty="0" err="1">
                <a:solidFill>
                  <a:schemeClr val="bg1"/>
                </a:solidFill>
              </a:rPr>
              <a:t>був</a:t>
            </a:r>
            <a:r>
              <a:rPr lang="ru-RU" sz="3800" b="1" dirty="0">
                <a:solidFill>
                  <a:schemeClr val="bg1"/>
                </a:solidFill>
              </a:rPr>
              <a:t> призваний до </a:t>
            </a:r>
            <a:r>
              <a:rPr lang="ru-RU" sz="3800" b="1" dirty="0" err="1">
                <a:solidFill>
                  <a:schemeClr val="bg1"/>
                </a:solidFill>
              </a:rPr>
              <a:t>армії</a:t>
            </a:r>
            <a:r>
              <a:rPr lang="ru-RU" sz="3800" b="1" dirty="0">
                <a:solidFill>
                  <a:schemeClr val="bg1"/>
                </a:solidFill>
              </a:rPr>
              <a:t>, а 17 </a:t>
            </a:r>
            <a:r>
              <a:rPr lang="ru-RU" sz="3800" b="1" dirty="0" err="1">
                <a:solidFill>
                  <a:schemeClr val="bg1"/>
                </a:solidFill>
              </a:rPr>
              <a:t>вересня</a:t>
            </a:r>
            <a:r>
              <a:rPr lang="ru-RU" sz="3800" b="1" dirty="0">
                <a:solidFill>
                  <a:schemeClr val="bg1"/>
                </a:solidFill>
              </a:rPr>
              <a:t> того ж року </a:t>
            </a:r>
            <a:r>
              <a:rPr lang="ru-RU" sz="3800" b="1" dirty="0" err="1">
                <a:solidFill>
                  <a:schemeClr val="bg1"/>
                </a:solidFill>
              </a:rPr>
              <a:t>рядовий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піхоти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Галчинський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потрапив</a:t>
            </a:r>
            <a:r>
              <a:rPr lang="ru-RU" sz="3800" b="1" dirty="0">
                <a:solidFill>
                  <a:schemeClr val="bg1"/>
                </a:solidFill>
              </a:rPr>
              <a:t> до </a:t>
            </a:r>
            <a:r>
              <a:rPr lang="ru-RU" sz="3800" b="1" dirty="0" err="1">
                <a:solidFill>
                  <a:schemeClr val="bg1"/>
                </a:solidFill>
              </a:rPr>
              <a:t>німецького</a:t>
            </a:r>
            <a:r>
              <a:rPr lang="ru-RU" sz="3800" b="1" dirty="0">
                <a:solidFill>
                  <a:schemeClr val="bg1"/>
                </a:solidFill>
              </a:rPr>
              <a:t> полону </a:t>
            </a:r>
            <a:r>
              <a:rPr lang="ru-RU" sz="3800" b="1" dirty="0" err="1">
                <a:solidFill>
                  <a:schemeClr val="bg1"/>
                </a:solidFill>
              </a:rPr>
              <a:t>і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п'ять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з</a:t>
            </a:r>
            <a:r>
              <a:rPr lang="ru-RU" sz="3800" b="1" dirty="0">
                <a:solidFill>
                  <a:schemeClr val="bg1"/>
                </a:solidFill>
              </a:rPr>
              <a:t> половиною </a:t>
            </a:r>
            <a:r>
              <a:rPr lang="ru-RU" sz="3800" b="1" dirty="0" err="1">
                <a:solidFill>
                  <a:schemeClr val="bg1"/>
                </a:solidFill>
              </a:rPr>
              <a:t>років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провів</a:t>
            </a:r>
            <a:r>
              <a:rPr lang="ru-RU" sz="3800" b="1" dirty="0">
                <a:solidFill>
                  <a:schemeClr val="bg1"/>
                </a:solidFill>
              </a:rPr>
              <a:t> у </a:t>
            </a:r>
            <a:r>
              <a:rPr lang="ru-RU" sz="3800" b="1" dirty="0" err="1">
                <a:solidFill>
                  <a:schemeClr val="bg1"/>
                </a:solidFill>
              </a:rPr>
              <a:t>таборі</a:t>
            </a:r>
            <a:r>
              <a:rPr lang="ru-RU" sz="3800" b="1" dirty="0">
                <a:solidFill>
                  <a:schemeClr val="bg1"/>
                </a:solidFill>
              </a:rPr>
              <a:t> для </a:t>
            </a:r>
            <a:r>
              <a:rPr lang="ru-RU" sz="3800" b="1" dirty="0" err="1">
                <a:solidFill>
                  <a:schemeClr val="bg1"/>
                </a:solidFill>
              </a:rPr>
              <a:t>військовополонених</a:t>
            </a:r>
            <a:r>
              <a:rPr lang="ru-RU" sz="3800" b="1" dirty="0">
                <a:solidFill>
                  <a:schemeClr val="bg1"/>
                </a:solidFill>
              </a:rPr>
              <a:t>. У </a:t>
            </a:r>
            <a:r>
              <a:rPr lang="ru-RU" sz="3800" b="1" dirty="0" err="1">
                <a:solidFill>
                  <a:schemeClr val="bg1"/>
                </a:solidFill>
              </a:rPr>
              <a:t>повоєнному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ліричному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шедеврі</a:t>
            </a:r>
            <a:r>
              <a:rPr lang="ru-RU" sz="3800" b="1" dirty="0">
                <a:solidFill>
                  <a:schemeClr val="bg1"/>
                </a:solidFill>
              </a:rPr>
              <a:t> «</a:t>
            </a:r>
            <a:r>
              <a:rPr lang="ru-RU" sz="3800" b="1" dirty="0" err="1">
                <a:solidFill>
                  <a:schemeClr val="bg1"/>
                </a:solidFill>
              </a:rPr>
              <a:t>Веселих</a:t>
            </a:r>
            <a:r>
              <a:rPr lang="ru-RU" sz="3800" b="1" dirty="0">
                <a:solidFill>
                  <a:schemeClr val="bg1"/>
                </a:solidFill>
              </a:rPr>
              <a:t> свят» поет так </a:t>
            </a:r>
            <a:r>
              <a:rPr lang="ru-RU" sz="3800" b="1" dirty="0" err="1">
                <a:solidFill>
                  <a:schemeClr val="bg1"/>
                </a:solidFill>
              </a:rPr>
              <a:t>напише</a:t>
            </a:r>
            <a:r>
              <a:rPr lang="ru-RU" sz="3800" b="1" dirty="0">
                <a:solidFill>
                  <a:schemeClr val="bg1"/>
                </a:solidFill>
              </a:rPr>
              <a:t> про </a:t>
            </a:r>
            <a:r>
              <a:rPr lang="ru-RU" sz="3800" b="1" dirty="0" err="1">
                <a:solidFill>
                  <a:schemeClr val="bg1"/>
                </a:solidFill>
              </a:rPr>
              <a:t>цей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err="1">
                <a:solidFill>
                  <a:schemeClr val="bg1"/>
                </a:solidFill>
              </a:rPr>
              <a:t>жахливий</a:t>
            </a:r>
            <a:r>
              <a:rPr lang="ru-RU" sz="3800" b="1" dirty="0">
                <a:solidFill>
                  <a:schemeClr val="bg1"/>
                </a:solidFill>
              </a:rPr>
              <a:t> час: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           </a:t>
            </a:r>
            <a:r>
              <a:rPr lang="ru-RU" sz="3400" b="1" dirty="0" err="1" smtClean="0">
                <a:solidFill>
                  <a:srgbClr val="FF0000"/>
                </a:solidFill>
              </a:rPr>
              <a:t>Скільки</a:t>
            </a:r>
            <a:r>
              <a:rPr lang="ru-RU" sz="3400" b="1" dirty="0" smtClean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днів</a:t>
            </a:r>
            <a:r>
              <a:rPr lang="ru-RU" sz="3400" b="1" dirty="0">
                <a:solidFill>
                  <a:srgbClr val="FF0000"/>
                </a:solidFill>
              </a:rPr>
              <a:t> у </a:t>
            </a:r>
            <a:r>
              <a:rPr lang="ru-RU" sz="3400" b="1" dirty="0" err="1">
                <a:solidFill>
                  <a:srgbClr val="FF0000"/>
                </a:solidFill>
              </a:rPr>
              <a:t>полоні</a:t>
            </a:r>
            <a:r>
              <a:rPr lang="ru-RU" sz="3400" b="1" dirty="0">
                <a:solidFill>
                  <a:srgbClr val="FF0000"/>
                </a:solidFill>
              </a:rPr>
              <a:t> прожито,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rgbClr val="FF0000"/>
                </a:solidFill>
              </a:rPr>
              <a:t>           </a:t>
            </a:r>
            <a:r>
              <a:rPr lang="ru-RU" sz="3400" b="1" dirty="0" err="1" smtClean="0">
                <a:solidFill>
                  <a:srgbClr val="FF0000"/>
                </a:solidFill>
              </a:rPr>
              <a:t>Знемагав</a:t>
            </a:r>
            <a:r>
              <a:rPr lang="ru-RU" sz="3400" b="1" dirty="0" smtClean="0">
                <a:solidFill>
                  <a:srgbClr val="FF0000"/>
                </a:solidFill>
              </a:rPr>
              <a:t> </a:t>
            </a:r>
            <a:r>
              <a:rPr lang="ru-RU" sz="3400" b="1" dirty="0">
                <a:solidFill>
                  <a:srgbClr val="FF0000"/>
                </a:solidFill>
              </a:rPr>
              <a:t>я у </a:t>
            </a:r>
            <a:r>
              <a:rPr lang="ru-RU" sz="3400" b="1" dirty="0" err="1">
                <a:solidFill>
                  <a:srgbClr val="FF0000"/>
                </a:solidFill>
              </a:rPr>
              <a:t>рабській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роботі</a:t>
            </a:r>
            <a:r>
              <a:rPr lang="ru-RU" sz="3400" b="1" dirty="0">
                <a:solidFill>
                  <a:srgbClr val="FF00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rgbClr val="FF0000"/>
                </a:solidFill>
              </a:rPr>
              <a:t>           </a:t>
            </a:r>
            <a:r>
              <a:rPr lang="ru-RU" sz="3400" b="1" dirty="0" err="1" smtClean="0">
                <a:solidFill>
                  <a:srgbClr val="FF0000"/>
                </a:solidFill>
              </a:rPr>
              <a:t>Срібний</a:t>
            </a:r>
            <a:r>
              <a:rPr lang="ru-RU" sz="3400" b="1" dirty="0" smtClean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місяць</a:t>
            </a:r>
            <a:r>
              <a:rPr lang="ru-RU" sz="3400" b="1" dirty="0">
                <a:solidFill>
                  <a:srgbClr val="FF0000"/>
                </a:solidFill>
              </a:rPr>
              <a:t>, </a:t>
            </a:r>
            <a:r>
              <a:rPr lang="ru-RU" sz="3400" b="1" dirty="0" err="1">
                <a:solidFill>
                  <a:srgbClr val="FF0000"/>
                </a:solidFill>
              </a:rPr>
              <a:t>мов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серце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розбите</a:t>
            </a:r>
            <a:r>
              <a:rPr lang="ru-RU" sz="3400" b="1" dirty="0">
                <a:solidFill>
                  <a:srgbClr val="FF0000"/>
                </a:solidFill>
              </a:rPr>
              <a:t>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rgbClr val="FF0000"/>
                </a:solidFill>
              </a:rPr>
              <a:t>           Повисав </a:t>
            </a:r>
            <a:r>
              <a:rPr lang="ru-RU" sz="3400" b="1" dirty="0">
                <a:solidFill>
                  <a:srgbClr val="FF0000"/>
                </a:solidFill>
              </a:rPr>
              <a:t>на </a:t>
            </a:r>
            <a:r>
              <a:rPr lang="ru-RU" sz="3400" b="1" dirty="0" err="1">
                <a:solidFill>
                  <a:srgbClr val="FF0000"/>
                </a:solidFill>
              </a:rPr>
              <a:t>колючому</a:t>
            </a:r>
            <a:r>
              <a:rPr lang="ru-RU" sz="3400" b="1" dirty="0">
                <a:solidFill>
                  <a:srgbClr val="FF0000"/>
                </a:solidFill>
              </a:rPr>
              <a:t> </a:t>
            </a:r>
            <a:r>
              <a:rPr lang="ru-RU" sz="3400" b="1" dirty="0" err="1">
                <a:solidFill>
                  <a:srgbClr val="FF0000"/>
                </a:solidFill>
              </a:rPr>
              <a:t>дроті</a:t>
            </a:r>
            <a:r>
              <a:rPr lang="ru-RU" sz="3400" b="1" dirty="0">
                <a:solidFill>
                  <a:srgbClr val="FF00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400" b="1" dirty="0" smtClean="0">
                <a:solidFill>
                  <a:srgbClr val="FF0000"/>
                </a:solidFill>
              </a:rPr>
              <a:t>                                   (Переклад </a:t>
            </a:r>
            <a:r>
              <a:rPr lang="uk-UA" sz="3400" b="1" dirty="0" err="1" smtClean="0">
                <a:solidFill>
                  <a:srgbClr val="FF0000"/>
                </a:solidFill>
              </a:rPr>
              <a:t>Вол.Гоцуленка</a:t>
            </a:r>
            <a:r>
              <a:rPr lang="uk-UA" sz="3400" b="1" dirty="0" smtClean="0">
                <a:solidFill>
                  <a:srgbClr val="FF0000"/>
                </a:solidFill>
              </a:rPr>
              <a:t>)</a:t>
            </a:r>
            <a:endParaRPr lang="ru-RU" sz="3400" b="1" dirty="0">
              <a:solidFill>
                <a:srgbClr val="FF0000"/>
              </a:solidFill>
            </a:endParaRPr>
          </a:p>
        </p:txBody>
      </p:sp>
      <p:pic>
        <p:nvPicPr>
          <p:cNvPr id="19460" name="Рисунок 3" descr="KonstantyIldefonsGalczynski19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428875"/>
            <a:ext cx="3071812" cy="40005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Результат пошуку зображень за запитом &quot;бухенвальд концтабір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2643188"/>
            <a:ext cx="5072063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00125" y="274638"/>
            <a:ext cx="9686925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FF0000"/>
                </a:solidFill>
              </a:rPr>
              <a:t>ЩОБ ЗНАЛИ, ЩОБ ПАМ</a:t>
            </a:r>
            <a:r>
              <a:rPr lang="en-US" sz="4000" b="1" dirty="0" smtClean="0">
                <a:solidFill>
                  <a:srgbClr val="FF0000"/>
                </a:solidFill>
              </a:rPr>
              <a:t>’</a:t>
            </a:r>
            <a:r>
              <a:rPr lang="uk-UA" sz="4000" b="1" dirty="0" smtClean="0">
                <a:solidFill>
                  <a:srgbClr val="FF0000"/>
                </a:solidFill>
              </a:rPr>
              <a:t>ЯТАЛИ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uk-UA" b="1" dirty="0" smtClean="0"/>
              <a:t>А. </a:t>
            </a:r>
            <a:r>
              <a:rPr lang="uk-UA" b="1" dirty="0" err="1" smtClean="0"/>
              <a:t>Маргул-Шпербер-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4000" b="1" dirty="0" smtClean="0"/>
              <a:t>німецькомовний румунський поет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50" y="3071813"/>
            <a:ext cx="4972050" cy="30543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600" dirty="0" smtClean="0"/>
              <a:t>             </a:t>
            </a:r>
            <a:r>
              <a:rPr lang="uk-U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Є місця, де плачуть душа і серце кожної людини – це   </a:t>
            </a:r>
            <a:r>
              <a:rPr lang="uk-U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концентраційні табори</a:t>
            </a:r>
          </a:p>
        </p:txBody>
      </p:sp>
      <p:pic>
        <p:nvPicPr>
          <p:cNvPr id="20485" name="Picture 2" descr="http://upload.wikimedia.org/wikipedia/commons/thumb/0/0d/Alfred_Margul_Sperber.jpg/220px-Alfred_Margul_Sperb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214313"/>
            <a:ext cx="15716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Прямоугольник 4"/>
          <p:cNvSpPr>
            <a:spLocks noChangeArrowheads="1"/>
          </p:cNvSpPr>
          <p:nvPr/>
        </p:nvSpPr>
        <p:spPr bwMode="auto">
          <a:xfrm>
            <a:off x="1071563" y="1714500"/>
            <a:ext cx="614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latin typeface="Calibri" pitchFamily="34" charset="0"/>
              </a:rPr>
              <a:t>“Про назву концтабору Бухенвальд”</a:t>
            </a:r>
            <a:endParaRPr lang="ru-RU" sz="2800" b="1">
              <a:latin typeface="Calibri" pitchFamily="34" charset="0"/>
            </a:endParaRPr>
          </a:p>
        </p:txBody>
      </p:sp>
      <p:pic>
        <p:nvPicPr>
          <p:cNvPr id="20487" name="Picture 2" descr="http://ten-s.info/wp-content/uploads/2014/05/46et6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357438"/>
            <a:ext cx="335756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6" descr="http://svpressa.ru/photo/24211-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4572000"/>
            <a:ext cx="33575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Прямоугольник 8"/>
          <p:cNvSpPr>
            <a:spLocks noChangeArrowheads="1"/>
          </p:cNvSpPr>
          <p:nvPr/>
        </p:nvSpPr>
        <p:spPr bwMode="auto">
          <a:xfrm>
            <a:off x="357188" y="4143375"/>
            <a:ext cx="3219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Calibri" pitchFamily="34" charset="0"/>
              </a:rPr>
              <a:t>Табір смерті   Бухенвальд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Бухенвальд — один </a:t>
            </a:r>
            <a:r>
              <a:rPr lang="ru-RU" b="1" dirty="0" err="1" smtClean="0"/>
              <a:t>iз</a:t>
            </a:r>
            <a:r>
              <a:rPr lang="ru-RU" b="1" dirty="0" smtClean="0"/>
              <a:t> </a:t>
            </a:r>
            <a:r>
              <a:rPr lang="ru-RU" b="1" dirty="0" err="1" smtClean="0"/>
              <a:t>найжорстокiших</a:t>
            </a:r>
            <a:r>
              <a:rPr lang="ru-RU" b="1" dirty="0" smtClean="0"/>
              <a:t> </a:t>
            </a:r>
            <a:r>
              <a:rPr lang="ru-RU" b="1" dirty="0" err="1" smtClean="0"/>
              <a:t>фашистських</a:t>
            </a:r>
            <a:r>
              <a:rPr lang="ru-RU" b="1" dirty="0" smtClean="0"/>
              <a:t> </a:t>
            </a:r>
            <a:r>
              <a:rPr lang="ru-RU" b="1" dirty="0" err="1" smtClean="0"/>
              <a:t>концтаборiв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500188"/>
            <a:ext cx="7072312" cy="4625975"/>
          </a:xfr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           Тут не </a:t>
            </a:r>
            <a:r>
              <a:rPr lang="ru-RU" sz="2000" dirty="0" err="1" smtClean="0"/>
              <a:t>було</a:t>
            </a:r>
            <a:r>
              <a:rPr lang="ru-RU" sz="2000" dirty="0" smtClean="0"/>
              <a:t> </a:t>
            </a:r>
            <a:r>
              <a:rPr lang="ru-RU" sz="2000" dirty="0" err="1" smtClean="0"/>
              <a:t>газових</a:t>
            </a:r>
            <a:r>
              <a:rPr lang="ru-RU" sz="2000" dirty="0" smtClean="0"/>
              <a:t> камер, </a:t>
            </a:r>
            <a:r>
              <a:rPr lang="ru-RU" sz="2000" dirty="0" err="1" smtClean="0"/>
              <a:t>проте</a:t>
            </a:r>
            <a:r>
              <a:rPr lang="ru-RU" sz="2000" dirty="0" smtClean="0"/>
              <a:t> </a:t>
            </a:r>
            <a:r>
              <a:rPr lang="ru-RU" sz="2000" dirty="0" err="1" smtClean="0"/>
              <a:t>закатовані</a:t>
            </a:r>
            <a:r>
              <a:rPr lang="ru-RU" sz="2000" dirty="0" smtClean="0"/>
              <a:t> та </a:t>
            </a:r>
            <a:r>
              <a:rPr lang="ru-RU" sz="2000" dirty="0" err="1" smtClean="0"/>
              <a:t>замордовані</a:t>
            </a:r>
            <a:r>
              <a:rPr lang="ru-RU" sz="2000" dirty="0" smtClean="0"/>
              <a:t> люди гинули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голоду та хвороб, </a:t>
            </a:r>
            <a:r>
              <a:rPr lang="ru-RU" sz="2000" dirty="0" err="1" smtClean="0"/>
              <a:t>вірусами</a:t>
            </a:r>
            <a:r>
              <a:rPr lang="ru-RU" sz="2000" dirty="0" smtClean="0"/>
              <a:t> </a:t>
            </a:r>
            <a:r>
              <a:rPr lang="ru-RU" sz="2000" dirty="0" err="1" smtClean="0"/>
              <a:t>яких</a:t>
            </a:r>
            <a:r>
              <a:rPr lang="ru-RU" sz="2000" dirty="0" smtClean="0"/>
              <a:t> </a:t>
            </a:r>
            <a:r>
              <a:rPr lang="ru-RU" sz="2000" dirty="0" err="1" smtClean="0"/>
              <a:t>навмисно</a:t>
            </a:r>
            <a:r>
              <a:rPr lang="ru-RU" sz="2000" dirty="0" smtClean="0"/>
              <a:t> заражали </a:t>
            </a:r>
            <a:r>
              <a:rPr lang="ru-RU" sz="2000" dirty="0" err="1" smtClean="0"/>
              <a:t>в’язнів</a:t>
            </a:r>
            <a:r>
              <a:rPr lang="ru-RU" sz="2000" dirty="0" smtClean="0"/>
              <a:t> </a:t>
            </a:r>
            <a:r>
              <a:rPr lang="ru-RU" sz="2000" dirty="0" err="1" smtClean="0"/>
              <a:t>задля</a:t>
            </a:r>
            <a:r>
              <a:rPr lang="ru-RU" sz="2000" dirty="0" smtClean="0"/>
              <a:t> </a:t>
            </a:r>
            <a:r>
              <a:rPr lang="ru-RU" sz="2000" dirty="0" err="1" smtClean="0"/>
              <a:t>медичних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експериментів</a:t>
            </a:r>
            <a:r>
              <a:rPr lang="ru-RU" sz="2000" dirty="0" smtClean="0"/>
              <a:t>. </a:t>
            </a:r>
            <a:r>
              <a:rPr lang="ru-RU" sz="2000" dirty="0" err="1" smtClean="0"/>
              <a:t>Надзвичайно</a:t>
            </a:r>
            <a:r>
              <a:rPr lang="ru-RU" sz="2000" dirty="0" smtClean="0"/>
              <a:t> </a:t>
            </a:r>
            <a:r>
              <a:rPr lang="ru-RU" sz="2000" dirty="0" err="1" smtClean="0"/>
              <a:t>жорстокою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була</a:t>
            </a:r>
            <a:r>
              <a:rPr lang="ru-RU" sz="2000" dirty="0" smtClean="0"/>
              <a:t> дружина </a:t>
            </a:r>
            <a:r>
              <a:rPr lang="ru-RU" sz="2000" dirty="0" err="1" smtClean="0"/>
              <a:t>командуючого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концлагером</a:t>
            </a:r>
            <a:r>
              <a:rPr lang="ru-RU" sz="2000" dirty="0" smtClean="0"/>
              <a:t> </a:t>
            </a:r>
            <a:r>
              <a:rPr lang="ru-RU" sz="2000" dirty="0" err="1" smtClean="0"/>
              <a:t>Ільзе</a:t>
            </a:r>
            <a:r>
              <a:rPr lang="ru-RU" sz="2000" dirty="0" smtClean="0"/>
              <a:t> Кох, яка </a:t>
            </a:r>
            <a:r>
              <a:rPr lang="ru-RU" sz="2000" dirty="0" err="1" smtClean="0"/>
              <a:t>полюбляла</a:t>
            </a:r>
            <a:r>
              <a:rPr lang="ru-RU" sz="2000" dirty="0" smtClean="0"/>
              <a:t> </a:t>
            </a:r>
            <a:r>
              <a:rPr lang="ru-RU" sz="2000" dirty="0" err="1" smtClean="0"/>
              <a:t>різноманітні</a:t>
            </a:r>
            <a:r>
              <a:rPr lang="ru-RU" sz="2000" dirty="0" smtClean="0"/>
              <a:t> </a:t>
            </a:r>
            <a:r>
              <a:rPr lang="ru-RU" sz="2000" dirty="0" err="1" smtClean="0"/>
              <a:t>абажури</a:t>
            </a:r>
            <a:r>
              <a:rPr lang="ru-RU" sz="2000" dirty="0" smtClean="0"/>
              <a:t> та рукавички </a:t>
            </a:r>
            <a:r>
              <a:rPr lang="ru-RU" sz="2000" dirty="0" err="1" smtClean="0"/>
              <a:t>зі</a:t>
            </a:r>
            <a:r>
              <a:rPr lang="ru-RU" sz="2000" dirty="0" smtClean="0"/>
              <a:t> </a:t>
            </a:r>
            <a:r>
              <a:rPr lang="ru-RU" sz="2000" dirty="0" err="1" smtClean="0"/>
              <a:t>шкіри</a:t>
            </a:r>
            <a:r>
              <a:rPr lang="ru-RU" sz="2000" dirty="0" smtClean="0"/>
              <a:t> </a:t>
            </a:r>
            <a:r>
              <a:rPr lang="ru-RU" sz="2000" dirty="0" err="1" smtClean="0"/>
              <a:t>вбитих</a:t>
            </a:r>
            <a:r>
              <a:rPr lang="ru-RU" sz="2000" dirty="0" smtClean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            Дорога </a:t>
            </a:r>
            <a:r>
              <a:rPr lang="ru-RU" sz="2000" dirty="0" err="1" smtClean="0"/>
              <a:t>концтабором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була</a:t>
            </a:r>
            <a:r>
              <a:rPr lang="ru-RU" sz="2000" dirty="0" smtClean="0"/>
              <a:t> </a:t>
            </a:r>
            <a:r>
              <a:rPr lang="ru-RU" sz="2000" dirty="0" err="1" smtClean="0"/>
              <a:t>закривавлена</a:t>
            </a:r>
            <a:r>
              <a:rPr lang="ru-RU" sz="2000" dirty="0" smtClean="0"/>
              <a:t>, </a:t>
            </a:r>
            <a:r>
              <a:rPr lang="ru-RU" sz="2000" dirty="0" err="1" smtClean="0"/>
              <a:t>вздовж</a:t>
            </a:r>
            <a:r>
              <a:rPr lang="ru-RU" sz="2000" dirty="0" smtClean="0"/>
              <a:t> дороги стояли </a:t>
            </a:r>
            <a:r>
              <a:rPr lang="ru-RU" sz="2000" dirty="0" err="1" smtClean="0"/>
              <a:t>есесівці</a:t>
            </a:r>
            <a:r>
              <a:rPr lang="ru-RU" sz="2000" dirty="0" smtClean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били та </a:t>
            </a:r>
            <a:r>
              <a:rPr lang="ru-RU" sz="2000" dirty="0" err="1" smtClean="0"/>
              <a:t>натравлювали</a:t>
            </a:r>
            <a:r>
              <a:rPr lang="ru-RU" sz="2000" dirty="0" smtClean="0"/>
              <a:t> на </a:t>
            </a:r>
            <a:r>
              <a:rPr lang="ru-RU" sz="2000" dirty="0" err="1" smtClean="0"/>
              <a:t>в’язнів</a:t>
            </a:r>
            <a:r>
              <a:rPr lang="ru-RU" sz="2000" dirty="0" smtClean="0"/>
              <a:t> собак. </a:t>
            </a:r>
            <a:r>
              <a:rPr lang="ru-RU" sz="2000" dirty="0" err="1" smtClean="0"/>
              <a:t>Зупинився</a:t>
            </a:r>
            <a:r>
              <a:rPr lang="ru-RU" sz="2000" dirty="0" smtClean="0"/>
              <a:t>, </a:t>
            </a:r>
            <a:r>
              <a:rPr lang="ru-RU" sz="2000" dirty="0" err="1" smtClean="0"/>
              <a:t>спіткнувся</a:t>
            </a:r>
            <a:r>
              <a:rPr lang="ru-RU" sz="2000" dirty="0" smtClean="0"/>
              <a:t> </a:t>
            </a:r>
            <a:r>
              <a:rPr lang="ru-RU" sz="2000" dirty="0" err="1" smtClean="0"/>
              <a:t>чи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допоміг</a:t>
            </a:r>
            <a:r>
              <a:rPr lang="ru-RU" sz="2000" dirty="0" smtClean="0"/>
              <a:t> </a:t>
            </a:r>
            <a:r>
              <a:rPr lang="ru-RU" sz="2000" dirty="0" err="1" smtClean="0"/>
              <a:t>іншому</a:t>
            </a:r>
            <a:r>
              <a:rPr lang="ru-RU" sz="2000" dirty="0" smtClean="0"/>
              <a:t> – смерть. </a:t>
            </a:r>
            <a:r>
              <a:rPr lang="ru-RU" sz="2000" dirty="0" err="1" smtClean="0"/>
              <a:t>Масові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вбивства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були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фашистів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своєрідною</a:t>
            </a:r>
            <a:r>
              <a:rPr lang="ru-RU" sz="2000" dirty="0" smtClean="0"/>
              <a:t> </a:t>
            </a:r>
            <a:r>
              <a:rPr lang="ru-RU" sz="2000" dirty="0" err="1" smtClean="0"/>
              <a:t>розвагою</a:t>
            </a:r>
            <a:r>
              <a:rPr lang="ru-RU" sz="2000" dirty="0" smtClean="0"/>
              <a:t>. </a:t>
            </a:r>
            <a:r>
              <a:rPr lang="ru-RU" sz="2000" dirty="0" err="1" smtClean="0"/>
              <a:t>Полюбляли</a:t>
            </a:r>
            <a:r>
              <a:rPr lang="ru-RU" sz="2000" dirty="0" smtClean="0"/>
              <a:t> </a:t>
            </a:r>
            <a:r>
              <a:rPr lang="ru-RU" sz="2000" dirty="0" err="1" smtClean="0"/>
              <a:t>есесівці</a:t>
            </a:r>
            <a:r>
              <a:rPr lang="ru-RU" sz="2000" dirty="0" smtClean="0"/>
              <a:t> </a:t>
            </a:r>
            <a:r>
              <a:rPr lang="ru-RU" sz="2000" dirty="0" err="1" smtClean="0"/>
              <a:t>влаштовувати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своєрідні</a:t>
            </a:r>
            <a:r>
              <a:rPr lang="ru-RU" sz="2000" dirty="0" smtClean="0"/>
              <a:t> </a:t>
            </a:r>
            <a:r>
              <a:rPr lang="ru-RU" sz="2000" dirty="0" err="1" smtClean="0"/>
              <a:t>медичні</a:t>
            </a:r>
            <a:r>
              <a:rPr lang="ru-RU" sz="2000" dirty="0" smtClean="0"/>
              <a:t> огляди. Людей </a:t>
            </a:r>
            <a:r>
              <a:rPr lang="ru-RU" sz="2000" dirty="0" err="1" smtClean="0"/>
              <a:t>зганяли</a:t>
            </a:r>
            <a:r>
              <a:rPr lang="ru-RU" sz="2000" dirty="0" smtClean="0"/>
              <a:t> на </a:t>
            </a:r>
            <a:r>
              <a:rPr lang="ru-RU" sz="2000" dirty="0" err="1" smtClean="0"/>
              <a:t>околицю</a:t>
            </a:r>
            <a:r>
              <a:rPr lang="ru-RU" sz="2000" dirty="0" smtClean="0"/>
              <a:t> табору, а </a:t>
            </a:r>
            <a:r>
              <a:rPr lang="ru-RU" sz="2000" dirty="0" err="1" smtClean="0"/>
              <a:t>потім</a:t>
            </a:r>
            <a:r>
              <a:rPr lang="ru-RU" sz="2000" dirty="0" smtClean="0"/>
              <a:t> по одному </a:t>
            </a:r>
            <a:r>
              <a:rPr lang="ru-RU" sz="2000" dirty="0" err="1" smtClean="0"/>
              <a:t>викликали</a:t>
            </a:r>
            <a:r>
              <a:rPr lang="ru-RU" sz="2000" dirty="0" smtClean="0"/>
              <a:t> до «</a:t>
            </a:r>
            <a:r>
              <a:rPr lang="ru-RU" sz="2000" dirty="0" err="1" smtClean="0"/>
              <a:t>лікаря</a:t>
            </a:r>
            <a:r>
              <a:rPr lang="ru-RU" sz="2000" dirty="0" smtClean="0"/>
              <a:t>», </a:t>
            </a:r>
            <a:r>
              <a:rPr lang="ru-RU" sz="2000" dirty="0" err="1" smtClean="0"/>
              <a:t>який</a:t>
            </a:r>
            <a:r>
              <a:rPr lang="ru-RU" sz="2000" dirty="0" smtClean="0"/>
              <a:t> </a:t>
            </a:r>
            <a:r>
              <a:rPr lang="ru-RU" sz="2000" dirty="0" err="1" smtClean="0"/>
              <a:t>розпитував</a:t>
            </a:r>
            <a:r>
              <a:rPr lang="ru-RU" sz="2000" dirty="0" smtClean="0"/>
              <a:t> про </a:t>
            </a:r>
            <a:r>
              <a:rPr lang="ru-RU" sz="2000" dirty="0" err="1" smtClean="0"/>
              <a:t>скарги</a:t>
            </a:r>
            <a:r>
              <a:rPr lang="ru-RU" sz="2000" dirty="0" smtClean="0"/>
              <a:t> на </a:t>
            </a:r>
            <a:r>
              <a:rPr lang="ru-RU" sz="2000" dirty="0" err="1" smtClean="0"/>
              <a:t>здоров’я</a:t>
            </a:r>
            <a:r>
              <a:rPr lang="ru-RU" sz="2000" dirty="0" smtClean="0"/>
              <a:t>. </a:t>
            </a:r>
            <a:r>
              <a:rPr lang="ru-RU" sz="2000" dirty="0" err="1" smtClean="0"/>
              <a:t>Потім</a:t>
            </a:r>
            <a:r>
              <a:rPr lang="ru-RU" sz="2000" dirty="0" smtClean="0"/>
              <a:t> жертву ставили до </a:t>
            </a:r>
            <a:r>
              <a:rPr lang="ru-RU" sz="2000" dirty="0" err="1" smtClean="0"/>
              <a:t>стіни</a:t>
            </a:r>
            <a:r>
              <a:rPr lang="ru-RU" sz="2000" dirty="0" smtClean="0"/>
              <a:t>, </a:t>
            </a:r>
            <a:r>
              <a:rPr lang="ru-RU" sz="2000" dirty="0" err="1" smtClean="0"/>
              <a:t>начебто</a:t>
            </a:r>
            <a:r>
              <a:rPr lang="ru-RU" sz="2000" dirty="0" smtClean="0"/>
              <a:t> для того,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</a:t>
            </a:r>
            <a:r>
              <a:rPr lang="ru-RU" sz="2000" dirty="0" err="1" smtClean="0"/>
              <a:t>виміряти</a:t>
            </a:r>
            <a:r>
              <a:rPr lang="ru-RU" sz="2000" dirty="0" smtClean="0"/>
              <a:t> </a:t>
            </a:r>
            <a:r>
              <a:rPr lang="ru-RU" sz="2000" dirty="0" err="1" smtClean="0"/>
              <a:t>зріст</a:t>
            </a:r>
            <a:r>
              <a:rPr lang="ru-RU" sz="2000" dirty="0" smtClean="0"/>
              <a:t>, а </a:t>
            </a:r>
            <a:r>
              <a:rPr lang="ru-RU" sz="2000" dirty="0" err="1" smtClean="0"/>
              <a:t>вже</a:t>
            </a:r>
            <a:r>
              <a:rPr lang="ru-RU" sz="2000" dirty="0" smtClean="0"/>
              <a:t> за </a:t>
            </a:r>
            <a:r>
              <a:rPr lang="ru-RU" sz="2000" dirty="0" err="1" smtClean="0"/>
              <a:t>кілька</a:t>
            </a:r>
            <a:r>
              <a:rPr lang="ru-RU" sz="2000" dirty="0" smtClean="0"/>
              <a:t> секунд вбивали </a:t>
            </a:r>
            <a:r>
              <a:rPr lang="ru-RU" sz="2000" dirty="0" err="1" smtClean="0"/>
              <a:t>пострілом</a:t>
            </a:r>
            <a:r>
              <a:rPr lang="ru-RU" sz="2000" dirty="0" smtClean="0"/>
              <a:t> у </a:t>
            </a:r>
            <a:r>
              <a:rPr lang="ru-RU" sz="2000" dirty="0" err="1" smtClean="0"/>
              <a:t>потилицю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1507" name="Picture 2" descr="buch.jpg"/>
          <p:cNvPicPr>
            <a:picLocks noChangeAspect="1" noChangeArrowheads="1"/>
          </p:cNvPicPr>
          <p:nvPr/>
        </p:nvPicPr>
        <p:blipFill>
          <a:blip r:embed="rId2"/>
          <a:srcRect r="22221"/>
          <a:stretch>
            <a:fillRect/>
          </a:stretch>
        </p:blipFill>
        <p:spPr bwMode="auto">
          <a:xfrm>
            <a:off x="0" y="3214688"/>
            <a:ext cx="235743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20091020221322!Horror_chamber_at_the_Buchenwald_concentration_camp_near_Jena,_German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29188"/>
            <a:ext cx="23574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2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88"/>
            <a:ext cx="24288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428625" y="2786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>
                <a:latin typeface="Franklin Gothic Medium" pitchFamily="34" charset="0"/>
                <a:cs typeface="Times New Roman" pitchFamily="18" charset="0"/>
              </a:rPr>
              <a:t>Кожному-своє</a:t>
            </a:r>
            <a:endParaRPr lang="uk-UA" b="1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591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5" baseType="lpstr">
      <vt:lpstr>Calibri</vt:lpstr>
      <vt:lpstr>Arial</vt:lpstr>
      <vt:lpstr>Quattrocento</vt:lpstr>
      <vt:lpstr>Book Antiqua</vt:lpstr>
      <vt:lpstr>Times New Roman</vt:lpstr>
      <vt:lpstr>Noto Symbol</vt:lpstr>
      <vt:lpstr>Monotype Corsiva</vt:lpstr>
      <vt:lpstr>Arial Narrow</vt:lpstr>
      <vt:lpstr>Arial Black</vt:lpstr>
      <vt:lpstr>Franklin Gothic Medium</vt:lpstr>
      <vt:lpstr>Тема Office</vt:lpstr>
      <vt:lpstr>Тема Office</vt:lpstr>
      <vt:lpstr>Війна є лихо та злочин, що укладає в собі всі лиха і всі злочини                                         Вольтер     Війни прокляті матерями                                Горацій  </vt:lpstr>
      <vt:lpstr>Слайд 2</vt:lpstr>
      <vt:lpstr>Слайд 3</vt:lpstr>
      <vt:lpstr>“…КОЛИ СУДИЛОСЯ ВМИРАТИ” Друга світова війна в європейській поезії </vt:lpstr>
      <vt:lpstr>Слайд 5</vt:lpstr>
      <vt:lpstr>К.Галчинський «Пісня про солдатів Вестерплятте» </vt:lpstr>
      <vt:lpstr>Доля маленької людини у вирі великої війни Константи Ільдефонс Галчинський</vt:lpstr>
      <vt:lpstr>ЩОБ ЗНАЛИ, ЩОБ ПАМ’ЯТАЛИ А. Маргул-Шпербер- німецькомовний румунський поет</vt:lpstr>
      <vt:lpstr>Бухенвальд — один iз найжорстокiших фашистських концтаборiв</vt:lpstr>
      <vt:lpstr>                         ЩОБ ЗНАЛИ, ЩОБ ПАМ’ЯТАЛИ                          ЦЕЙ ДЕНЬ В ІСТОРІЇ</vt:lpstr>
      <vt:lpstr>Вірші-сповіді молодого солдата війни Семен Гудзенко “Нас не треба жаліти”</vt:lpstr>
      <vt:lpstr>Я родом не з дитинства, з війни… Юлія Друніна 1924-1991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“…КОЛИ СУДИЛОСЯ ВМИРАТИ” Друга світова війна в європейській поезії </dc:title>
  <dc:creator>DWL</dc:creator>
  <cp:lastModifiedBy>User</cp:lastModifiedBy>
  <cp:revision>42</cp:revision>
  <dcterms:created xsi:type="dcterms:W3CDTF">2015-05-31T16:18:19Z</dcterms:created>
  <dcterms:modified xsi:type="dcterms:W3CDTF">2017-12-05T19:40:32Z</dcterms:modified>
</cp:coreProperties>
</file>