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1512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F34D-E571-4C7E-B139-2DFED391662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7A2A-CDEF-4301-9BA2-159CE200E8F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F34D-E571-4C7E-B139-2DFED391662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7A2A-CDEF-4301-9BA2-159CE200E8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F34D-E571-4C7E-B139-2DFED391662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7A2A-CDEF-4301-9BA2-159CE200E8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F34D-E571-4C7E-B139-2DFED391662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7A2A-CDEF-4301-9BA2-159CE200E8F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F34D-E571-4C7E-B139-2DFED391662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7A2A-CDEF-4301-9BA2-159CE200E8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F34D-E571-4C7E-B139-2DFED391662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7A2A-CDEF-4301-9BA2-159CE200E8F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F34D-E571-4C7E-B139-2DFED391662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7A2A-CDEF-4301-9BA2-159CE200E8F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F34D-E571-4C7E-B139-2DFED391662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7A2A-CDEF-4301-9BA2-159CE200E8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F34D-E571-4C7E-B139-2DFED391662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7A2A-CDEF-4301-9BA2-159CE200E8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F34D-E571-4C7E-B139-2DFED391662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7A2A-CDEF-4301-9BA2-159CE200E8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F34D-E571-4C7E-B139-2DFED391662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7A2A-CDEF-4301-9BA2-159CE200E8F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5B0F34D-E571-4C7E-B139-2DFED3916620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2DB7A2A-CDEF-4301-9BA2-159CE200E8F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476672"/>
            <a:ext cx="8002891" cy="4448785"/>
          </a:xfrm>
        </p:spPr>
        <p:txBody>
          <a:bodyPr/>
          <a:lstStyle/>
          <a:p>
            <a:r>
              <a:rPr lang="uk-UA" sz="2400" dirty="0" smtClean="0">
                <a:solidFill>
                  <a:srgbClr val="C00000"/>
                </a:solidFill>
              </a:rPr>
              <a:t>«…творчість – це у кращому випадку самотність … Бо ж письменник творить наодинці, і, якщо він достатньо гарний письменник, йому доводиться щодня мати справу з вічністю – чи з її відсутністю.»</a:t>
            </a:r>
            <a:br>
              <a:rPr lang="uk-UA" sz="2400" dirty="0" smtClean="0">
                <a:solidFill>
                  <a:srgbClr val="C00000"/>
                </a:solidFill>
              </a:rPr>
            </a:br>
            <a:r>
              <a:rPr lang="uk-UA" sz="2400" dirty="0">
                <a:solidFill>
                  <a:srgbClr val="C00000"/>
                </a:solidFill>
              </a:rPr>
              <a:t> </a:t>
            </a:r>
            <a:r>
              <a:rPr lang="uk-UA" sz="2400" dirty="0" smtClean="0">
                <a:solidFill>
                  <a:srgbClr val="C00000"/>
                </a:solidFill>
              </a:rPr>
              <a:t>                        Е. Хемінгуей. </a:t>
            </a: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/>
              <a:t>( з Нобелівської промови)</a:t>
            </a:r>
            <a:endParaRPr lang="ru-RU" sz="2400" dirty="0"/>
          </a:p>
        </p:txBody>
      </p:sp>
      <p:pic>
        <p:nvPicPr>
          <p:cNvPr id="1027" name="Picture 3" descr="D:\Савенко\англійська\заняття Ясунарі Кавабата\фото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560" y="3501008"/>
            <a:ext cx="3889559" cy="258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027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4372168"/>
            <a:ext cx="9001000" cy="114300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Повість « Тисяча журавлів»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605464" cy="3474720"/>
          </a:xfrm>
        </p:spPr>
        <p:txBody>
          <a:bodyPr/>
          <a:lstStyle/>
          <a:p>
            <a:r>
              <a:rPr lang="uk-UA" b="1" i="1" dirty="0" smtClean="0">
                <a:solidFill>
                  <a:srgbClr val="002060"/>
                </a:solidFill>
              </a:rPr>
              <a:t>Звернення до одного з найбільш шанованих в Японії національних ритуалів чайної церемонії. </a:t>
            </a:r>
          </a:p>
          <a:p>
            <a:r>
              <a:rPr lang="uk-UA" b="1" i="1" dirty="0" smtClean="0">
                <a:solidFill>
                  <a:srgbClr val="002060"/>
                </a:solidFill>
              </a:rPr>
              <a:t>Традиції минулого є основою духовності нації та запорукою її збереження та процвітання.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9218" name="Picture 2" descr="D:\Савенко\англійська\заняття Ясунарі Кавабата\фото\images (1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57437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Савенко\англійська\заняття Ясунарі Кавабата\фото\images (2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476499"/>
            <a:ext cx="13716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Савенко\англійська\заняття Ясунарі Кавабата\фото\obklad5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104" y="2031894"/>
            <a:ext cx="1728192" cy="2525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Савенко\англійська\заняття Ясунарі Кавабата\фото\загруженное (3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300288"/>
            <a:ext cx="1600200" cy="225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807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uk-UA" sz="2800" dirty="0" smtClean="0">
                <a:solidFill>
                  <a:srgbClr val="FF0000"/>
                </a:solidFill>
              </a:rPr>
              <a:t>Ідейний зміст твору</a:t>
            </a:r>
          </a:p>
          <a:p>
            <a:r>
              <a:rPr lang="uk-UA" dirty="0"/>
              <a:t> </a:t>
            </a:r>
            <a:r>
              <a:rPr lang="uk-UA" dirty="0" smtClean="0">
                <a:solidFill>
                  <a:srgbClr val="FF0000"/>
                </a:solidFill>
              </a:rPr>
              <a:t>Тематика </a:t>
            </a:r>
            <a:r>
              <a:rPr lang="uk-UA" dirty="0" smtClean="0"/>
              <a:t>– поєднання елементів мистецтва і філософії, що символізують взаємоповагу та щирість людей на тлі звеличення національних традицій.</a:t>
            </a:r>
          </a:p>
          <a:p>
            <a:r>
              <a:rPr lang="uk-UA" dirty="0" smtClean="0">
                <a:solidFill>
                  <a:srgbClr val="FF0000"/>
                </a:solidFill>
              </a:rPr>
              <a:t>Проблематика</a:t>
            </a:r>
            <a:r>
              <a:rPr lang="uk-UA" dirty="0" smtClean="0"/>
              <a:t> – занепокоєння з приводу сучасної вульгаризації національних звичаїв, збереження духовності японської нації через проведення чайної церемонії.</a:t>
            </a:r>
            <a:endParaRPr lang="ru-RU" dirty="0"/>
          </a:p>
        </p:txBody>
      </p:sp>
      <p:pic>
        <p:nvPicPr>
          <p:cNvPr id="10242" name="Picture 2" descr="D:\Савенко\англійська\заняття Ясунарі Кавабата\фото\images (1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233" y="4178806"/>
            <a:ext cx="4953143" cy="2392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Савенко\англійська\заняття Ясунарі Кавабата\фото\images (27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450996"/>
            <a:ext cx="2830363" cy="212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964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Чому автор обрав фоном повісті чайну церемонію?</a:t>
            </a:r>
          </a:p>
          <a:p>
            <a:r>
              <a:rPr lang="uk-UA" b="1" dirty="0" smtClean="0">
                <a:solidFill>
                  <a:srgbClr val="002060"/>
                </a:solidFill>
              </a:rPr>
              <a:t>Як етичні та естетичні основи японської культури відображає чайна церемонія?</a:t>
            </a:r>
          </a:p>
          <a:p>
            <a:r>
              <a:rPr lang="uk-UA" b="1" dirty="0" smtClean="0">
                <a:solidFill>
                  <a:srgbClr val="002060"/>
                </a:solidFill>
              </a:rPr>
              <a:t>Яке значення вона має для сучасних автору японців?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1266" name="Picture 2" descr="D:\Савенко\англійська\заняття Ясунарі Кавабата\фото\images (2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971794"/>
            <a:ext cx="3888432" cy="3182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Савенко\англійська\заняття Ясунарі Кавабата\фото\images (2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84984"/>
            <a:ext cx="291465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Савенко\англійська\заняття Ясунарі Кавабата\фото\загруженное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489280"/>
            <a:ext cx="2006724" cy="220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461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5073744"/>
          </a:xfrm>
        </p:spPr>
        <p:txBody>
          <a:bodyPr>
            <a:normAutofit fontScale="92500"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Словник термінів до повісті « Тисяча журавлів»</a:t>
            </a:r>
          </a:p>
          <a:p>
            <a:r>
              <a:rPr lang="uk-UA" i="1" dirty="0" err="1" smtClean="0">
                <a:solidFill>
                  <a:srgbClr val="002060"/>
                </a:solidFill>
              </a:rPr>
              <a:t>Тядо-</a:t>
            </a:r>
            <a:r>
              <a:rPr lang="uk-UA" i="1" dirty="0" smtClean="0">
                <a:solidFill>
                  <a:srgbClr val="002060"/>
                </a:solidFill>
              </a:rPr>
              <a:t> чайна церемонія</a:t>
            </a:r>
          </a:p>
          <a:p>
            <a:r>
              <a:rPr lang="uk-UA" i="1" dirty="0" err="1" smtClean="0">
                <a:solidFill>
                  <a:srgbClr val="002060"/>
                </a:solidFill>
              </a:rPr>
              <a:t>Фуросікі</a:t>
            </a:r>
            <a:r>
              <a:rPr lang="uk-UA" i="1" dirty="0" smtClean="0">
                <a:solidFill>
                  <a:srgbClr val="002060"/>
                </a:solidFill>
              </a:rPr>
              <a:t> – жіноча хустка</a:t>
            </a:r>
          </a:p>
          <a:p>
            <a:r>
              <a:rPr lang="uk-UA" i="1" dirty="0" smtClean="0">
                <a:solidFill>
                  <a:srgbClr val="002060"/>
                </a:solidFill>
              </a:rPr>
              <a:t>Журавлі – символ нації, благополуччя та щастя</a:t>
            </a:r>
          </a:p>
          <a:p>
            <a:r>
              <a:rPr lang="uk-UA" i="1" dirty="0" err="1" smtClean="0">
                <a:solidFill>
                  <a:srgbClr val="002060"/>
                </a:solidFill>
              </a:rPr>
              <a:t>Сіно-</a:t>
            </a:r>
            <a:r>
              <a:rPr lang="uk-UA" i="1" dirty="0" smtClean="0">
                <a:solidFill>
                  <a:srgbClr val="002060"/>
                </a:solidFill>
              </a:rPr>
              <a:t> чашка в стилі Сіно </a:t>
            </a:r>
            <a:r>
              <a:rPr lang="uk-UA" i="1" dirty="0" err="1" smtClean="0">
                <a:solidFill>
                  <a:srgbClr val="002060"/>
                </a:solidFill>
              </a:rPr>
              <a:t>Сосіна</a:t>
            </a:r>
            <a:r>
              <a:rPr lang="uk-UA" i="1" dirty="0" smtClean="0">
                <a:solidFill>
                  <a:srgbClr val="002060"/>
                </a:solidFill>
              </a:rPr>
              <a:t>, відомого майстра чайної церемонії</a:t>
            </a:r>
          </a:p>
          <a:p>
            <a:r>
              <a:rPr lang="uk-UA" i="1" dirty="0" smtClean="0">
                <a:solidFill>
                  <a:srgbClr val="002060"/>
                </a:solidFill>
              </a:rPr>
              <a:t>Ікебана – мистецтво складання букетів</a:t>
            </a:r>
          </a:p>
          <a:p>
            <a:r>
              <a:rPr lang="uk-UA" i="1" dirty="0" err="1" smtClean="0">
                <a:solidFill>
                  <a:srgbClr val="002060"/>
                </a:solidFill>
              </a:rPr>
              <a:t>Суміе</a:t>
            </a:r>
            <a:r>
              <a:rPr lang="uk-UA" i="1" dirty="0" smtClean="0">
                <a:solidFill>
                  <a:srgbClr val="002060"/>
                </a:solidFill>
              </a:rPr>
              <a:t> – картини, написані тушшю</a:t>
            </a:r>
          </a:p>
          <a:p>
            <a:r>
              <a:rPr lang="uk-UA" i="1" dirty="0" smtClean="0">
                <a:solidFill>
                  <a:srgbClr val="002060"/>
                </a:solidFill>
              </a:rPr>
              <a:t>Вабі – стиль простоти та скромності</a:t>
            </a:r>
          </a:p>
          <a:p>
            <a:r>
              <a:rPr lang="uk-UA" i="1" dirty="0" err="1" smtClean="0">
                <a:solidFill>
                  <a:srgbClr val="002060"/>
                </a:solidFill>
              </a:rPr>
              <a:t>Міябі</a:t>
            </a:r>
            <a:r>
              <a:rPr lang="uk-UA" i="1" dirty="0" smtClean="0">
                <a:solidFill>
                  <a:srgbClr val="002060"/>
                </a:solidFill>
              </a:rPr>
              <a:t>( яскрава краса) – естетичний принцип японського мистецтва</a:t>
            </a:r>
          </a:p>
          <a:p>
            <a:r>
              <a:rPr lang="uk-UA" i="1" dirty="0" err="1" smtClean="0">
                <a:solidFill>
                  <a:srgbClr val="002060"/>
                </a:solidFill>
              </a:rPr>
              <a:t>Сабі</a:t>
            </a:r>
            <a:r>
              <a:rPr lang="uk-UA" i="1" dirty="0" smtClean="0">
                <a:solidFill>
                  <a:srgbClr val="002060"/>
                </a:solidFill>
              </a:rPr>
              <a:t> – прекрасне, пронизливо </a:t>
            </a:r>
            <a:r>
              <a:rPr lang="uk-UA" i="1" dirty="0" err="1" smtClean="0">
                <a:solidFill>
                  <a:srgbClr val="002060"/>
                </a:solidFill>
              </a:rPr>
              <a:t>-сумне</a:t>
            </a:r>
            <a:r>
              <a:rPr lang="uk-UA" i="1" dirty="0" smtClean="0">
                <a:solidFill>
                  <a:srgbClr val="002060"/>
                </a:solidFill>
              </a:rPr>
              <a:t> почуття самотності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315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Домашнє завдання </a:t>
            </a:r>
          </a:p>
          <a:p>
            <a:r>
              <a:rPr lang="uk-UA" b="1" dirty="0">
                <a:solidFill>
                  <a:srgbClr val="002060"/>
                </a:solidFill>
              </a:rPr>
              <a:t> </a:t>
            </a:r>
            <a:r>
              <a:rPr lang="uk-UA" b="1" dirty="0" smtClean="0">
                <a:solidFill>
                  <a:srgbClr val="002060"/>
                </a:solidFill>
              </a:rPr>
              <a:t>Прочитати повість « Тисяча журавлів» ст.456-491 Б.Б. </a:t>
            </a:r>
            <a:r>
              <a:rPr lang="uk-UA" b="1" dirty="0" err="1" smtClean="0">
                <a:solidFill>
                  <a:srgbClr val="002060"/>
                </a:solidFill>
              </a:rPr>
              <a:t>Щавурський</a:t>
            </a:r>
            <a:r>
              <a:rPr lang="uk-UA" b="1" dirty="0">
                <a:solidFill>
                  <a:srgbClr val="002060"/>
                </a:solidFill>
              </a:rPr>
              <a:t> </a:t>
            </a:r>
            <a:r>
              <a:rPr lang="uk-UA" b="1" dirty="0" smtClean="0">
                <a:solidFill>
                  <a:srgbClr val="002060"/>
                </a:solidFill>
              </a:rPr>
              <a:t>« Зарубіжна література» посібник - хрестоматія</a:t>
            </a:r>
          </a:p>
          <a:p>
            <a:r>
              <a:rPr lang="uk-UA" b="1" dirty="0" smtClean="0">
                <a:solidFill>
                  <a:srgbClr val="002060"/>
                </a:solidFill>
              </a:rPr>
              <a:t>Дати відповіді на запитання за творчістю </a:t>
            </a:r>
            <a:r>
              <a:rPr lang="uk-UA" b="1" dirty="0" err="1" smtClean="0">
                <a:solidFill>
                  <a:srgbClr val="002060"/>
                </a:solidFill>
              </a:rPr>
              <a:t>Ясунарі</a:t>
            </a:r>
            <a:r>
              <a:rPr lang="uk-UA" b="1" dirty="0" smtClean="0">
                <a:solidFill>
                  <a:srgbClr val="002060"/>
                </a:solidFill>
              </a:rPr>
              <a:t> </a:t>
            </a:r>
            <a:r>
              <a:rPr lang="uk-UA" b="1" dirty="0" err="1" smtClean="0">
                <a:solidFill>
                  <a:srgbClr val="002060"/>
                </a:solidFill>
              </a:rPr>
              <a:t>Кавабата</a:t>
            </a:r>
            <a:r>
              <a:rPr lang="uk-UA" b="1" dirty="0" smtClean="0">
                <a:solidFill>
                  <a:srgbClr val="002060"/>
                </a:solidFill>
              </a:rPr>
              <a:t>  ст. 491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D:\Савенко\англійська\заняття Ясунарі Кавабата\фото\images (1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597" y="3212975"/>
            <a:ext cx="3744787" cy="280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954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C00000"/>
                </a:solidFill>
              </a:rPr>
              <a:t>Життя та творчість Ернеста Хемінгуея.</a:t>
            </a:r>
          </a:p>
          <a:p>
            <a:r>
              <a:rPr lang="uk-UA" sz="2800" dirty="0" smtClean="0">
                <a:solidFill>
                  <a:srgbClr val="C00000"/>
                </a:solidFill>
              </a:rPr>
              <a:t>Повість « Старий і море»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2050" name="Picture 2" descr="D:\Савенко\англійська\заняття Ясунарі Кавабата\фото\fidel-y-hemingway_58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492896"/>
            <a:ext cx="4286250" cy="241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Савенко\англійська\заняття Ясунарі Кавабата\фото\images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4664"/>
            <a:ext cx="1752600" cy="260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Савенко\англійська\заняття Ясунарі Кавабата\фото\images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97152"/>
            <a:ext cx="2647950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52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254948"/>
            <a:ext cx="6264696" cy="6198388"/>
          </a:xfrm>
        </p:spPr>
        <p:txBody>
          <a:bodyPr/>
          <a:lstStyle/>
          <a:p>
            <a:r>
              <a:rPr lang="uk-UA" sz="2800" dirty="0" err="1" smtClean="0"/>
              <a:t>Джемс</a:t>
            </a:r>
            <a:r>
              <a:rPr lang="uk-UA" sz="2800" dirty="0" smtClean="0"/>
              <a:t> </a:t>
            </a:r>
            <a:r>
              <a:rPr lang="uk-UA" sz="2800" dirty="0" err="1" smtClean="0"/>
              <a:t>Джойс</a:t>
            </a:r>
            <a:r>
              <a:rPr lang="uk-UA" sz="2800" dirty="0" smtClean="0"/>
              <a:t> « </a:t>
            </a:r>
            <a:r>
              <a:rPr lang="uk-UA" sz="2800" dirty="0" err="1" smtClean="0"/>
              <a:t>Джокомо</a:t>
            </a:r>
            <a:r>
              <a:rPr lang="uk-UA" sz="2800" dirty="0" smtClean="0"/>
              <a:t> </a:t>
            </a:r>
            <a:r>
              <a:rPr lang="uk-UA" sz="2800" dirty="0" err="1" smtClean="0"/>
              <a:t>Джойс»потік</a:t>
            </a:r>
            <a:r>
              <a:rPr lang="uk-UA" sz="2800" dirty="0" smtClean="0"/>
              <a:t> свідомості. Ірландія</a:t>
            </a:r>
            <a:br>
              <a:rPr lang="uk-UA" sz="2800" dirty="0" smtClean="0"/>
            </a:br>
            <a:r>
              <a:rPr lang="uk-UA" sz="2800" dirty="0"/>
              <a:t/>
            </a:r>
            <a:br>
              <a:rPr lang="uk-UA" sz="2800" dirty="0"/>
            </a:br>
            <a:r>
              <a:rPr lang="uk-UA" sz="2800" dirty="0" smtClean="0"/>
              <a:t>М. Булгаков « Майстер і Маргарита» Магічний реалізм. Росія</a:t>
            </a:r>
            <a:br>
              <a:rPr lang="uk-UA" sz="2800" dirty="0" smtClean="0"/>
            </a:br>
            <a:r>
              <a:rPr lang="uk-UA" sz="2800" dirty="0"/>
              <a:t/>
            </a:r>
            <a:br>
              <a:rPr lang="uk-UA" sz="2800" dirty="0"/>
            </a:br>
            <a:r>
              <a:rPr lang="uk-UA" sz="2800" dirty="0" smtClean="0"/>
              <a:t>Ф. Стендаль « Червоне і чорне». Соціально – психологічний роман. Франція</a:t>
            </a:r>
            <a:endParaRPr lang="ru-RU" sz="2800" dirty="0"/>
          </a:p>
        </p:txBody>
      </p:sp>
      <p:pic>
        <p:nvPicPr>
          <p:cNvPr id="3074" name="Picture 2" descr="D:\Савенко\англійська\заняття Ясунарі Кавабата\фото\images (4)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971" y="116632"/>
            <a:ext cx="2114550" cy="216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Савенко\англійська\заняття Ясунарі Кавабата\фото\images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787" y="1628800"/>
            <a:ext cx="1656184" cy="2301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Савенко\англійська\заняття Ясунарі Кавабата\фото\images (6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535" y="3645024"/>
            <a:ext cx="1881705" cy="188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186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04664"/>
            <a:ext cx="6955175" cy="6048672"/>
          </a:xfrm>
        </p:spPr>
        <p:txBody>
          <a:bodyPr/>
          <a:lstStyle/>
          <a:p>
            <a:r>
              <a:rPr lang="uk-UA" sz="2800" dirty="0" err="1" smtClean="0"/>
              <a:t>Франц</a:t>
            </a:r>
            <a:r>
              <a:rPr lang="uk-UA" sz="2800" dirty="0" smtClean="0"/>
              <a:t> </a:t>
            </a:r>
            <a:r>
              <a:rPr lang="uk-UA" sz="2800" dirty="0"/>
              <a:t>К</a:t>
            </a:r>
            <a:r>
              <a:rPr lang="uk-UA" sz="2800" dirty="0" smtClean="0"/>
              <a:t>афка « Перевтілення» аналітик відчуження, магічний реалізм. Австрія</a:t>
            </a:r>
            <a:br>
              <a:rPr lang="uk-UA" sz="2800" dirty="0" smtClean="0"/>
            </a:br>
            <a:r>
              <a:rPr lang="uk-UA" sz="2800" dirty="0"/>
              <a:t/>
            </a:r>
            <a:br>
              <a:rPr lang="uk-UA" sz="2800" dirty="0"/>
            </a:br>
            <a:r>
              <a:rPr lang="uk-UA" sz="2800" dirty="0" err="1" smtClean="0"/>
              <a:t>Волт</a:t>
            </a:r>
            <a:r>
              <a:rPr lang="uk-UA" sz="2800" dirty="0" smtClean="0"/>
              <a:t> </a:t>
            </a:r>
            <a:r>
              <a:rPr lang="uk-UA" sz="2800" dirty="0" err="1" smtClean="0"/>
              <a:t>Вітмен</a:t>
            </a:r>
            <a:r>
              <a:rPr lang="uk-UA" sz="2800" dirty="0" smtClean="0"/>
              <a:t> « Пісня про себе». Вільний вірш. США</a:t>
            </a:r>
            <a:br>
              <a:rPr lang="uk-UA" sz="2800" dirty="0" smtClean="0"/>
            </a:br>
            <a:r>
              <a:rPr lang="uk-UA" sz="2800" dirty="0"/>
              <a:t/>
            </a:r>
            <a:br>
              <a:rPr lang="uk-UA" sz="2800" dirty="0"/>
            </a:br>
            <a:r>
              <a:rPr lang="uk-UA" sz="2800" dirty="0" smtClean="0"/>
              <a:t>Габріель Гарсіа Маркес « Сто років самотності» магічний реалізм. Латинська Америка</a:t>
            </a:r>
            <a:br>
              <a:rPr lang="uk-UA" sz="2800" dirty="0" smtClean="0"/>
            </a:br>
            <a:r>
              <a:rPr lang="uk-UA" sz="2800" dirty="0" smtClean="0"/>
              <a:t> </a:t>
            </a:r>
            <a:endParaRPr lang="ru-RU" sz="2800" dirty="0"/>
          </a:p>
        </p:txBody>
      </p:sp>
      <p:pic>
        <p:nvPicPr>
          <p:cNvPr id="4098" name="Picture 2" descr="D:\Савенко\англійська\заняття Ясунарі Кавабата\фото\images (7)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8864"/>
            <a:ext cx="1800200" cy="242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Савенко\англійська\заняття Ясунарі Кавабата\фото\images (8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2895"/>
            <a:ext cx="2047875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Савенко\англійська\заняття Ясунарі Кавабата\фото\images (9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232" y="4336356"/>
            <a:ext cx="2564656" cy="1845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421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893496" cy="3474720"/>
          </a:xfrm>
        </p:spPr>
        <p:txBody>
          <a:bodyPr/>
          <a:lstStyle/>
          <a:p>
            <a:r>
              <a:rPr lang="uk-UA" dirty="0" smtClean="0">
                <a:solidFill>
                  <a:srgbClr val="002060"/>
                </a:solidFill>
              </a:rPr>
              <a:t>Тема заняття </a:t>
            </a:r>
            <a:r>
              <a:rPr lang="uk-UA" sz="3200" dirty="0" smtClean="0">
                <a:solidFill>
                  <a:srgbClr val="C00000"/>
                </a:solidFill>
              </a:rPr>
              <a:t>« Японська література. Життя та творчість видатного японського письменника </a:t>
            </a:r>
            <a:r>
              <a:rPr lang="uk-UA" sz="4400" dirty="0" err="1" smtClean="0">
                <a:solidFill>
                  <a:srgbClr val="FF0000"/>
                </a:solidFill>
              </a:rPr>
              <a:t>Ясунарі</a:t>
            </a:r>
            <a:r>
              <a:rPr lang="uk-UA" sz="4400" dirty="0" smtClean="0">
                <a:solidFill>
                  <a:srgbClr val="FF0000"/>
                </a:solidFill>
              </a:rPr>
              <a:t> </a:t>
            </a:r>
            <a:r>
              <a:rPr lang="uk-UA" sz="4400" dirty="0" err="1" smtClean="0">
                <a:solidFill>
                  <a:srgbClr val="FF0000"/>
                </a:solidFill>
              </a:rPr>
              <a:t>Кавабата</a:t>
            </a:r>
            <a:r>
              <a:rPr lang="uk-UA" sz="3200" dirty="0" smtClean="0">
                <a:solidFill>
                  <a:srgbClr val="C00000"/>
                </a:solidFill>
              </a:rPr>
              <a:t>».</a:t>
            </a:r>
          </a:p>
          <a:p>
            <a:r>
              <a:rPr lang="uk-UA" dirty="0" smtClean="0"/>
              <a:t> </a:t>
            </a:r>
            <a:r>
              <a:rPr lang="uk-UA" sz="3600" i="1" dirty="0" smtClean="0">
                <a:solidFill>
                  <a:srgbClr val="002060"/>
                </a:solidFill>
              </a:rPr>
              <a:t>Повість « Тисяча журавлів</a:t>
            </a:r>
            <a:r>
              <a:rPr lang="uk-UA" dirty="0" smtClean="0"/>
              <a:t>»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6146" name="Picture 2" descr="D:\Савенко\англійська\заняття Ясунарі Кавабата\фото\images (1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121149"/>
            <a:ext cx="2736304" cy="358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Савенко\англійська\заняття Ясунарі Кавабата\фото\imag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924416"/>
            <a:ext cx="2481064" cy="2518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043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Савенко\англійська\заняття Ясунарі Кавабата\фото\images (10)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398" y="2348880"/>
            <a:ext cx="5671929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Савенко\англійська\заняття Ясунарі Кавабата\фото\images (2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2902735" cy="636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56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uk-UA" dirty="0" smtClean="0"/>
              <a:t>Японська література багато в чому нагадує західний шлях літературного розвитку.</a:t>
            </a:r>
          </a:p>
          <a:p>
            <a:r>
              <a:rPr lang="uk-UA" dirty="0" smtClean="0"/>
              <a:t>Співіснують та змінюють один одного напрями, які є аналогами західного натуралізму, імпресіонізму, сюрреалізму, екзистенціалізму.</a:t>
            </a:r>
            <a:endParaRPr lang="ru-RU" dirty="0"/>
          </a:p>
        </p:txBody>
      </p:sp>
      <p:pic>
        <p:nvPicPr>
          <p:cNvPr id="7170" name="Picture 2" descr="D:\Савенко\англійська\заняття Ясунарі Кавабата\фото\images (1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429000"/>
            <a:ext cx="4176504" cy="278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Савенко\англійська\заняття Ясунарі Кавабата\фото\images (1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96952"/>
            <a:ext cx="5181143" cy="273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838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836712"/>
            <a:ext cx="7677472" cy="5544616"/>
          </a:xfrm>
        </p:spPr>
        <p:txBody>
          <a:bodyPr>
            <a:normAutofit fontScale="92500" lnSpcReduction="20000"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Поезія старої </a:t>
            </a:r>
            <a:r>
              <a:rPr lang="uk-UA" sz="3200" b="1" dirty="0">
                <a:solidFill>
                  <a:srgbClr val="C00000"/>
                </a:solidFill>
              </a:rPr>
              <a:t>Я</a:t>
            </a:r>
            <a:r>
              <a:rPr lang="uk-UA" sz="3200" b="1" dirty="0" smtClean="0">
                <a:solidFill>
                  <a:srgbClr val="C00000"/>
                </a:solidFill>
              </a:rPr>
              <a:t>понії – мистецтво ліричної мініатюри</a:t>
            </a:r>
          </a:p>
          <a:p>
            <a:r>
              <a:rPr lang="uk-UA" sz="3200" dirty="0" err="1" smtClean="0">
                <a:solidFill>
                  <a:srgbClr val="FF0000"/>
                </a:solidFill>
              </a:rPr>
              <a:t>Хоку-</a:t>
            </a:r>
            <a:r>
              <a:rPr lang="ru-RU" dirty="0">
                <a:solidFill>
                  <a:srgbClr val="002060"/>
                </a:solidFill>
                <a:latin typeface="Verdana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традиційний</a:t>
            </a:r>
            <a:r>
              <a:rPr lang="ru-RU" sz="2400" dirty="0">
                <a:solidFill>
                  <a:srgbClr val="002060"/>
                </a:solidFill>
                <a:latin typeface="Arial"/>
                <a:ea typeface="Times New Roman"/>
              </a:rPr>
              <a:t> жанр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японської</a:t>
            </a:r>
            <a:r>
              <a:rPr lang="ru-RU" sz="2400" dirty="0">
                <a:solidFill>
                  <a:srgbClr val="002060"/>
                </a:solidFill>
                <a:latin typeface="Arial"/>
                <a:ea typeface="Times New Roman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ліричної</a:t>
            </a:r>
            <a:r>
              <a:rPr lang="ru-RU" sz="2400" dirty="0">
                <a:solidFill>
                  <a:srgbClr val="002060"/>
                </a:solidFill>
                <a:latin typeface="Arial"/>
                <a:ea typeface="Times New Roman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поезії</a:t>
            </a:r>
            <a:r>
              <a:rPr lang="en-US" sz="2400" dirty="0">
                <a:solidFill>
                  <a:srgbClr val="002060"/>
                </a:solidFill>
                <a:latin typeface="Arial"/>
                <a:ea typeface="Times New Roman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трирядковий</a:t>
            </a:r>
            <a:r>
              <a:rPr lang="ru-RU" sz="2400" dirty="0">
                <a:solidFill>
                  <a:srgbClr val="002060"/>
                </a:solidFill>
                <a:latin typeface="Arial"/>
                <a:ea typeface="Times New Roman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неримований</a:t>
            </a:r>
            <a:r>
              <a:rPr lang="ru-RU" sz="2400" dirty="0">
                <a:solidFill>
                  <a:srgbClr val="002060"/>
                </a:solidFill>
                <a:latin typeface="Arial"/>
                <a:ea typeface="Times New Roman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вірш</a:t>
            </a:r>
            <a:r>
              <a:rPr lang="en-US" sz="2400" dirty="0">
                <a:solidFill>
                  <a:srgbClr val="002060"/>
                </a:solidFill>
                <a:latin typeface="Arial"/>
                <a:ea typeface="Times New Roman"/>
              </a:rPr>
              <a:t>, </a:t>
            </a:r>
            <a:r>
              <a:rPr lang="ru-RU" sz="2400" dirty="0">
                <a:solidFill>
                  <a:srgbClr val="002060"/>
                </a:solidFill>
                <a:latin typeface="Arial"/>
                <a:ea typeface="Times New Roman"/>
              </a:rPr>
              <a:t>що постав у</a:t>
            </a:r>
            <a:r>
              <a:rPr lang="en-US" sz="2400" dirty="0">
                <a:solidFill>
                  <a:srgbClr val="002060"/>
                </a:solidFill>
                <a:latin typeface="Arial"/>
                <a:ea typeface="Times New Roman"/>
              </a:rPr>
              <a:t> XV</a:t>
            </a:r>
            <a:r>
              <a:rPr lang="ru-RU" sz="2400" dirty="0">
                <a:solidFill>
                  <a:srgbClr val="002060"/>
                </a:solidFill>
                <a:latin typeface="Arial"/>
                <a:ea typeface="Times New Roman"/>
              </a:rPr>
              <a:t>І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столітті</a:t>
            </a:r>
            <a:r>
              <a:rPr lang="ru-RU" sz="2400" dirty="0">
                <a:solidFill>
                  <a:srgbClr val="002060"/>
                </a:solidFill>
                <a:latin typeface="Arial"/>
                <a:ea typeface="Times New Roman"/>
              </a:rPr>
              <a:t> на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основі</a:t>
            </a:r>
            <a:r>
              <a:rPr lang="ru-RU" sz="2400" dirty="0">
                <a:solidFill>
                  <a:srgbClr val="002060"/>
                </a:solidFill>
                <a:latin typeface="Arial"/>
                <a:ea typeface="Times New Roman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першої</a:t>
            </a:r>
            <a:r>
              <a:rPr lang="ru-RU" sz="2400" dirty="0">
                <a:solidFill>
                  <a:srgbClr val="002060"/>
                </a:solidFill>
                <a:latin typeface="Arial"/>
                <a:ea typeface="Times New Roman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півстрофи</a:t>
            </a:r>
            <a:r>
              <a:rPr lang="ru-RU" sz="2400" dirty="0">
                <a:solidFill>
                  <a:srgbClr val="002060"/>
                </a:solidFill>
                <a:latin typeface="Arial"/>
                <a:ea typeface="Times New Roman"/>
              </a:rPr>
              <a:t> танка і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складається</a:t>
            </a:r>
            <a:r>
              <a:rPr lang="ru-RU" sz="2400" dirty="0">
                <a:solidFill>
                  <a:srgbClr val="002060"/>
                </a:solidFill>
                <a:latin typeface="Arial"/>
                <a:ea typeface="Times New Roman"/>
              </a:rPr>
              <a:t> з</a:t>
            </a:r>
            <a:r>
              <a:rPr lang="en-US" sz="2400" dirty="0">
                <a:solidFill>
                  <a:srgbClr val="002060"/>
                </a:solidFill>
                <a:latin typeface="Arial"/>
                <a:ea typeface="Times New Roman"/>
              </a:rPr>
              <a:t> 17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складів</a:t>
            </a:r>
            <a:r>
              <a:rPr lang="en-US" sz="2400" dirty="0">
                <a:solidFill>
                  <a:srgbClr val="002060"/>
                </a:solidFill>
                <a:latin typeface="Arial"/>
                <a:ea typeface="Times New Roman"/>
              </a:rPr>
              <a:t> (5-7-5).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Виникнення</a:t>
            </a:r>
            <a:r>
              <a:rPr lang="ru-RU" sz="2400" dirty="0">
                <a:solidFill>
                  <a:srgbClr val="002060"/>
                </a:solidFill>
                <a:latin typeface="Arial"/>
                <a:ea typeface="Times New Roman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хоку</a:t>
            </a:r>
            <a:r>
              <a:rPr lang="ru-RU" sz="2400" dirty="0">
                <a:solidFill>
                  <a:srgbClr val="002060"/>
                </a:solidFill>
                <a:latin typeface="Arial"/>
                <a:ea typeface="Times New Roman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було</a:t>
            </a:r>
            <a:r>
              <a:rPr lang="ru-RU" sz="2400" dirty="0">
                <a:solidFill>
                  <a:srgbClr val="002060"/>
                </a:solidFill>
                <a:latin typeface="Arial"/>
                <a:ea typeface="Times New Roman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зумовлено</a:t>
            </a:r>
            <a:r>
              <a:rPr lang="ru-RU" sz="2400" dirty="0">
                <a:solidFill>
                  <a:srgbClr val="002060"/>
                </a:solidFill>
                <a:latin typeface="Arial"/>
                <a:ea typeface="Times New Roman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розвитком</a:t>
            </a:r>
            <a:r>
              <a:rPr lang="ru-RU" sz="2400" dirty="0">
                <a:solidFill>
                  <a:srgbClr val="002060"/>
                </a:solidFill>
                <a:latin typeface="Arial"/>
                <a:ea typeface="Times New Roman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міської</a:t>
            </a:r>
            <a:r>
              <a:rPr lang="ru-RU" sz="2400" dirty="0">
                <a:solidFill>
                  <a:srgbClr val="002060"/>
                </a:solidFill>
                <a:latin typeface="Arial"/>
                <a:ea typeface="Times New Roman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культури</a:t>
            </a:r>
            <a:r>
              <a:rPr lang="en-US" sz="2400" dirty="0">
                <a:solidFill>
                  <a:srgbClr val="002060"/>
                </a:solidFill>
                <a:latin typeface="Arial"/>
                <a:ea typeface="Times New Roman"/>
              </a:rPr>
              <a:t>.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Існувало</a:t>
            </a:r>
            <a:r>
              <a:rPr lang="ru-RU" sz="2400" dirty="0">
                <a:solidFill>
                  <a:srgbClr val="002060"/>
                </a:solidFill>
                <a:latin typeface="Arial"/>
                <a:ea typeface="Times New Roman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декілька</a:t>
            </a:r>
            <a:r>
              <a:rPr lang="ru-RU" sz="2400" dirty="0">
                <a:solidFill>
                  <a:srgbClr val="002060"/>
                </a:solidFill>
                <a:latin typeface="Arial"/>
                <a:ea typeface="Times New Roman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Arial"/>
                <a:ea typeface="Times New Roman"/>
              </a:rPr>
              <a:t>шкіл</a:t>
            </a:r>
            <a:r>
              <a:rPr lang="ru-RU" sz="2400" dirty="0">
                <a:solidFill>
                  <a:srgbClr val="002060"/>
                </a:solidFill>
                <a:latin typeface="Arial"/>
                <a:ea typeface="Times New Roman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Arial"/>
                <a:ea typeface="Times New Roman"/>
              </a:rPr>
              <a:t>хоку</a:t>
            </a:r>
            <a:endParaRPr lang="ru-RU" sz="2400" dirty="0" smtClean="0">
              <a:solidFill>
                <a:srgbClr val="002060"/>
              </a:solidFill>
              <a:latin typeface="Arial"/>
              <a:ea typeface="Times New Roman"/>
            </a:endParaRPr>
          </a:p>
          <a:p>
            <a:r>
              <a:rPr lang="uk-UA" sz="3600" dirty="0" err="1" smtClean="0">
                <a:solidFill>
                  <a:srgbClr val="FF0000"/>
                </a:solidFill>
              </a:rPr>
              <a:t>Танка-</a:t>
            </a:r>
            <a:r>
              <a:rPr lang="ru-RU" dirty="0" smtClean="0"/>
              <a:t> </a:t>
            </a:r>
            <a:r>
              <a:rPr lang="ru-RU" sz="2600" dirty="0">
                <a:solidFill>
                  <a:srgbClr val="002060"/>
                </a:solidFill>
              </a:rPr>
              <a:t>(«</a:t>
            </a:r>
            <a:r>
              <a:rPr lang="ru-RU" sz="2600" dirty="0" smtClean="0">
                <a:solidFill>
                  <a:srgbClr val="002060"/>
                </a:solidFill>
              </a:rPr>
              <a:t>коротка </a:t>
            </a:r>
            <a:r>
              <a:rPr lang="ru-RU" sz="2600" dirty="0" err="1" smtClean="0">
                <a:solidFill>
                  <a:srgbClr val="002060"/>
                </a:solidFill>
              </a:rPr>
              <a:t>пісня</a:t>
            </a:r>
            <a:r>
              <a:rPr lang="ru-RU" sz="2600" dirty="0" smtClean="0">
                <a:solidFill>
                  <a:srgbClr val="002060"/>
                </a:solidFill>
              </a:rPr>
              <a:t>») </a:t>
            </a:r>
            <a:r>
              <a:rPr lang="ru-RU" sz="2600" dirty="0">
                <a:solidFill>
                  <a:srgbClr val="002060"/>
                </a:solidFill>
              </a:rPr>
              <a:t>— </a:t>
            </a:r>
            <a:r>
              <a:rPr lang="ru-RU" sz="2600" dirty="0" err="1" smtClean="0">
                <a:solidFill>
                  <a:srgbClr val="002060"/>
                </a:solidFill>
              </a:rPr>
              <a:t>ліричний</a:t>
            </a:r>
            <a:r>
              <a:rPr lang="ru-RU" sz="2600" dirty="0" smtClean="0">
                <a:solidFill>
                  <a:srgbClr val="002060"/>
                </a:solidFill>
              </a:rPr>
              <a:t> </a:t>
            </a:r>
            <a:r>
              <a:rPr lang="ru-RU" sz="2600" dirty="0" err="1" smtClean="0">
                <a:solidFill>
                  <a:srgbClr val="002060"/>
                </a:solidFill>
              </a:rPr>
              <a:t>вірш,що</a:t>
            </a:r>
            <a:r>
              <a:rPr lang="ru-RU" sz="2600" dirty="0" smtClean="0">
                <a:solidFill>
                  <a:srgbClr val="002060"/>
                </a:solidFill>
              </a:rPr>
              <a:t> </a:t>
            </a:r>
            <a:r>
              <a:rPr lang="ru-RU" sz="2600" dirty="0" err="1" smtClean="0">
                <a:solidFill>
                  <a:srgbClr val="002060"/>
                </a:solidFill>
              </a:rPr>
              <a:t>складається</a:t>
            </a:r>
            <a:r>
              <a:rPr lang="ru-RU" sz="2600" dirty="0" smtClean="0">
                <a:solidFill>
                  <a:srgbClr val="002060"/>
                </a:solidFill>
              </a:rPr>
              <a:t> з 31 складу з </a:t>
            </a:r>
            <a:r>
              <a:rPr lang="ru-RU" sz="2600" dirty="0" err="1" smtClean="0">
                <a:solidFill>
                  <a:srgbClr val="002060"/>
                </a:solidFill>
              </a:rPr>
              <a:t>чергуванням</a:t>
            </a:r>
            <a:r>
              <a:rPr lang="ru-RU" sz="2600" dirty="0" smtClean="0">
                <a:solidFill>
                  <a:srgbClr val="002060"/>
                </a:solidFill>
              </a:rPr>
              <a:t> семи </a:t>
            </a:r>
            <a:r>
              <a:rPr lang="ru-RU" sz="2600" dirty="0" err="1" smtClean="0">
                <a:solidFill>
                  <a:srgbClr val="002060"/>
                </a:solidFill>
              </a:rPr>
              <a:t>складових</a:t>
            </a:r>
            <a:r>
              <a:rPr lang="ru-RU" sz="2600" dirty="0" smtClean="0">
                <a:solidFill>
                  <a:srgbClr val="002060"/>
                </a:solidFill>
              </a:rPr>
              <a:t> </a:t>
            </a:r>
            <a:r>
              <a:rPr lang="ru-RU" sz="2600" dirty="0" err="1" smtClean="0">
                <a:solidFill>
                  <a:srgbClr val="002060"/>
                </a:solidFill>
              </a:rPr>
              <a:t>метричних</a:t>
            </a:r>
            <a:r>
              <a:rPr lang="ru-RU" sz="2600" dirty="0" smtClean="0">
                <a:solidFill>
                  <a:srgbClr val="002060"/>
                </a:solidFill>
              </a:rPr>
              <a:t> </a:t>
            </a:r>
            <a:r>
              <a:rPr lang="ru-RU" sz="2600" dirty="0" err="1" smtClean="0">
                <a:solidFill>
                  <a:srgbClr val="002060"/>
                </a:solidFill>
              </a:rPr>
              <a:t>одиниць</a:t>
            </a:r>
            <a:r>
              <a:rPr lang="ru-RU" sz="2600" dirty="0" smtClean="0">
                <a:solidFill>
                  <a:srgbClr val="002060"/>
                </a:solidFill>
              </a:rPr>
              <a:t>. </a:t>
            </a:r>
            <a:r>
              <a:rPr lang="uk-UA" sz="2600" dirty="0" smtClean="0">
                <a:solidFill>
                  <a:srgbClr val="002060"/>
                </a:solidFill>
              </a:rPr>
              <a:t>Нова форма </a:t>
            </a:r>
            <a:r>
              <a:rPr lang="uk-UA" sz="2600" dirty="0" err="1" smtClean="0">
                <a:solidFill>
                  <a:srgbClr val="002060"/>
                </a:solidFill>
              </a:rPr>
              <a:t>поезії-</a:t>
            </a:r>
            <a:r>
              <a:rPr lang="uk-UA" sz="2600" dirty="0" smtClean="0">
                <a:solidFill>
                  <a:srgbClr val="002060"/>
                </a:solidFill>
              </a:rPr>
              <a:t> </a:t>
            </a:r>
            <a:r>
              <a:rPr lang="uk-UA" sz="2600" dirty="0" err="1" smtClean="0">
                <a:solidFill>
                  <a:srgbClr val="002060"/>
                </a:solidFill>
              </a:rPr>
              <a:t>сінтайсі</a:t>
            </a:r>
            <a:endParaRPr lang="uk-UA" sz="2600" dirty="0" smtClean="0">
              <a:solidFill>
                <a:srgbClr val="002060"/>
              </a:solidFill>
            </a:endParaRPr>
          </a:p>
          <a:p>
            <a:r>
              <a:rPr lang="uk-UA" dirty="0" smtClean="0">
                <a:solidFill>
                  <a:srgbClr val="7030A0"/>
                </a:solidFill>
              </a:rPr>
              <a:t>Романтичні віяння в літературі. Створення спілки романтиків « Товариство нової поезії»</a:t>
            </a:r>
          </a:p>
          <a:p>
            <a:r>
              <a:rPr lang="uk-UA" dirty="0" smtClean="0">
                <a:solidFill>
                  <a:srgbClr val="7030A0"/>
                </a:solidFill>
              </a:rPr>
              <a:t>Журнал « Ранкова зірка»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450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404664"/>
            <a:ext cx="7677472" cy="3801576"/>
          </a:xfrm>
        </p:spPr>
        <p:txBody>
          <a:bodyPr/>
          <a:lstStyle/>
          <a:p>
            <a:r>
              <a:rPr lang="uk-UA" sz="3200" dirty="0" err="1" smtClean="0">
                <a:solidFill>
                  <a:srgbClr val="FF0000"/>
                </a:solidFill>
              </a:rPr>
              <a:t>Неосенсуалізм</a:t>
            </a:r>
            <a:r>
              <a:rPr lang="uk-UA" sz="3200" dirty="0" smtClean="0">
                <a:solidFill>
                  <a:srgbClr val="FF0000"/>
                </a:solidFill>
              </a:rPr>
              <a:t>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39952" y="1443841"/>
            <a:ext cx="46805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/>
              <a:t>Із</a:t>
            </a:r>
            <a:r>
              <a:rPr lang="ru-RU" sz="2400" dirty="0" smtClean="0"/>
              <a:t> точки </a:t>
            </a:r>
            <a:r>
              <a:rPr lang="ru-RU" sz="2400" dirty="0" err="1" smtClean="0"/>
              <a:t>зору</a:t>
            </a:r>
            <a:r>
              <a:rPr lang="ru-RU" sz="2400" dirty="0" smtClean="0"/>
              <a:t> </a:t>
            </a:r>
            <a:r>
              <a:rPr lang="ru-RU" sz="2400" dirty="0" err="1" smtClean="0"/>
              <a:t>японських</a:t>
            </a:r>
            <a:r>
              <a:rPr lang="ru-RU" sz="2400" dirty="0" smtClean="0"/>
              <a:t> </a:t>
            </a:r>
            <a:r>
              <a:rPr lang="ru-RU" sz="2400" dirty="0" err="1" smtClean="0"/>
              <a:t>сенсуалістів</a:t>
            </a:r>
            <a:r>
              <a:rPr lang="ru-RU" sz="2400" dirty="0" smtClean="0"/>
              <a:t>, </a:t>
            </a:r>
            <a:r>
              <a:rPr lang="ru-RU" sz="2400" dirty="0" err="1" smtClean="0"/>
              <a:t>література</a:t>
            </a:r>
            <a:r>
              <a:rPr lang="ru-RU" sz="2400" dirty="0" smtClean="0"/>
              <a:t> не повинна бути </a:t>
            </a:r>
            <a:r>
              <a:rPr lang="ru-RU" sz="2400" dirty="0" err="1" smtClean="0"/>
              <a:t>тільки</a:t>
            </a:r>
            <a:r>
              <a:rPr lang="ru-RU" sz="2400" dirty="0" smtClean="0"/>
              <a:t> </a:t>
            </a:r>
            <a:r>
              <a:rPr lang="ru-RU" sz="2400" dirty="0" err="1" smtClean="0"/>
              <a:t>копією</a:t>
            </a:r>
            <a:r>
              <a:rPr lang="ru-RU" sz="2400" dirty="0" smtClean="0"/>
              <a:t> </a:t>
            </a:r>
            <a:r>
              <a:rPr lang="ru-RU" sz="2400" dirty="0" err="1" smtClean="0"/>
              <a:t>об'єктивної</a:t>
            </a:r>
            <a:r>
              <a:rPr lang="ru-RU" sz="2400" dirty="0" smtClean="0"/>
              <a:t> </a:t>
            </a:r>
            <a:r>
              <a:rPr lang="ru-RU" sz="2400" dirty="0" err="1" smtClean="0"/>
              <a:t>дійсності</a:t>
            </a:r>
            <a:r>
              <a:rPr lang="ru-RU" sz="2400" dirty="0" smtClean="0"/>
              <a:t>, вона, на </a:t>
            </a:r>
            <a:r>
              <a:rPr lang="ru-RU" sz="2400" dirty="0" err="1" smtClean="0"/>
              <a:t>їхню</a:t>
            </a:r>
            <a:r>
              <a:rPr lang="ru-RU" sz="2400" dirty="0" smtClean="0"/>
              <a:t> думку, - </a:t>
            </a:r>
            <a:r>
              <a:rPr lang="ru-RU" sz="2400" dirty="0" err="1" smtClean="0"/>
              <a:t>завжди</a:t>
            </a:r>
            <a:r>
              <a:rPr lang="ru-RU" sz="2400" dirty="0" smtClean="0"/>
              <a:t> </a:t>
            </a:r>
            <a:r>
              <a:rPr lang="ru-RU" sz="2400" dirty="0" err="1" smtClean="0"/>
              <a:t>плід</a:t>
            </a:r>
            <a:r>
              <a:rPr lang="ru-RU" sz="2400" dirty="0" smtClean="0"/>
              <a:t> </a:t>
            </a:r>
            <a:r>
              <a:rPr lang="ru-RU" sz="2400" dirty="0" err="1" smtClean="0"/>
              <a:t>суб'єктивних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вражень</a:t>
            </a:r>
            <a:r>
              <a:rPr lang="ru-RU" sz="2400" dirty="0" smtClean="0"/>
              <a:t>, </a:t>
            </a:r>
            <a:r>
              <a:rPr lang="ru-RU" sz="2400" dirty="0" err="1" smtClean="0"/>
              <a:t>переживань</a:t>
            </a:r>
            <a:r>
              <a:rPr lang="ru-RU" sz="2400" dirty="0" smtClean="0"/>
              <a:t>, </a:t>
            </a:r>
            <a:r>
              <a:rPr lang="ru-RU" sz="2400" dirty="0" err="1" smtClean="0"/>
              <a:t>почуттів</a:t>
            </a:r>
            <a:r>
              <a:rPr lang="ru-RU" sz="2400" dirty="0" smtClean="0"/>
              <a:t>, </a:t>
            </a:r>
            <a:r>
              <a:rPr lang="ru-RU" sz="2400" dirty="0" err="1" smtClean="0"/>
              <a:t>сумнівів</a:t>
            </a:r>
            <a:r>
              <a:rPr lang="ru-RU" sz="2400" dirty="0" smtClean="0"/>
              <a:t> автора. </a:t>
            </a:r>
            <a:endParaRPr lang="ru-RU" sz="2400" dirty="0"/>
          </a:p>
        </p:txBody>
      </p:sp>
      <p:pic>
        <p:nvPicPr>
          <p:cNvPr id="8194" name="Picture 2" descr="D:\Савенко\англійська\заняття Ясунарі Кавабата\фото\images (1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00" y="4293096"/>
            <a:ext cx="3309215" cy="2036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Савенко\англійська\заняття Ясунарі Кавабата\фото\images (2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815" y="2086973"/>
            <a:ext cx="3263265" cy="240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906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359</TotalTime>
  <Words>447</Words>
  <Application>Microsoft Office PowerPoint</Application>
  <PresentationFormat>Экран (4:3)</PresentationFormat>
  <Paragraphs>38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«…творчість – це у кращому випадку самотність … Бо ж письменник творить наодинці, і, якщо він достатньо гарний письменник, йому доводиться щодня мати справу з вічністю – чи з її відсутністю.»                          Е. Хемінгуей.  ( з Нобелівської промови)</vt:lpstr>
      <vt:lpstr>Презентация PowerPoint</vt:lpstr>
      <vt:lpstr>Джемс Джойс « Джокомо Джойс»потік свідомості. Ірландія  М. Булгаков « Майстер і Маргарита» Магічний реалізм. Росія  Ф. Стендаль « Червоне і чорне». Соціально – психологічний роман. Франція</vt:lpstr>
      <vt:lpstr>Франц Кафка « Перевтілення» аналітик відчуження, магічний реалізм. Австрія  Волт Вітмен « Пісня про себе». Вільний вірш. США  Габріель Гарсіа Маркес « Сто років самотності» магічний реалізм. Латинська Америка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Повість « Тисяча журавлів»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«…творчість – це у кращому випадку самотність … Бо ж письменник творить наодинці, і, якщо він достатньо гарний письменник, йому доводиться щодня мати справу з вічністю – чи з її відсутністю.»                          Е. Хемінгуей.  ( з Нобелівської промови)</dc:title>
  <dc:creator>Арсен</dc:creator>
  <cp:lastModifiedBy>Арсен</cp:lastModifiedBy>
  <cp:revision>21</cp:revision>
  <dcterms:created xsi:type="dcterms:W3CDTF">2016-04-24T09:48:51Z</dcterms:created>
  <dcterms:modified xsi:type="dcterms:W3CDTF">2016-04-24T15:49:59Z</dcterms:modified>
</cp:coreProperties>
</file>