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76" r:id="rId3"/>
    <p:sldId id="277" r:id="rId4"/>
    <p:sldId id="261" r:id="rId5"/>
    <p:sldId id="256" r:id="rId6"/>
    <p:sldId id="260" r:id="rId7"/>
    <p:sldId id="257" r:id="rId8"/>
    <p:sldId id="262" r:id="rId9"/>
    <p:sldId id="310" r:id="rId10"/>
    <p:sldId id="258" r:id="rId11"/>
    <p:sldId id="274" r:id="rId12"/>
    <p:sldId id="302" r:id="rId13"/>
    <p:sldId id="304" r:id="rId14"/>
    <p:sldId id="305" r:id="rId15"/>
    <p:sldId id="306" r:id="rId16"/>
    <p:sldId id="307" r:id="rId17"/>
    <p:sldId id="259" r:id="rId18"/>
    <p:sldId id="272" r:id="rId19"/>
    <p:sldId id="309" r:id="rId20"/>
    <p:sldId id="264" r:id="rId21"/>
    <p:sldId id="263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BF3A5BED-88A8-49C8-924E-A6692BE6AF89}">
          <p14:sldIdLst>
            <p14:sldId id="278"/>
            <p14:sldId id="276"/>
            <p14:sldId id="277"/>
            <p14:sldId id="261"/>
            <p14:sldId id="256"/>
            <p14:sldId id="260"/>
            <p14:sldId id="257"/>
            <p14:sldId id="262"/>
            <p14:sldId id="310"/>
            <p14:sldId id="258"/>
            <p14:sldId id="274"/>
            <p14:sldId id="302"/>
            <p14:sldId id="304"/>
            <p14:sldId id="305"/>
            <p14:sldId id="306"/>
            <p14:sldId id="307"/>
            <p14:sldId id="259"/>
            <p14:sldId id="272"/>
            <p14:sldId id="309"/>
            <p14:sldId id="264"/>
            <p14:sldId id="263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663300"/>
    <a:srgbClr val="CC9900"/>
    <a:srgbClr val="B9474F"/>
    <a:srgbClr val="CC3300"/>
    <a:srgbClr val="990000"/>
    <a:srgbClr val="003300"/>
    <a:srgbClr val="006600"/>
    <a:srgbClr val="CC0066"/>
    <a:srgbClr val="5F07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5" Type="http://schemas.openxmlformats.org/officeDocument/2006/relationships/image" Target="../media/image22.png"/><Relationship Id="rId4" Type="http://schemas.microsoft.com/office/2007/relationships/hdphoto" Target="../media/hdphoto3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5" Type="http://schemas.openxmlformats.org/officeDocument/2006/relationships/image" Target="../media/image22.png"/><Relationship Id="rId4" Type="http://schemas.microsoft.com/office/2007/relationships/hdphoto" Target="../media/hdphoto3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5" Type="http://schemas.openxmlformats.org/officeDocument/2006/relationships/image" Target="../media/image22.png"/><Relationship Id="rId4" Type="http://schemas.microsoft.com/office/2007/relationships/hdphoto" Target="../media/hdphoto3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5" Type="http://schemas.openxmlformats.org/officeDocument/2006/relationships/image" Target="../media/image22.png"/><Relationship Id="rId4" Type="http://schemas.microsoft.com/office/2007/relationships/hdphoto" Target="../media/hdphoto3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5" Type="http://schemas.openxmlformats.org/officeDocument/2006/relationships/image" Target="../media/image22.png"/><Relationship Id="rId4" Type="http://schemas.microsoft.com/office/2007/relationships/hdphoto" Target="../media/hdphoto3.wdp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67" b="100000" l="996" r="99602">
                        <a14:foregroundMark x1="75299" y1="18667" x2="75299" y2="18667"/>
                        <a14:foregroundMark x1="74900" y1="33833" x2="74900" y2="33833"/>
                        <a14:foregroundMark x1="71713" y1="43000" x2="71713" y2="43000"/>
                        <a14:foregroundMark x1="72709" y1="56667" x2="72709" y2="56667"/>
                        <a14:foregroundMark x1="63347" y1="50000" x2="63347" y2="50000"/>
                        <a14:foregroundMark x1="61155" y1="47833" x2="61155" y2="47833"/>
                        <a14:foregroundMark x1="59761" y1="55167" x2="59761" y2="55167"/>
                        <a14:foregroundMark x1="57968" y1="63667" x2="57968" y2="63667"/>
                        <a14:foregroundMark x1="57171" y1="66667" x2="57171" y2="66667"/>
                        <a14:foregroundMark x1="85857" y1="38167" x2="85857" y2="38167"/>
                        <a14:foregroundMark x1="69124" y1="38167" x2="69124" y2="38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36913"/>
            <a:ext cx="3533685" cy="4221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051720" y="3645024"/>
            <a:ext cx="835453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6000" b="1" dirty="0" smtClean="0">
                <a:ln w="10541" cmpd="sng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rgbClr val="FF3300"/>
                </a:solidFill>
                <a:cs typeface="CordiaUPC" pitchFamily="34" charset="-34"/>
              </a:rPr>
              <a:t> </a:t>
            </a:r>
            <a:r>
              <a:rPr lang="uk-UA" sz="6000" b="1" dirty="0" smtClean="0">
                <a:ln w="10541" cmpd="sng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rgbClr val="FFFF66"/>
                </a:solidFill>
                <a:cs typeface="CordiaUPC" pitchFamily="34" charset="-34"/>
              </a:rPr>
              <a:t>Персія – </a:t>
            </a:r>
          </a:p>
          <a:p>
            <a:pPr algn="ctr">
              <a:defRPr/>
            </a:pPr>
            <a:r>
              <a:rPr lang="uk-UA" sz="6000" b="1" dirty="0" smtClean="0">
                <a:ln w="10541" cmpd="sng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rgbClr val="FFFF66"/>
                </a:solidFill>
                <a:cs typeface="CordiaUPC" pitchFamily="34" charset="-34"/>
              </a:rPr>
              <a:t>Батьківщина</a:t>
            </a:r>
          </a:p>
          <a:p>
            <a:pPr algn="ctr">
              <a:defRPr/>
            </a:pPr>
            <a:r>
              <a:rPr lang="uk-UA" sz="6000" b="1" dirty="0" smtClean="0">
                <a:ln w="10541" cmpd="sng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rgbClr val="FFFF66"/>
                </a:solidFill>
                <a:cs typeface="CordiaUPC" pitchFamily="34" charset="-34"/>
              </a:rPr>
              <a:t>Омара Хайяма</a:t>
            </a:r>
            <a:endParaRPr lang="uk-UA" sz="6000" b="1" dirty="0">
              <a:ln w="10541" cmpd="sng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</a:ln>
              <a:solidFill>
                <a:srgbClr val="FFFF66"/>
              </a:solidFill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02305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88640"/>
            <a:ext cx="5011781" cy="6500428"/>
          </a:xfrm>
          <a:prstGeom prst="rect">
            <a:avLst/>
          </a:prstGeom>
          <a:noFill/>
          <a:ln w="63500">
            <a:solidFill>
              <a:srgbClr val="99336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Картинки по запросу фото Г.Д.Гули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906851"/>
            <a:ext cx="2232248" cy="3224359"/>
          </a:xfrm>
          <a:prstGeom prst="rect">
            <a:avLst/>
          </a:prstGeom>
          <a:noFill/>
          <a:ln w="50800">
            <a:solidFill>
              <a:srgbClr val="B9474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87624" y="188640"/>
            <a:ext cx="5040560" cy="1584721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</a:bodyPr>
          <a:lstStyle/>
          <a:p>
            <a:pPr algn="ctr">
              <a:defRPr/>
            </a:pPr>
            <a:r>
              <a:rPr lang="uk-UA" sz="6000" b="1" dirty="0" smtClean="0">
                <a:ln w="10541" cmpd="sng">
                  <a:solidFill>
                    <a:srgbClr val="FFFF00"/>
                  </a:solidFill>
                  <a:prstDash val="solid"/>
                </a:ln>
                <a:solidFill>
                  <a:srgbClr val="993366"/>
                </a:solidFill>
              </a:rPr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24128" y="4484879"/>
            <a:ext cx="3419872" cy="1938992"/>
          </a:xfrm>
          <a:prstGeom prst="rect">
            <a:avLst/>
          </a:prstGeom>
          <a:solidFill>
            <a:schemeClr val="accent4">
              <a:lumMod val="60000"/>
              <a:lumOff val="40000"/>
              <a:alpha val="83000"/>
            </a:schemeClr>
          </a:solidFill>
          <a:ln w="41275">
            <a:solidFill>
              <a:srgbClr val="B9474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993366"/>
                </a:solidFill>
                <a:latin typeface="Times New Roman" pitchFamily="18" charset="0"/>
                <a:cs typeface="Times New Roman" pitchFamily="18" charset="0"/>
              </a:rPr>
              <a:t>Георгій Дмитрович</a:t>
            </a:r>
          </a:p>
          <a:p>
            <a:pPr algn="ctr"/>
            <a:r>
              <a:rPr lang="uk-UA" sz="2800" b="1" dirty="0" err="1" smtClean="0">
                <a:solidFill>
                  <a:srgbClr val="993366"/>
                </a:solidFill>
                <a:latin typeface="Times New Roman" pitchFamily="18" charset="0"/>
                <a:cs typeface="Times New Roman" pitchFamily="18" charset="0"/>
              </a:rPr>
              <a:t>Гуліа</a:t>
            </a:r>
            <a:endParaRPr lang="uk-UA" sz="2800" b="1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«Сказання про Омара Хайяма»</a:t>
            </a:r>
            <a:endParaRPr lang="ru-RU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5496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987"/>
            <a:ext cx="9144000" cy="6884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87624" y="2110337"/>
            <a:ext cx="5220072" cy="230832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4800" b="1" spc="50" dirty="0" smtClean="0">
                <a:ln w="11430"/>
                <a:solidFill>
                  <a:srgbClr val="99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«Поради </a:t>
            </a:r>
          </a:p>
          <a:p>
            <a:pPr algn="ctr">
              <a:defRPr/>
            </a:pPr>
            <a:r>
              <a:rPr lang="uk-UA" sz="4800" b="1" spc="50" dirty="0" smtClean="0">
                <a:ln w="11430"/>
                <a:solidFill>
                  <a:srgbClr val="99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від </a:t>
            </a:r>
          </a:p>
          <a:p>
            <a:pPr algn="ctr">
              <a:defRPr/>
            </a:pPr>
            <a:r>
              <a:rPr lang="uk-UA" sz="4800" b="1" spc="50" dirty="0" smtClean="0">
                <a:ln w="11430"/>
                <a:solidFill>
                  <a:srgbClr val="99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Омара Хайяма</a:t>
            </a:r>
          </a:p>
        </p:txBody>
      </p:sp>
    </p:spTree>
    <p:extLst>
      <p:ext uri="{BB962C8B-B14F-4D97-AF65-F5344CB8AC3E}">
        <p14:creationId xmlns:p14="http://schemas.microsoft.com/office/powerpoint/2010/main" val="3804145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790700"/>
            <a:ext cx="327660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307975" y="-1638300"/>
            <a:ext cx="327660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 descr="D:\00000\хайям\Scroll_Clipart_PNG_Image-7439273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93850" y="609600"/>
            <a:ext cx="7464874" cy="6084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7" descr="Картинки по запросу картинки перо и чернильница"/>
          <p:cNvSpPr>
            <a:spLocks noChangeAspect="1" noChangeArrowheads="1"/>
          </p:cNvSpPr>
          <p:nvPr/>
        </p:nvSpPr>
        <p:spPr bwMode="auto">
          <a:xfrm>
            <a:off x="155575" y="-1790700"/>
            <a:ext cx="25717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9" descr="Картинки по запросу картинки перо и чернильница"/>
          <p:cNvSpPr>
            <a:spLocks noChangeAspect="1" noChangeArrowheads="1"/>
          </p:cNvSpPr>
          <p:nvPr/>
        </p:nvSpPr>
        <p:spPr bwMode="auto">
          <a:xfrm>
            <a:off x="307975" y="-1638300"/>
            <a:ext cx="25717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1" descr="Картинки по запросу картинки перо и чернильница"/>
          <p:cNvSpPr>
            <a:spLocks noChangeAspect="1" noChangeArrowheads="1"/>
          </p:cNvSpPr>
          <p:nvPr/>
        </p:nvSpPr>
        <p:spPr bwMode="auto">
          <a:xfrm>
            <a:off x="460375" y="-1485900"/>
            <a:ext cx="25717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3" descr="Картинки по запросу картинки перо и чернильница"/>
          <p:cNvSpPr>
            <a:spLocks noChangeAspect="1" noChangeArrowheads="1"/>
          </p:cNvSpPr>
          <p:nvPr/>
        </p:nvSpPr>
        <p:spPr bwMode="auto">
          <a:xfrm>
            <a:off x="612775" y="-1333500"/>
            <a:ext cx="25717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9" name="Picture 15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462" b="90000" l="9959" r="899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8824" y="2564904"/>
            <a:ext cx="3495261" cy="4625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822575" y="1844824"/>
            <a:ext cx="525427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/>
              <a:t>Хай кожна мить, що в вічність промайне,                         </a:t>
            </a:r>
            <a:endParaRPr lang="ru-RU" sz="2800" b="1" dirty="0"/>
          </a:p>
          <a:p>
            <a:r>
              <a:rPr lang="uk-UA" sz="2800" b="1" dirty="0"/>
              <a:t>Тебе вщасливлює, бо головне,</a:t>
            </a:r>
            <a:endParaRPr lang="ru-RU" sz="2800" b="1" dirty="0"/>
          </a:p>
          <a:p>
            <a:r>
              <a:rPr lang="uk-UA" sz="2800" b="1" dirty="0"/>
              <a:t>Що нам дається тут, - життя: пильнуй же!</a:t>
            </a:r>
            <a:endParaRPr lang="ru-RU" sz="2800" b="1" dirty="0"/>
          </a:p>
          <a:p>
            <a:r>
              <a:rPr lang="uk-UA" sz="2800" b="1" dirty="0"/>
              <a:t>Як ти захочеш, так воно й мине. </a:t>
            </a:r>
            <a:endParaRPr lang="ru-RU" sz="2800" b="1" dirty="0"/>
          </a:p>
        </p:txBody>
      </p:sp>
      <p:pic>
        <p:nvPicPr>
          <p:cNvPr id="1042" name="Picture 18" descr="D:\00000\хайям\портреты\ирраптаорь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143" y1="17262" x2="7143" y2="17262"/>
                        <a14:foregroundMark x1="25298" y1="10714" x2="25298" y2="10714"/>
                        <a14:foregroundMark x1="11607" y1="11607" x2="11607" y2="11607"/>
                        <a14:foregroundMark x1="12202" y1="6845" x2="13690" y2="10417"/>
                        <a14:foregroundMark x1="12202" y1="19345" x2="12202" y2="19345"/>
                        <a14:foregroundMark x1="2083" y1="38095" x2="3274" y2="37798"/>
                        <a14:foregroundMark x1="10119" y1="58036" x2="11607" y2="58036"/>
                        <a14:foregroundMark x1="11905" y1="61012" x2="11905" y2="61012"/>
                        <a14:foregroundMark x1="6250" y1="53274" x2="6250" y2="53274"/>
                        <a14:foregroundMark x1="4167" y1="69345" x2="4167" y2="69345"/>
                        <a14:foregroundMark x1="6250" y1="84524" x2="6250" y2="84524"/>
                        <a14:foregroundMark x1="15476" y1="89583" x2="15476" y2="89583"/>
                        <a14:foregroundMark x1="13690" y1="82143" x2="13690" y2="82143"/>
                        <a14:foregroundMark x1="89286" y1="94048" x2="89286" y2="94048"/>
                        <a14:foregroundMark x1="93750" y1="82143" x2="93750" y2="82143"/>
                        <a14:foregroundMark x1="95833" y1="74405" x2="95833" y2="74405"/>
                        <a14:foregroundMark x1="95833" y1="66667" x2="95833" y2="66667"/>
                        <a14:foregroundMark x1="91964" y1="61607" x2="91964" y2="61607"/>
                        <a14:foregroundMark x1="87798" y1="24702" x2="87798" y2="24702"/>
                        <a14:foregroundMark x1="78869" y1="6548" x2="78869" y2="6548"/>
                        <a14:foregroundMark x1="72917" y1="3869" x2="72917" y2="3869"/>
                        <a14:foregroundMark x1="64286" y1="2083" x2="64286" y2="2083"/>
                        <a14:foregroundMark x1="86012" y1="18155" x2="86012" y2="18155"/>
                        <a14:foregroundMark x1="85417" y1="8333" x2="85417" y2="8333"/>
                        <a14:foregroundMark x1="16964" y1="2679" x2="16964" y2="26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35" y="80962"/>
            <a:ext cx="2840829" cy="284082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  <a:cs typeface="Arial" charset="0"/>
              </a:rPr>
              <a:t>عمر خیام</a:t>
            </a: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  <a:cs typeface="Arial" charset="0"/>
              </a:rPr>
              <a:t>عمر خیام</a:t>
            </a: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2" name="Rectangle 21"/>
          <p:cNvSpPr>
            <a:spLocks noChangeArrowheads="1"/>
          </p:cNvSpPr>
          <p:nvPr/>
        </p:nvSpPr>
        <p:spPr bwMode="auto">
          <a:xfrm>
            <a:off x="304800" y="3048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  <a:cs typeface="Arial" charset="0"/>
              </a:rPr>
              <a:t>عمر خیام</a:t>
            </a: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1" name="Rectangle 3"/>
          <p:cNvSpPr>
            <a:spLocks noChangeArrowheads="1"/>
          </p:cNvSpPr>
          <p:nvPr/>
        </p:nvSpPr>
        <p:spPr bwMode="auto">
          <a:xfrm>
            <a:off x="3275855" y="5301208"/>
            <a:ext cx="2828044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solidFill>
                  <a:srgbClr val="CC9900"/>
                </a:solidFill>
                <a:latin typeface="Arial Unicode MS"/>
                <a:cs typeface="Arial" charset="0"/>
              </a:rPr>
              <a:t>Омар Хайям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32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Arial Unicode MS"/>
                <a:cs typeface="Arial" charset="0"/>
              </a:rPr>
              <a:t>عمر خیام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Arial" charset="0"/>
                <a:cs typeface="Arial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901890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790700"/>
            <a:ext cx="327660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307975" y="-1638300"/>
            <a:ext cx="327660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 descr="D:\00000\хайям\Scroll_Clipart_PNG_Image-7439273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43608" y="588267"/>
            <a:ext cx="8015116" cy="6084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7" descr="Картинки по запросу картинки перо и чернильница"/>
          <p:cNvSpPr>
            <a:spLocks noChangeAspect="1" noChangeArrowheads="1"/>
          </p:cNvSpPr>
          <p:nvPr/>
        </p:nvSpPr>
        <p:spPr bwMode="auto">
          <a:xfrm>
            <a:off x="155575" y="-1790700"/>
            <a:ext cx="25717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9" descr="Картинки по запросу картинки перо и чернильница"/>
          <p:cNvSpPr>
            <a:spLocks noChangeAspect="1" noChangeArrowheads="1"/>
          </p:cNvSpPr>
          <p:nvPr/>
        </p:nvSpPr>
        <p:spPr bwMode="auto">
          <a:xfrm>
            <a:off x="307975" y="-1638300"/>
            <a:ext cx="25717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1" descr="Картинки по запросу картинки перо и чернильница"/>
          <p:cNvSpPr>
            <a:spLocks noChangeAspect="1" noChangeArrowheads="1"/>
          </p:cNvSpPr>
          <p:nvPr/>
        </p:nvSpPr>
        <p:spPr bwMode="auto">
          <a:xfrm>
            <a:off x="460375" y="-1485900"/>
            <a:ext cx="25717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3" descr="Картинки по запросу картинки перо и чернильница"/>
          <p:cNvSpPr>
            <a:spLocks noChangeAspect="1" noChangeArrowheads="1"/>
          </p:cNvSpPr>
          <p:nvPr/>
        </p:nvSpPr>
        <p:spPr bwMode="auto">
          <a:xfrm>
            <a:off x="612775" y="-1333500"/>
            <a:ext cx="25717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9" name="Picture 15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462" b="90000" l="9959" r="899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8824" y="2564904"/>
            <a:ext cx="3495261" cy="4625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D:\00000\хайям\портреты\ирраптаорь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143" y1="17262" x2="7143" y2="17262"/>
                        <a14:foregroundMark x1="25298" y1="10714" x2="25298" y2="10714"/>
                        <a14:foregroundMark x1="11607" y1="11607" x2="11607" y2="11607"/>
                        <a14:foregroundMark x1="12202" y1="6845" x2="13690" y2="10417"/>
                        <a14:foregroundMark x1="12202" y1="19345" x2="12202" y2="19345"/>
                        <a14:foregroundMark x1="2083" y1="38095" x2="3274" y2="37798"/>
                        <a14:foregroundMark x1="10119" y1="58036" x2="11607" y2="58036"/>
                        <a14:foregroundMark x1="11905" y1="61012" x2="11905" y2="61012"/>
                        <a14:foregroundMark x1="6250" y1="53274" x2="6250" y2="53274"/>
                        <a14:foregroundMark x1="4167" y1="69345" x2="4167" y2="69345"/>
                        <a14:foregroundMark x1="6250" y1="84524" x2="6250" y2="84524"/>
                        <a14:foregroundMark x1="15476" y1="89583" x2="15476" y2="89583"/>
                        <a14:foregroundMark x1="13690" y1="82143" x2="13690" y2="82143"/>
                        <a14:foregroundMark x1="89286" y1="94048" x2="89286" y2="94048"/>
                        <a14:foregroundMark x1="93750" y1="82143" x2="93750" y2="82143"/>
                        <a14:foregroundMark x1="95833" y1="74405" x2="95833" y2="74405"/>
                        <a14:foregroundMark x1="95833" y1="66667" x2="95833" y2="66667"/>
                        <a14:foregroundMark x1="91964" y1="61607" x2="91964" y2="61607"/>
                        <a14:foregroundMark x1="87798" y1="24702" x2="87798" y2="24702"/>
                        <a14:foregroundMark x1="78869" y1="6548" x2="78869" y2="6548"/>
                        <a14:foregroundMark x1="72917" y1="3869" x2="72917" y2="3869"/>
                        <a14:foregroundMark x1="64286" y1="2083" x2="64286" y2="2083"/>
                        <a14:foregroundMark x1="86012" y1="18155" x2="86012" y2="18155"/>
                        <a14:foregroundMark x1="85417" y1="8333" x2="85417" y2="8333"/>
                        <a14:foregroundMark x1="16964" y1="2679" x2="16964" y2="26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35" y="80962"/>
            <a:ext cx="2840829" cy="284082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  <a:cs typeface="Arial" charset="0"/>
              </a:rPr>
              <a:t>عمر خیام</a:t>
            </a: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  <a:cs typeface="Arial" charset="0"/>
              </a:rPr>
              <a:t>عمر خیام</a:t>
            </a: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2" name="Rectangle 21"/>
          <p:cNvSpPr>
            <a:spLocks noChangeArrowheads="1"/>
          </p:cNvSpPr>
          <p:nvPr/>
        </p:nvSpPr>
        <p:spPr bwMode="auto">
          <a:xfrm>
            <a:off x="304800" y="3048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  <a:cs typeface="Arial" charset="0"/>
              </a:rPr>
              <a:t>عمر خیام</a:t>
            </a: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1" name="Rectangle 3"/>
          <p:cNvSpPr>
            <a:spLocks noChangeArrowheads="1"/>
          </p:cNvSpPr>
          <p:nvPr/>
        </p:nvSpPr>
        <p:spPr bwMode="auto">
          <a:xfrm>
            <a:off x="2727325" y="5301208"/>
            <a:ext cx="2828044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solidFill>
                  <a:srgbClr val="CC9900"/>
                </a:solidFill>
                <a:latin typeface="Arial Unicode MS"/>
                <a:cs typeface="Arial" charset="0"/>
              </a:rPr>
              <a:t>Омар Хайям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32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Arial Unicode MS"/>
                <a:cs typeface="Arial" charset="0"/>
              </a:rPr>
              <a:t>عمر خیام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555776" y="1332057"/>
            <a:ext cx="569810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/>
              <a:t>Ти до зла не хились, а роби лиш добро!</a:t>
            </a:r>
            <a:endParaRPr lang="ru-RU" sz="2800" b="1" dirty="0"/>
          </a:p>
          <a:p>
            <a:r>
              <a:rPr lang="uk-UA" sz="2800" b="1" dirty="0"/>
              <a:t>Бо не зло тобі друг, а добро, лиш добро.</a:t>
            </a:r>
            <a:endParaRPr lang="ru-RU" sz="2800" b="1" dirty="0"/>
          </a:p>
          <a:p>
            <a:r>
              <a:rPr lang="uk-UA" sz="2800" b="1" dirty="0"/>
              <a:t>Якщо зло і добро тобі в друзі прибились,</a:t>
            </a:r>
            <a:endParaRPr lang="ru-RU" sz="2800" b="1" dirty="0"/>
          </a:p>
          <a:p>
            <a:r>
              <a:rPr lang="uk-UA" sz="2800" b="1" dirty="0"/>
              <a:t>Вибирай однозначно — добро, лиш добро!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6208825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790700"/>
            <a:ext cx="327660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307975" y="-1638300"/>
            <a:ext cx="327660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 descr="D:\00000\хайям\Scroll_Clipart_PNG_Image-7439273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12775" y="609600"/>
            <a:ext cx="8445949" cy="6084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7" descr="Картинки по запросу картинки перо и чернильница"/>
          <p:cNvSpPr>
            <a:spLocks noChangeAspect="1" noChangeArrowheads="1"/>
          </p:cNvSpPr>
          <p:nvPr/>
        </p:nvSpPr>
        <p:spPr bwMode="auto">
          <a:xfrm>
            <a:off x="155575" y="-1790700"/>
            <a:ext cx="25717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9" descr="Картинки по запросу картинки перо и чернильница"/>
          <p:cNvSpPr>
            <a:spLocks noChangeAspect="1" noChangeArrowheads="1"/>
          </p:cNvSpPr>
          <p:nvPr/>
        </p:nvSpPr>
        <p:spPr bwMode="auto">
          <a:xfrm>
            <a:off x="307975" y="-1638300"/>
            <a:ext cx="25717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1" descr="Картинки по запросу картинки перо и чернильница"/>
          <p:cNvSpPr>
            <a:spLocks noChangeAspect="1" noChangeArrowheads="1"/>
          </p:cNvSpPr>
          <p:nvPr/>
        </p:nvSpPr>
        <p:spPr bwMode="auto">
          <a:xfrm>
            <a:off x="460375" y="-1485900"/>
            <a:ext cx="25717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3" descr="Картинки по запросу картинки перо и чернильница"/>
          <p:cNvSpPr>
            <a:spLocks noChangeAspect="1" noChangeArrowheads="1"/>
          </p:cNvSpPr>
          <p:nvPr/>
        </p:nvSpPr>
        <p:spPr bwMode="auto">
          <a:xfrm>
            <a:off x="612775" y="-1333500"/>
            <a:ext cx="25717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9" name="Picture 15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462" b="90000" l="9959" r="899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8824" y="2564904"/>
            <a:ext cx="3495261" cy="4625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D:\00000\хайям\портреты\ирраптаорь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143" y1="17262" x2="7143" y2="17262"/>
                        <a14:foregroundMark x1="25298" y1="10714" x2="25298" y2="10714"/>
                        <a14:foregroundMark x1="11607" y1="11607" x2="11607" y2="11607"/>
                        <a14:foregroundMark x1="12202" y1="6845" x2="13690" y2="10417"/>
                        <a14:foregroundMark x1="12202" y1="19345" x2="12202" y2="19345"/>
                        <a14:foregroundMark x1="2083" y1="38095" x2="3274" y2="37798"/>
                        <a14:foregroundMark x1="10119" y1="58036" x2="11607" y2="58036"/>
                        <a14:foregroundMark x1="11905" y1="61012" x2="11905" y2="61012"/>
                        <a14:foregroundMark x1="6250" y1="53274" x2="6250" y2="53274"/>
                        <a14:foregroundMark x1="4167" y1="69345" x2="4167" y2="69345"/>
                        <a14:foregroundMark x1="6250" y1="84524" x2="6250" y2="84524"/>
                        <a14:foregroundMark x1="15476" y1="89583" x2="15476" y2="89583"/>
                        <a14:foregroundMark x1="13690" y1="82143" x2="13690" y2="82143"/>
                        <a14:foregroundMark x1="89286" y1="94048" x2="89286" y2="94048"/>
                        <a14:foregroundMark x1="93750" y1="82143" x2="93750" y2="82143"/>
                        <a14:foregroundMark x1="95833" y1="74405" x2="95833" y2="74405"/>
                        <a14:foregroundMark x1="95833" y1="66667" x2="95833" y2="66667"/>
                        <a14:foregroundMark x1="91964" y1="61607" x2="91964" y2="61607"/>
                        <a14:foregroundMark x1="87798" y1="24702" x2="87798" y2="24702"/>
                        <a14:foregroundMark x1="78869" y1="6548" x2="78869" y2="6548"/>
                        <a14:foregroundMark x1="72917" y1="3869" x2="72917" y2="3869"/>
                        <a14:foregroundMark x1="64286" y1="2083" x2="64286" y2="2083"/>
                        <a14:foregroundMark x1="86012" y1="18155" x2="86012" y2="18155"/>
                        <a14:foregroundMark x1="85417" y1="8333" x2="85417" y2="8333"/>
                        <a14:foregroundMark x1="16964" y1="2679" x2="16964" y2="26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35" y="80962"/>
            <a:ext cx="2840829" cy="284082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  <a:cs typeface="Arial" charset="0"/>
              </a:rPr>
              <a:t>عمر خیام</a:t>
            </a: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  <a:cs typeface="Arial" charset="0"/>
              </a:rPr>
              <a:t>عمر خیام</a:t>
            </a: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2" name="Rectangle 21"/>
          <p:cNvSpPr>
            <a:spLocks noChangeArrowheads="1"/>
          </p:cNvSpPr>
          <p:nvPr/>
        </p:nvSpPr>
        <p:spPr bwMode="auto">
          <a:xfrm>
            <a:off x="304800" y="3048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  <a:cs typeface="Arial" charset="0"/>
              </a:rPr>
              <a:t>عمر خیام</a:t>
            </a: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1" name="Rectangle 3"/>
          <p:cNvSpPr>
            <a:spLocks noChangeArrowheads="1"/>
          </p:cNvSpPr>
          <p:nvPr/>
        </p:nvSpPr>
        <p:spPr bwMode="auto">
          <a:xfrm>
            <a:off x="2727325" y="5276533"/>
            <a:ext cx="2828044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solidFill>
                  <a:srgbClr val="CC9900"/>
                </a:solidFill>
                <a:latin typeface="Arial Unicode MS"/>
                <a:cs typeface="Arial" charset="0"/>
              </a:rPr>
              <a:t>Омар Хайям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32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Arial Unicode MS"/>
                <a:cs typeface="Arial" charset="0"/>
              </a:rPr>
              <a:t>عمر خیام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411760" y="1844824"/>
            <a:ext cx="566509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err="1" smtClean="0"/>
              <a:t>Марнославцем</a:t>
            </a:r>
            <a:r>
              <a:rPr lang="uk-UA" sz="2800" b="1" dirty="0"/>
              <a:t>, для влади придатним, не будь.</a:t>
            </a:r>
            <a:endParaRPr lang="ru-RU" sz="2800" b="1" dirty="0"/>
          </a:p>
          <a:p>
            <a:r>
              <a:rPr lang="uk-UA" sz="2800" b="1" dirty="0"/>
              <a:t>Будь бальзамом. Отруті подібним не будь.</a:t>
            </a:r>
            <a:endParaRPr lang="ru-RU" sz="2800" b="1" dirty="0"/>
          </a:p>
          <a:p>
            <a:r>
              <a:rPr lang="uk-UA" sz="2800" b="1" dirty="0"/>
              <a:t>Якщо прагнеш життя не </a:t>
            </a:r>
            <a:r>
              <a:rPr lang="uk-UA" sz="2800" b="1" dirty="0" err="1"/>
              <a:t>прожить</a:t>
            </a:r>
            <a:r>
              <a:rPr lang="uk-UA" sz="2800" b="1" dirty="0"/>
              <a:t> як нікчема,</a:t>
            </a:r>
            <a:endParaRPr lang="ru-RU" sz="2800" b="1" dirty="0"/>
          </a:p>
          <a:p>
            <a:r>
              <a:rPr lang="uk-UA" sz="2800" b="1" dirty="0"/>
              <a:t>Не збивай на дурне і злостивим не будь.</a:t>
            </a:r>
            <a:endParaRPr lang="ru-RU" sz="2800" b="1" dirty="0"/>
          </a:p>
          <a:p>
            <a:r>
              <a:rPr lang="uk-UA" sz="2800" b="1" dirty="0" smtClean="0"/>
              <a:t> 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5777490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790700"/>
            <a:ext cx="327660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307975" y="-1638300"/>
            <a:ext cx="327660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 descr="D:\00000\хайям\Scroll_Clipart_PNG_Image-7439273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99591" y="609600"/>
            <a:ext cx="8159132" cy="6084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7" descr="Картинки по запросу картинки перо и чернильница"/>
          <p:cNvSpPr>
            <a:spLocks noChangeAspect="1" noChangeArrowheads="1"/>
          </p:cNvSpPr>
          <p:nvPr/>
        </p:nvSpPr>
        <p:spPr bwMode="auto">
          <a:xfrm>
            <a:off x="155575" y="-1790700"/>
            <a:ext cx="25717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9" descr="Картинки по запросу картинки перо и чернильница"/>
          <p:cNvSpPr>
            <a:spLocks noChangeAspect="1" noChangeArrowheads="1"/>
          </p:cNvSpPr>
          <p:nvPr/>
        </p:nvSpPr>
        <p:spPr bwMode="auto">
          <a:xfrm>
            <a:off x="307975" y="-1638300"/>
            <a:ext cx="25717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1" descr="Картинки по запросу картинки перо и чернильница"/>
          <p:cNvSpPr>
            <a:spLocks noChangeAspect="1" noChangeArrowheads="1"/>
          </p:cNvSpPr>
          <p:nvPr/>
        </p:nvSpPr>
        <p:spPr bwMode="auto">
          <a:xfrm>
            <a:off x="460375" y="-1485900"/>
            <a:ext cx="25717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3" descr="Картинки по запросу картинки перо и чернильница"/>
          <p:cNvSpPr>
            <a:spLocks noChangeAspect="1" noChangeArrowheads="1"/>
          </p:cNvSpPr>
          <p:nvPr/>
        </p:nvSpPr>
        <p:spPr bwMode="auto">
          <a:xfrm>
            <a:off x="612775" y="-1333500"/>
            <a:ext cx="25717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9" name="Picture 15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462" b="90000" l="9959" r="899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8824" y="2564904"/>
            <a:ext cx="3495261" cy="4625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D:\00000\хайям\портреты\ирраптаорь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143" y1="17262" x2="7143" y2="17262"/>
                        <a14:foregroundMark x1="25298" y1="10714" x2="25298" y2="10714"/>
                        <a14:foregroundMark x1="11607" y1="11607" x2="11607" y2="11607"/>
                        <a14:foregroundMark x1="12202" y1="6845" x2="13690" y2="10417"/>
                        <a14:foregroundMark x1="12202" y1="19345" x2="12202" y2="19345"/>
                        <a14:foregroundMark x1="2083" y1="38095" x2="3274" y2="37798"/>
                        <a14:foregroundMark x1="10119" y1="58036" x2="11607" y2="58036"/>
                        <a14:foregroundMark x1="11905" y1="61012" x2="11905" y2="61012"/>
                        <a14:foregroundMark x1="6250" y1="53274" x2="6250" y2="53274"/>
                        <a14:foregroundMark x1="4167" y1="69345" x2="4167" y2="69345"/>
                        <a14:foregroundMark x1="6250" y1="84524" x2="6250" y2="84524"/>
                        <a14:foregroundMark x1="15476" y1="89583" x2="15476" y2="89583"/>
                        <a14:foregroundMark x1="13690" y1="82143" x2="13690" y2="82143"/>
                        <a14:foregroundMark x1="89286" y1="94048" x2="89286" y2="94048"/>
                        <a14:foregroundMark x1="93750" y1="82143" x2="93750" y2="82143"/>
                        <a14:foregroundMark x1="95833" y1="74405" x2="95833" y2="74405"/>
                        <a14:foregroundMark x1="95833" y1="66667" x2="95833" y2="66667"/>
                        <a14:foregroundMark x1="91964" y1="61607" x2="91964" y2="61607"/>
                        <a14:foregroundMark x1="87798" y1="24702" x2="87798" y2="24702"/>
                        <a14:foregroundMark x1="78869" y1="6548" x2="78869" y2="6548"/>
                        <a14:foregroundMark x1="72917" y1="3869" x2="72917" y2="3869"/>
                        <a14:foregroundMark x1="64286" y1="2083" x2="64286" y2="2083"/>
                        <a14:foregroundMark x1="86012" y1="18155" x2="86012" y2="18155"/>
                        <a14:foregroundMark x1="85417" y1="8333" x2="85417" y2="8333"/>
                        <a14:foregroundMark x1="16964" y1="2679" x2="16964" y2="26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35" y="80962"/>
            <a:ext cx="2840829" cy="284082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  <a:cs typeface="Arial" charset="0"/>
              </a:rPr>
              <a:t>عمر خیام</a:t>
            </a: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  <a:cs typeface="Arial" charset="0"/>
              </a:rPr>
              <a:t>عمر خیام</a:t>
            </a: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2" name="Rectangle 21"/>
          <p:cNvSpPr>
            <a:spLocks noChangeArrowheads="1"/>
          </p:cNvSpPr>
          <p:nvPr/>
        </p:nvSpPr>
        <p:spPr bwMode="auto">
          <a:xfrm>
            <a:off x="304800" y="3048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  <a:cs typeface="Arial" charset="0"/>
              </a:rPr>
              <a:t>عمر خیام</a:t>
            </a: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1" name="Rectangle 3"/>
          <p:cNvSpPr>
            <a:spLocks noChangeArrowheads="1"/>
          </p:cNvSpPr>
          <p:nvPr/>
        </p:nvSpPr>
        <p:spPr bwMode="auto">
          <a:xfrm>
            <a:off x="2861864" y="5373216"/>
            <a:ext cx="2828044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solidFill>
                  <a:srgbClr val="CC9900"/>
                </a:solidFill>
                <a:latin typeface="Arial Unicode MS"/>
                <a:cs typeface="Arial" charset="0"/>
              </a:rPr>
              <a:t>Омар Хайям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32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Arial Unicode MS"/>
                <a:cs typeface="Arial" charset="0"/>
              </a:rPr>
              <a:t>عمر خیام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266142" y="1798403"/>
            <a:ext cx="5665093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/>
              <a:t>Не </a:t>
            </a:r>
            <a:r>
              <a:rPr lang="uk-UA" sz="2800" b="1" dirty="0"/>
              <a:t>годиться вдаватись до лайки й образ,</a:t>
            </a:r>
            <a:endParaRPr lang="ru-RU" sz="2800" b="1" dirty="0"/>
          </a:p>
          <a:p>
            <a:r>
              <a:rPr lang="uk-UA" sz="2800" b="1" dirty="0"/>
              <a:t>А люб'язність тримати лише про запас.</a:t>
            </a:r>
            <a:endParaRPr lang="ru-RU" sz="2800" b="1" dirty="0"/>
          </a:p>
          <a:p>
            <a:r>
              <a:rPr lang="uk-UA" sz="2800" b="1" dirty="0"/>
              <a:t>Не розумно хвалитись нажитим багатством,</a:t>
            </a:r>
            <a:endParaRPr lang="ru-RU" sz="2800" b="1" dirty="0"/>
          </a:p>
          <a:p>
            <a:r>
              <a:rPr lang="uk-UA" sz="2800" b="1" dirty="0"/>
              <a:t>Не годиться знання виставлять напоказ.</a:t>
            </a:r>
            <a:endParaRPr lang="ru-RU" sz="2800" b="1" dirty="0"/>
          </a:p>
          <a:p>
            <a:endParaRPr lang="ru-RU" sz="2800" b="1" dirty="0"/>
          </a:p>
          <a:p>
            <a:r>
              <a:rPr lang="uk-UA" sz="2800" b="1" dirty="0" smtClean="0"/>
              <a:t> 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5664469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790700"/>
            <a:ext cx="327660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307975" y="-1638300"/>
            <a:ext cx="327660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 descr="D:\00000\хайям\Scroll_Clipart_PNG_Image-7439273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99591" y="609600"/>
            <a:ext cx="8159132" cy="6084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7" descr="Картинки по запросу картинки перо и чернильница"/>
          <p:cNvSpPr>
            <a:spLocks noChangeAspect="1" noChangeArrowheads="1"/>
          </p:cNvSpPr>
          <p:nvPr/>
        </p:nvSpPr>
        <p:spPr bwMode="auto">
          <a:xfrm>
            <a:off x="155575" y="-1790700"/>
            <a:ext cx="25717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9" descr="Картинки по запросу картинки перо и чернильница"/>
          <p:cNvSpPr>
            <a:spLocks noChangeAspect="1" noChangeArrowheads="1"/>
          </p:cNvSpPr>
          <p:nvPr/>
        </p:nvSpPr>
        <p:spPr bwMode="auto">
          <a:xfrm>
            <a:off x="307975" y="-1638300"/>
            <a:ext cx="25717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1" descr="Картинки по запросу картинки перо и чернильница"/>
          <p:cNvSpPr>
            <a:spLocks noChangeAspect="1" noChangeArrowheads="1"/>
          </p:cNvSpPr>
          <p:nvPr/>
        </p:nvSpPr>
        <p:spPr bwMode="auto">
          <a:xfrm>
            <a:off x="460375" y="-1485900"/>
            <a:ext cx="25717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3" descr="Картинки по запросу картинки перо и чернильница"/>
          <p:cNvSpPr>
            <a:spLocks noChangeAspect="1" noChangeArrowheads="1"/>
          </p:cNvSpPr>
          <p:nvPr/>
        </p:nvSpPr>
        <p:spPr bwMode="auto">
          <a:xfrm>
            <a:off x="612775" y="-1333500"/>
            <a:ext cx="25717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9" name="Picture 15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462" b="90000" l="9959" r="899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8824" y="2564904"/>
            <a:ext cx="3495261" cy="4625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D:\00000\хайям\портреты\ирраптаорь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143" y1="17262" x2="7143" y2="17262"/>
                        <a14:foregroundMark x1="25298" y1="10714" x2="25298" y2="10714"/>
                        <a14:foregroundMark x1="11607" y1="11607" x2="11607" y2="11607"/>
                        <a14:foregroundMark x1="12202" y1="6845" x2="13690" y2="10417"/>
                        <a14:foregroundMark x1="12202" y1="19345" x2="12202" y2="19345"/>
                        <a14:foregroundMark x1="2083" y1="38095" x2="3274" y2="37798"/>
                        <a14:foregroundMark x1="10119" y1="58036" x2="11607" y2="58036"/>
                        <a14:foregroundMark x1="11905" y1="61012" x2="11905" y2="61012"/>
                        <a14:foregroundMark x1="6250" y1="53274" x2="6250" y2="53274"/>
                        <a14:foregroundMark x1="4167" y1="69345" x2="4167" y2="69345"/>
                        <a14:foregroundMark x1="6250" y1="84524" x2="6250" y2="84524"/>
                        <a14:foregroundMark x1="15476" y1="89583" x2="15476" y2="89583"/>
                        <a14:foregroundMark x1="13690" y1="82143" x2="13690" y2="82143"/>
                        <a14:foregroundMark x1="89286" y1="94048" x2="89286" y2="94048"/>
                        <a14:foregroundMark x1="93750" y1="82143" x2="93750" y2="82143"/>
                        <a14:foregroundMark x1="95833" y1="74405" x2="95833" y2="74405"/>
                        <a14:foregroundMark x1="95833" y1="66667" x2="95833" y2="66667"/>
                        <a14:foregroundMark x1="91964" y1="61607" x2="91964" y2="61607"/>
                        <a14:foregroundMark x1="87798" y1="24702" x2="87798" y2="24702"/>
                        <a14:foregroundMark x1="78869" y1="6548" x2="78869" y2="6548"/>
                        <a14:foregroundMark x1="72917" y1="3869" x2="72917" y2="3869"/>
                        <a14:foregroundMark x1="64286" y1="2083" x2="64286" y2="2083"/>
                        <a14:foregroundMark x1="86012" y1="18155" x2="86012" y2="18155"/>
                        <a14:foregroundMark x1="85417" y1="8333" x2="85417" y2="8333"/>
                        <a14:foregroundMark x1="16964" y1="2679" x2="16964" y2="26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35" y="80962"/>
            <a:ext cx="2840829" cy="284082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  <a:cs typeface="Arial" charset="0"/>
              </a:rPr>
              <a:t>عمر خیام</a:t>
            </a: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  <a:cs typeface="Arial" charset="0"/>
              </a:rPr>
              <a:t>عمر خیام</a:t>
            </a: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2" name="Rectangle 21"/>
          <p:cNvSpPr>
            <a:spLocks noChangeArrowheads="1"/>
          </p:cNvSpPr>
          <p:nvPr/>
        </p:nvSpPr>
        <p:spPr bwMode="auto">
          <a:xfrm>
            <a:off x="304800" y="3048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  <a:cs typeface="Arial" charset="0"/>
              </a:rPr>
              <a:t>عمر خیام</a:t>
            </a: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1" name="Rectangle 3"/>
          <p:cNvSpPr>
            <a:spLocks noChangeArrowheads="1"/>
          </p:cNvSpPr>
          <p:nvPr/>
        </p:nvSpPr>
        <p:spPr bwMode="auto">
          <a:xfrm>
            <a:off x="2966027" y="5301208"/>
            <a:ext cx="2828044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solidFill>
                  <a:srgbClr val="CC9900"/>
                </a:solidFill>
                <a:latin typeface="Arial Unicode MS"/>
                <a:cs typeface="Arial" charset="0"/>
              </a:rPr>
              <a:t>Омар Хайям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32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Arial Unicode MS"/>
                <a:cs typeface="Arial" charset="0"/>
              </a:rPr>
              <a:t>عمر خیام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266142" y="1798403"/>
            <a:ext cx="5665093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/>
              <a:t>Йди </a:t>
            </a:r>
            <a:r>
              <a:rPr lang="uk-UA" sz="2800" b="1" dirty="0"/>
              <a:t>з добром до людей — і воздасться тобі.</a:t>
            </a:r>
            <a:endParaRPr lang="ru-RU" sz="2800" b="1" dirty="0"/>
          </a:p>
          <a:p>
            <a:r>
              <a:rPr lang="uk-UA" sz="2800" b="1" dirty="0"/>
              <a:t>Скромним будь — і не згубишся ти у юрбі.</a:t>
            </a:r>
            <a:endParaRPr lang="ru-RU" sz="2800" b="1" dirty="0"/>
          </a:p>
          <a:p>
            <a:r>
              <a:rPr lang="uk-UA" sz="2800" b="1" dirty="0"/>
              <a:t>Із маленьким </a:t>
            </a:r>
            <a:r>
              <a:rPr lang="uk-UA" sz="2800" b="1" dirty="0" err="1"/>
              <a:t>муравликом</a:t>
            </a:r>
            <a:r>
              <a:rPr lang="uk-UA" sz="2800" b="1" dirty="0"/>
              <a:t> краще зріднися,</a:t>
            </a:r>
            <a:endParaRPr lang="ru-RU" sz="2800" b="1" dirty="0"/>
          </a:p>
          <a:p>
            <a:r>
              <a:rPr lang="uk-UA" sz="2800" b="1" dirty="0"/>
              <a:t>Аніж з тим, хто в гордині погруз і </a:t>
            </a:r>
            <a:r>
              <a:rPr lang="uk-UA" sz="2800" b="1" dirty="0" err="1"/>
              <a:t>чваньбі</a:t>
            </a:r>
            <a:r>
              <a:rPr lang="uk-UA" sz="2800" b="1" dirty="0"/>
              <a:t>.  </a:t>
            </a:r>
            <a:endParaRPr lang="ru-RU" sz="2800" b="1" dirty="0"/>
          </a:p>
          <a:p>
            <a:endParaRPr lang="ru-RU" sz="2800" b="1" dirty="0"/>
          </a:p>
          <a:p>
            <a:endParaRPr lang="ru-RU" sz="2800" b="1" dirty="0"/>
          </a:p>
          <a:p>
            <a:r>
              <a:rPr lang="uk-UA" sz="2800" b="1" dirty="0" smtClean="0"/>
              <a:t> 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2067844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790700"/>
            <a:ext cx="243840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307975" y="-1638300"/>
            <a:ext cx="243840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6" descr="Похожее изображение"/>
          <p:cNvSpPr>
            <a:spLocks noChangeAspect="1" noChangeArrowheads="1"/>
          </p:cNvSpPr>
          <p:nvPr/>
        </p:nvSpPr>
        <p:spPr bwMode="auto">
          <a:xfrm>
            <a:off x="460375" y="-1485900"/>
            <a:ext cx="243840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746375" y="80962"/>
            <a:ext cx="6397624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i="1" dirty="0" smtClean="0">
              <a:latin typeface="Monotype Corsiva" pitchFamily="66" charset="0"/>
            </a:endParaRPr>
          </a:p>
          <a:p>
            <a:r>
              <a:rPr lang="ru-RU" sz="2800" b="1" i="1" dirty="0" smtClean="0">
                <a:latin typeface="Monotype Corsiva" pitchFamily="66" charset="0"/>
              </a:rPr>
              <a:t>Не </a:t>
            </a:r>
            <a:r>
              <a:rPr lang="ru-RU" sz="2800" b="1" i="1" dirty="0">
                <a:latin typeface="Monotype Corsiva" pitchFamily="66" charset="0"/>
              </a:rPr>
              <a:t>делай зла — вернется бумерангом,</a:t>
            </a:r>
            <a:endParaRPr lang="ru-RU" sz="2800" i="1" dirty="0">
              <a:latin typeface="Monotype Corsiva" pitchFamily="66" charset="0"/>
            </a:endParaRPr>
          </a:p>
          <a:p>
            <a:r>
              <a:rPr lang="ru-RU" sz="2800" b="1" i="1" dirty="0">
                <a:latin typeface="Monotype Corsiva" pitchFamily="66" charset="0"/>
              </a:rPr>
              <a:t>Не плюй в колодец — будешь воду пить,</a:t>
            </a:r>
            <a:endParaRPr lang="ru-RU" sz="2800" i="1" dirty="0">
              <a:latin typeface="Monotype Corsiva" pitchFamily="66" charset="0"/>
            </a:endParaRPr>
          </a:p>
          <a:p>
            <a:r>
              <a:rPr lang="ru-RU" sz="2800" b="1" i="1" dirty="0">
                <a:latin typeface="Monotype Corsiva" pitchFamily="66" charset="0"/>
              </a:rPr>
              <a:t>Не оскорбляй того, кто ниже рангом,</a:t>
            </a:r>
            <a:endParaRPr lang="ru-RU" sz="2800" i="1" dirty="0">
              <a:latin typeface="Monotype Corsiva" pitchFamily="66" charset="0"/>
            </a:endParaRPr>
          </a:p>
          <a:p>
            <a:r>
              <a:rPr lang="ru-RU" sz="2800" b="1" i="1" dirty="0">
                <a:latin typeface="Monotype Corsiva" pitchFamily="66" charset="0"/>
              </a:rPr>
              <a:t>А вдруг придется, что-нибудь просить.</a:t>
            </a:r>
            <a:endParaRPr lang="ru-RU" sz="2800" i="1" dirty="0">
              <a:latin typeface="Monotype Corsiva" pitchFamily="66" charset="0"/>
            </a:endParaRPr>
          </a:p>
          <a:p>
            <a:r>
              <a:rPr lang="ru-RU" sz="2800" b="1" i="1" dirty="0">
                <a:latin typeface="Monotype Corsiva" pitchFamily="66" charset="0"/>
              </a:rPr>
              <a:t>Не предавай друзей, их не заменишь,</a:t>
            </a:r>
            <a:endParaRPr lang="ru-RU" sz="2800" i="1" dirty="0">
              <a:latin typeface="Monotype Corsiva" pitchFamily="66" charset="0"/>
            </a:endParaRPr>
          </a:p>
          <a:p>
            <a:r>
              <a:rPr lang="ru-RU" sz="2800" b="1" i="1" dirty="0">
                <a:latin typeface="Monotype Corsiva" pitchFamily="66" charset="0"/>
              </a:rPr>
              <a:t>И не теряй любимых — не вернешь,</a:t>
            </a:r>
            <a:endParaRPr lang="ru-RU" sz="2800" i="1" dirty="0">
              <a:latin typeface="Monotype Corsiva" pitchFamily="66" charset="0"/>
            </a:endParaRPr>
          </a:p>
          <a:p>
            <a:r>
              <a:rPr lang="ru-RU" sz="2800" b="1" i="1" dirty="0">
                <a:latin typeface="Monotype Corsiva" pitchFamily="66" charset="0"/>
              </a:rPr>
              <a:t>Не лги себе — со временем проверишь,</a:t>
            </a:r>
            <a:endParaRPr lang="ru-RU" sz="2800" i="1" dirty="0">
              <a:latin typeface="Monotype Corsiva" pitchFamily="66" charset="0"/>
            </a:endParaRPr>
          </a:p>
          <a:p>
            <a:r>
              <a:rPr lang="ru-RU" sz="2800" b="1" i="1" dirty="0">
                <a:latin typeface="Monotype Corsiva" pitchFamily="66" charset="0"/>
              </a:rPr>
              <a:t>Что этой ложью сам себя ты предаёшь.</a:t>
            </a:r>
            <a:endParaRPr lang="ru-RU" sz="2800" i="1" dirty="0">
              <a:latin typeface="Monotype Corsiva" pitchFamily="66" charset="0"/>
            </a:endParaRPr>
          </a:p>
          <a:p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4178677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38186"/>
            <a:ext cx="80648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dirty="0" smtClean="0">
                <a:solidFill>
                  <a:srgbClr val="2E1700"/>
                </a:solidFill>
                <a:latin typeface="Times New Roman" pitchFamily="18" charset="0"/>
                <a:cs typeface="Times New Roman" pitchFamily="18" charset="0"/>
              </a:rPr>
              <a:t>Не поспішай, як розум твій горить,</a:t>
            </a:r>
            <a:endParaRPr lang="ru-RU" sz="3600" b="1" dirty="0" smtClean="0">
              <a:solidFill>
                <a:srgbClr val="2E17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3600" b="1" dirty="0" smtClean="0">
                <a:solidFill>
                  <a:srgbClr val="2E1700"/>
                </a:solidFill>
                <a:latin typeface="Times New Roman" pitchFamily="18" charset="0"/>
                <a:cs typeface="Times New Roman" pitchFamily="18" charset="0"/>
              </a:rPr>
              <a:t>Від гніву серце рветься і болить,</a:t>
            </a:r>
            <a:endParaRPr lang="ru-RU" sz="3600" b="1" dirty="0" smtClean="0">
              <a:solidFill>
                <a:srgbClr val="2E17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3600" b="1" dirty="0" smtClean="0">
                <a:solidFill>
                  <a:srgbClr val="2E1700"/>
                </a:solidFill>
                <a:latin typeface="Times New Roman" pitchFamily="18" charset="0"/>
                <a:cs typeface="Times New Roman" pitchFamily="18" charset="0"/>
              </a:rPr>
              <a:t>Жалітимеш ти все життя потому</a:t>
            </a:r>
            <a:endParaRPr lang="ru-RU" sz="3600" b="1" dirty="0" smtClean="0">
              <a:solidFill>
                <a:srgbClr val="2E17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3600" b="1" dirty="0" smtClean="0">
                <a:solidFill>
                  <a:srgbClr val="2E1700"/>
                </a:solidFill>
                <a:latin typeface="Times New Roman" pitchFamily="18" charset="0"/>
                <a:cs typeface="Times New Roman" pitchFamily="18" charset="0"/>
              </a:rPr>
              <a:t>За тим, що натворив у мстиву мить.</a:t>
            </a:r>
            <a:endParaRPr lang="ru-RU" sz="3600" b="1" dirty="0">
              <a:solidFill>
                <a:srgbClr val="2E17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5887" y="2501846"/>
            <a:ext cx="489422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Дмитро </a:t>
            </a:r>
            <a:r>
              <a:rPr lang="uk-UA" sz="40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Васильович</a:t>
            </a:r>
          </a:p>
          <a:p>
            <a:pPr algn="ctr"/>
            <a:r>
              <a:rPr lang="uk-UA" sz="40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Павличко  </a:t>
            </a:r>
            <a:endParaRPr lang="ru-RU" sz="4000" b="1" dirty="0">
              <a:solidFill>
                <a:srgbClr val="99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Картинки по запросу картинки дмитрий павличк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501846"/>
            <a:ext cx="2381250" cy="3667126"/>
          </a:xfrm>
          <a:prstGeom prst="rect">
            <a:avLst/>
          </a:prstGeom>
          <a:noFill/>
          <a:ln w="63500">
            <a:solidFill>
              <a:srgbClr val="6633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47664" y="3825285"/>
            <a:ext cx="39244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CC3300"/>
                </a:solidFill>
              </a:rPr>
              <a:t>(«</a:t>
            </a:r>
            <a:r>
              <a:rPr lang="ru-RU" sz="4000" b="1" dirty="0" err="1" smtClean="0">
                <a:solidFill>
                  <a:srgbClr val="CC3300"/>
                </a:solidFill>
              </a:rPr>
              <a:t>Рубаї</a:t>
            </a:r>
            <a:r>
              <a:rPr lang="ru-RU" sz="4000" b="1" dirty="0" smtClean="0">
                <a:solidFill>
                  <a:srgbClr val="CC3300"/>
                </a:solidFill>
              </a:rPr>
              <a:t>», 2003р.)</a:t>
            </a:r>
            <a:endParaRPr lang="ru-RU" sz="4000" b="1" dirty="0">
              <a:solidFill>
                <a:srgbClr val="CC3300"/>
              </a:solidFill>
            </a:endParaRPr>
          </a:p>
        </p:txBody>
      </p:sp>
      <p:pic>
        <p:nvPicPr>
          <p:cNvPr id="2053" name="Picture 5" descr="Похожее изображени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1328" y="3994948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0620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20336" cy="175432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5400" b="1" spc="50" dirty="0" smtClean="0">
                <a:ln w="11430"/>
                <a:solidFill>
                  <a:srgbClr val="99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</a:t>
            </a:r>
            <a:r>
              <a:rPr lang="uk-UA" sz="5400" b="1" spc="50" dirty="0" err="1" smtClean="0">
                <a:ln w="11430"/>
                <a:solidFill>
                  <a:srgbClr val="99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Прорицатель</a:t>
            </a:r>
            <a:r>
              <a:rPr lang="uk-UA" sz="5400" b="1" spc="50" dirty="0" smtClean="0">
                <a:ln w="11430"/>
                <a:solidFill>
                  <a:srgbClr val="99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Омар Хайям.</a:t>
            </a:r>
          </a:p>
          <a:p>
            <a:pPr algn="ctr">
              <a:defRPr/>
            </a:pPr>
            <a:r>
              <a:rPr lang="uk-UA" sz="5400" b="1" spc="50" dirty="0" err="1" smtClean="0">
                <a:ln w="11430"/>
                <a:solidFill>
                  <a:srgbClr val="99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Хроника</a:t>
            </a:r>
            <a:r>
              <a:rPr lang="uk-UA" sz="5400" b="1" spc="50" dirty="0" smtClean="0">
                <a:ln w="11430"/>
                <a:solidFill>
                  <a:srgbClr val="99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5400" b="1" spc="50" dirty="0" err="1" smtClean="0">
                <a:ln w="11430"/>
                <a:solidFill>
                  <a:srgbClr val="99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легенды</a:t>
            </a:r>
            <a:r>
              <a:rPr lang="uk-UA" sz="5400" b="1" spc="50" dirty="0" smtClean="0">
                <a:ln w="11430"/>
                <a:solidFill>
                  <a:srgbClr val="99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  <a:endParaRPr lang="ru-RU" sz="5400" b="1" spc="50" dirty="0">
              <a:ln w="11430"/>
              <a:solidFill>
                <a:srgbClr val="99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882" y="1653357"/>
            <a:ext cx="88705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кінокомпанія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Ірану та Узбекистану </a:t>
            </a:r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2011 рік)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Шапур Кальхур (Shapoor Kalhor, شاپور کلهر) фотографи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740" y="2330546"/>
            <a:ext cx="1892905" cy="2650068"/>
          </a:xfrm>
          <a:prstGeom prst="rect">
            <a:avLst/>
          </a:prstGeom>
          <a:noFill/>
          <a:ln w="44450">
            <a:solidFill>
              <a:srgbClr val="99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169" y="5446179"/>
            <a:ext cx="2520280" cy="1200329"/>
          </a:xfrm>
          <a:prstGeom prst="rect">
            <a:avLst/>
          </a:prstGeom>
          <a:solidFill>
            <a:schemeClr val="bg2">
              <a:lumMod val="90000"/>
              <a:alpha val="74000"/>
            </a:schemeClr>
          </a:solidFill>
          <a:ln w="44450">
            <a:solidFill>
              <a:srgbClr val="99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Шапур </a:t>
            </a:r>
            <a:r>
              <a:rPr lang="ru-RU" sz="2400" b="1" dirty="0" err="1"/>
              <a:t>Кальхур</a:t>
            </a:r>
            <a:endParaRPr lang="ru-RU" sz="2400" b="1" dirty="0"/>
          </a:p>
          <a:p>
            <a:pPr algn="ctr"/>
            <a:r>
              <a:rPr lang="en-US" sz="2400" b="1" dirty="0" err="1"/>
              <a:t>Shapoor</a:t>
            </a:r>
            <a:r>
              <a:rPr lang="en-US" sz="2400" b="1" dirty="0"/>
              <a:t> </a:t>
            </a:r>
            <a:r>
              <a:rPr lang="en-US" sz="2400" b="1" dirty="0" err="1"/>
              <a:t>Kalhor</a:t>
            </a:r>
            <a:endParaRPr lang="en-US" sz="2400" b="1" dirty="0"/>
          </a:p>
          <a:p>
            <a:pPr algn="ctr"/>
            <a:r>
              <a:rPr lang="ar-AE" sz="2400" b="1" dirty="0"/>
              <a:t>شاپور </a:t>
            </a:r>
            <a:r>
              <a:rPr lang="ar-AE" sz="2400" b="1" dirty="0" smtClean="0"/>
              <a:t>کلهر</a:t>
            </a:r>
            <a:endParaRPr lang="ar-AE" sz="2400" b="1" dirty="0"/>
          </a:p>
        </p:txBody>
      </p:sp>
      <p:pic>
        <p:nvPicPr>
          <p:cNvPr id="1028" name="Picture 4" descr="&quot;Прорицатель. Жизнь Омара Хайяма&quot; (2010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1474" y="3234326"/>
            <a:ext cx="2751768" cy="2063826"/>
          </a:xfrm>
          <a:prstGeom prst="rect">
            <a:avLst/>
          </a:prstGeom>
          <a:noFill/>
          <a:ln w="44450">
            <a:solidFill>
              <a:srgbClr val="99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Роман Матюнин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218729"/>
            <a:ext cx="1831608" cy="2564253"/>
          </a:xfrm>
          <a:prstGeom prst="rect">
            <a:avLst/>
          </a:prstGeom>
          <a:noFill/>
          <a:ln w="44450">
            <a:solidFill>
              <a:srgbClr val="B9474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710432" y="2330546"/>
            <a:ext cx="2454005" cy="461665"/>
          </a:xfrm>
          <a:prstGeom prst="rect">
            <a:avLst/>
          </a:prstGeom>
          <a:solidFill>
            <a:schemeClr val="bg2">
              <a:lumMod val="75000"/>
              <a:alpha val="84000"/>
            </a:schemeClr>
          </a:solidFill>
          <a:ln w="44450">
            <a:solidFill>
              <a:srgbClr val="CC3300"/>
            </a:solidFill>
          </a:ln>
        </p:spPr>
        <p:txBody>
          <a:bodyPr wrap="none">
            <a:spAutoFit/>
          </a:bodyPr>
          <a:lstStyle/>
          <a:p>
            <a:r>
              <a:rPr lang="ru-RU" sz="2400" b="1" dirty="0" err="1"/>
              <a:t>Матюнин</a:t>
            </a:r>
            <a:r>
              <a:rPr lang="ru-RU" b="1" dirty="0"/>
              <a:t> </a:t>
            </a:r>
            <a:r>
              <a:rPr lang="ru-RU" sz="2400" b="1" dirty="0"/>
              <a:t>Роман </a:t>
            </a:r>
          </a:p>
        </p:txBody>
      </p:sp>
      <p:pic>
        <p:nvPicPr>
          <p:cNvPr id="1034" name="Picture 10" descr="Валерия Ланская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3234326"/>
            <a:ext cx="1691863" cy="2368609"/>
          </a:xfrm>
          <a:prstGeom prst="rect">
            <a:avLst/>
          </a:prstGeom>
          <a:noFill/>
          <a:ln w="44450">
            <a:solidFill>
              <a:srgbClr val="CC99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680907" y="2433492"/>
            <a:ext cx="1350947" cy="830997"/>
          </a:xfrm>
          <a:prstGeom prst="rect">
            <a:avLst/>
          </a:prstGeom>
          <a:solidFill>
            <a:schemeClr val="bg2">
              <a:lumMod val="75000"/>
              <a:alpha val="72000"/>
            </a:schemeClr>
          </a:solidFill>
          <a:ln w="44450">
            <a:solidFill>
              <a:srgbClr val="CC99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ru-RU" sz="2400" b="1" dirty="0" err="1"/>
              <a:t>Ланская</a:t>
            </a:r>
            <a:r>
              <a:rPr lang="ru-RU" sz="2400" b="1" dirty="0"/>
              <a:t> </a:t>
            </a:r>
            <a:endParaRPr lang="ru-RU" sz="2400" b="1" dirty="0" smtClean="0"/>
          </a:p>
          <a:p>
            <a:pPr algn="ctr"/>
            <a:r>
              <a:rPr lang="ru-RU" sz="2400" b="1" dirty="0" smtClean="0"/>
              <a:t>Валерия</a:t>
            </a:r>
            <a:endParaRPr lang="ru-RU" sz="2400" b="1" dirty="0"/>
          </a:p>
        </p:txBody>
      </p:sp>
      <p:pic>
        <p:nvPicPr>
          <p:cNvPr id="1038" name="Picture 14" descr="Похожее изображение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0910" y="4926725"/>
            <a:ext cx="2683418" cy="1783492"/>
          </a:xfrm>
          <a:prstGeom prst="rect">
            <a:avLst/>
          </a:prstGeom>
          <a:noFill/>
          <a:ln w="44450">
            <a:solidFill>
              <a:srgbClr val="B9474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465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979712" y="-1"/>
            <a:ext cx="219793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6000" b="1" dirty="0" smtClean="0">
                <a:ln w="10541" cmpd="sng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rgbClr val="FF3300"/>
                </a:solidFill>
              </a:rPr>
              <a:t> Тема:</a:t>
            </a:r>
            <a:endParaRPr lang="uk-UA" sz="6000" b="1" dirty="0">
              <a:ln w="10541" cmpd="sng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</a:ln>
              <a:solidFill>
                <a:srgbClr val="FF3300"/>
              </a:solidFill>
            </a:endParaRPr>
          </a:p>
        </p:txBody>
      </p:sp>
      <p:pic>
        <p:nvPicPr>
          <p:cNvPr id="9" name="Picture 2" descr="D:\00000\хайям\разное\009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537812" y="5068541"/>
            <a:ext cx="2270002" cy="1194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D:\00000\хайям\разное\009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537812" y="2800352"/>
            <a:ext cx="2270002" cy="1194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D:\00000\хайям\разное\009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537812" y="537812"/>
            <a:ext cx="2270002" cy="1194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899592" y="908720"/>
            <a:ext cx="4608512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C6600"/>
                </a:solidFill>
              </a:rPr>
              <a:t> Омар Хайям. </a:t>
            </a:r>
            <a:r>
              <a:rPr lang="uk-UA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996600"/>
                </a:solidFill>
              </a:rPr>
              <a:t>Рубаї</a:t>
            </a:r>
            <a:r>
              <a:rPr lang="uk-UA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996600"/>
                </a:solidFill>
              </a:rPr>
              <a:t>.</a:t>
            </a:r>
          </a:p>
          <a:p>
            <a:pPr algn="ctr">
              <a:defRPr/>
            </a:pPr>
            <a:r>
              <a:rPr lang="uk-UA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993300"/>
                </a:solidFill>
              </a:rPr>
              <a:t>Лаконізм і місткість жанру </a:t>
            </a:r>
            <a:r>
              <a:rPr lang="uk-UA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993300"/>
                </a:solidFill>
              </a:rPr>
              <a:t>рубаї</a:t>
            </a:r>
            <a:r>
              <a:rPr lang="uk-UA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993300"/>
                </a:solidFill>
              </a:rPr>
              <a:t>.</a:t>
            </a:r>
          </a:p>
          <a:p>
            <a:pPr algn="ctr">
              <a:defRPr/>
            </a:pPr>
            <a:r>
              <a:rPr lang="uk-UA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C3300"/>
                </a:solidFill>
              </a:rPr>
              <a:t>Основні теми й мотиви творчості Омара Хайяма. </a:t>
            </a:r>
          </a:p>
        </p:txBody>
      </p:sp>
    </p:spTree>
    <p:extLst>
      <p:ext uri="{BB962C8B-B14F-4D97-AF65-F5344CB8AC3E}">
        <p14:creationId xmlns:p14="http://schemas.microsoft.com/office/powerpoint/2010/main" val="308158966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56724" y="922732"/>
            <a:ext cx="7380547" cy="3347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uk-UA" sz="3600" b="1" dirty="0" smtClean="0">
                <a:latin typeface="Monotype Corsiva" pitchFamily="66" charset="0"/>
              </a:rPr>
              <a:t>У  </a:t>
            </a:r>
            <a:r>
              <a:rPr lang="uk-UA" sz="3600" b="1" dirty="0">
                <a:latin typeface="Monotype Corsiva" pitchFamily="66" charset="0"/>
              </a:rPr>
              <a:t>Омара Хайяма я навчилася жити,</a:t>
            </a:r>
            <a:endParaRPr lang="ru-RU" sz="3600" b="1" dirty="0">
              <a:latin typeface="Monotype Corsiva" pitchFamily="66" charset="0"/>
            </a:endParaRPr>
          </a:p>
          <a:p>
            <a:pPr>
              <a:lnSpc>
                <a:spcPct val="150000"/>
              </a:lnSpc>
            </a:pPr>
            <a:r>
              <a:rPr lang="uk-UA" sz="3600" b="1" dirty="0">
                <a:latin typeface="Monotype Corsiva" pitchFamily="66" charset="0"/>
              </a:rPr>
              <a:t>Почуття цінувати, як </a:t>
            </a:r>
            <a:r>
              <a:rPr lang="uk-UA" sz="3600" b="1" dirty="0" err="1">
                <a:latin typeface="Monotype Corsiva" pitchFamily="66" charset="0"/>
              </a:rPr>
              <a:t>некуплений</a:t>
            </a:r>
            <a:r>
              <a:rPr lang="uk-UA" sz="3600" b="1" dirty="0">
                <a:latin typeface="Monotype Corsiva" pitchFamily="66" charset="0"/>
              </a:rPr>
              <a:t> скарб,</a:t>
            </a:r>
            <a:endParaRPr lang="ru-RU" sz="3600" b="1" dirty="0">
              <a:latin typeface="Monotype Corsiva" pitchFamily="66" charset="0"/>
            </a:endParaRPr>
          </a:p>
          <a:p>
            <a:pPr>
              <a:lnSpc>
                <a:spcPct val="150000"/>
              </a:lnSpc>
            </a:pPr>
            <a:r>
              <a:rPr lang="uk-UA" sz="3600" b="1" dirty="0">
                <a:latin typeface="Monotype Corsiva" pitchFamily="66" charset="0"/>
              </a:rPr>
              <a:t>Що зробила в житті і що треба зробити</a:t>
            </a:r>
            <a:endParaRPr lang="ru-RU" sz="3600" b="1" dirty="0">
              <a:latin typeface="Monotype Corsiva" pitchFamily="66" charset="0"/>
            </a:endParaRPr>
          </a:p>
          <a:p>
            <a:pPr>
              <a:lnSpc>
                <a:spcPct val="150000"/>
              </a:lnSpc>
            </a:pPr>
            <a:r>
              <a:rPr lang="uk-UA" sz="3600" b="1" dirty="0">
                <a:latin typeface="Monotype Corsiva" pitchFamily="66" charset="0"/>
              </a:rPr>
              <a:t>Малювати життя, не шкодуючи фарб.</a:t>
            </a:r>
            <a:endParaRPr lang="ru-RU" sz="3600" b="1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8525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59832" y="1268760"/>
            <a:ext cx="586814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i="1" dirty="0"/>
              <a:t>1.   Скласти </a:t>
            </a:r>
            <a:r>
              <a:rPr lang="uk-UA" sz="2800" i="1" dirty="0" err="1"/>
              <a:t>сенкан</a:t>
            </a:r>
            <a:r>
              <a:rPr lang="uk-UA" sz="2800" i="1" dirty="0"/>
              <a:t> за біографією Омара Хайяма.  </a:t>
            </a:r>
            <a:endParaRPr lang="ru-RU" sz="2800" i="1" dirty="0"/>
          </a:p>
          <a:p>
            <a:r>
              <a:rPr lang="uk-UA" sz="2800" i="1" dirty="0"/>
              <a:t>2.. Вивчити напам’ять 3-5  </a:t>
            </a:r>
            <a:r>
              <a:rPr lang="uk-UA" sz="2800" i="1" dirty="0" err="1"/>
              <a:t>рубаї</a:t>
            </a:r>
            <a:r>
              <a:rPr lang="uk-UA" sz="2800" i="1" dirty="0"/>
              <a:t>   і визначити </a:t>
            </a:r>
            <a:r>
              <a:rPr lang="uk-UA" sz="2800" i="1" dirty="0" err="1" smtClean="0"/>
              <a:t>іх</a:t>
            </a:r>
            <a:r>
              <a:rPr lang="uk-UA" sz="2800" i="1" dirty="0" smtClean="0"/>
              <a:t> </a:t>
            </a:r>
            <a:r>
              <a:rPr lang="uk-UA" sz="2800" i="1" dirty="0"/>
              <a:t>тематику.  </a:t>
            </a:r>
            <a:endParaRPr lang="ru-RU" sz="2800" i="1" dirty="0"/>
          </a:p>
          <a:p>
            <a:r>
              <a:rPr lang="uk-UA" sz="2800" i="1" dirty="0"/>
              <a:t>Додаткове завдання </a:t>
            </a:r>
            <a:r>
              <a:rPr lang="uk-UA" sz="2800" i="1" dirty="0" smtClean="0"/>
              <a:t>(на вибір)</a:t>
            </a:r>
            <a:endParaRPr lang="ru-RU" sz="2800" i="1" dirty="0"/>
          </a:p>
          <a:p>
            <a:r>
              <a:rPr lang="uk-UA" sz="2800" i="1" dirty="0"/>
              <a:t>1.Написати лист другові “Відкрий для себе Омара Хайяма!”</a:t>
            </a:r>
            <a:endParaRPr lang="ru-RU" sz="2800" i="1" dirty="0"/>
          </a:p>
          <a:p>
            <a:r>
              <a:rPr lang="uk-UA" sz="2800" i="1" dirty="0"/>
              <a:t>2. Намалювати ілюстрація до улюблених </a:t>
            </a:r>
            <a:r>
              <a:rPr lang="uk-UA" sz="2800" i="1" dirty="0" err="1"/>
              <a:t>рубаї</a:t>
            </a:r>
            <a:r>
              <a:rPr lang="uk-UA" sz="2800" i="1" dirty="0"/>
              <a:t>.</a:t>
            </a:r>
            <a:endParaRPr lang="ru-RU" sz="2800" i="1" dirty="0"/>
          </a:p>
          <a:p>
            <a:r>
              <a:rPr lang="uk-UA" sz="2800" i="1" dirty="0"/>
              <a:t>3. Скласти «ТОП-10» цікавих фактів з біографії О.Хайяма.</a:t>
            </a:r>
            <a:endParaRPr lang="ru-RU" sz="2800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871067" y="404664"/>
            <a:ext cx="48600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dirty="0">
                <a:solidFill>
                  <a:schemeClr val="tx2"/>
                </a:solidFill>
              </a:rPr>
              <a:t>Домашнє завдання: </a:t>
            </a:r>
            <a:endParaRPr lang="ru-RU" sz="40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2909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39752" y="0"/>
            <a:ext cx="68042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dirty="0">
                <a:solidFill>
                  <a:srgbClr val="FFC000"/>
                </a:solidFill>
              </a:rPr>
              <a:t>…О, як я хочу після тисяч років</a:t>
            </a:r>
            <a:endParaRPr lang="ru-RU" sz="3600" b="1" dirty="0">
              <a:solidFill>
                <a:srgbClr val="FFC000"/>
              </a:solidFill>
            </a:endParaRPr>
          </a:p>
          <a:p>
            <a:r>
              <a:rPr lang="uk-UA" sz="3600" b="1" dirty="0" smtClean="0">
                <a:solidFill>
                  <a:srgbClr val="FFC000"/>
                </a:solidFill>
              </a:rPr>
              <a:t>    Зійти </a:t>
            </a:r>
            <a:r>
              <a:rPr lang="uk-UA" sz="3600" b="1" dirty="0">
                <a:solidFill>
                  <a:srgbClr val="FFC000"/>
                </a:solidFill>
              </a:rPr>
              <a:t>з землі хоч травкою </a:t>
            </a:r>
            <a:r>
              <a:rPr lang="uk-UA" sz="3600" b="1" dirty="0" smtClean="0">
                <a:solidFill>
                  <a:srgbClr val="FFC000"/>
                </a:solidFill>
              </a:rPr>
              <a:t>  </a:t>
            </a:r>
          </a:p>
          <a:p>
            <a:r>
              <a:rPr lang="uk-UA" sz="3600" b="1" dirty="0" smtClean="0">
                <a:solidFill>
                  <a:srgbClr val="FFC000"/>
                </a:solidFill>
              </a:rPr>
              <a:t>    малою!</a:t>
            </a:r>
            <a:endParaRPr lang="ru-RU" sz="3600" b="1" dirty="0">
              <a:solidFill>
                <a:srgbClr val="FFC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308335" y="1268760"/>
            <a:ext cx="28083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dirty="0" smtClean="0">
                <a:solidFill>
                  <a:srgbClr val="FFC000"/>
                </a:solidFill>
              </a:rPr>
              <a:t> Омар </a:t>
            </a:r>
            <a:r>
              <a:rPr lang="uk-UA" sz="3600" b="1" dirty="0">
                <a:solidFill>
                  <a:srgbClr val="FFC000"/>
                </a:solidFill>
              </a:rPr>
              <a:t>Хайям</a:t>
            </a:r>
            <a:endParaRPr lang="ru-RU" sz="36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4816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00000\хайям\rubajyat_omara_hajyama_438_auto_0_100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4346" y="1400583"/>
            <a:ext cx="3904056" cy="5348022"/>
          </a:xfrm>
          <a:prstGeom prst="rect">
            <a:avLst/>
          </a:prstGeom>
          <a:ln w="101600" cap="sq" cmpd="thickThin">
            <a:solidFill>
              <a:srgbClr val="9933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D:\00000\хайям\Edward_FitzGerald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66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410" y="908720"/>
            <a:ext cx="3124200" cy="3810000"/>
          </a:xfrm>
          <a:prstGeom prst="ellipse">
            <a:avLst/>
          </a:prstGeom>
          <a:ln w="63500" cap="rnd">
            <a:solidFill>
              <a:srgbClr val="9933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475656" y="-106943"/>
            <a:ext cx="75608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6000" b="1" dirty="0" smtClean="0">
                <a:ln w="10541" cmpd="sng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rgbClr val="B9474F"/>
                </a:solidFill>
              </a:rPr>
              <a:t> Едвард </a:t>
            </a:r>
            <a:r>
              <a:rPr lang="uk-UA" sz="6000" b="1" dirty="0" err="1" smtClean="0">
                <a:ln w="10541" cmpd="sng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rgbClr val="B9474F"/>
                </a:solidFill>
              </a:rPr>
              <a:t>Фіцджеральд</a:t>
            </a:r>
            <a:endParaRPr lang="uk-UA" sz="6000" b="1" dirty="0">
              <a:ln w="10541" cmpd="sng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</a:ln>
              <a:solidFill>
                <a:srgbClr val="B9474F"/>
              </a:solidFill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015963" y="692696"/>
            <a:ext cx="58467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uk-UA" sz="4000" b="1" dirty="0" smtClean="0">
                <a:solidFill>
                  <a:srgbClr val="FF6600"/>
                </a:solidFill>
              </a:rPr>
              <a:t>Англія.1859р.</a:t>
            </a:r>
            <a:endParaRPr lang="ru-RU" sz="4000" b="1" dirty="0">
              <a:solidFill>
                <a:srgbClr val="FF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25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-2990850" y="-603448"/>
            <a:ext cx="29908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Картинки по запросу фото книги Едварда Фіцджеральда про хайяма"/>
          <p:cNvSpPr>
            <a:spLocks noChangeAspect="1" noChangeArrowheads="1"/>
          </p:cNvSpPr>
          <p:nvPr/>
        </p:nvSpPr>
        <p:spPr bwMode="auto">
          <a:xfrm>
            <a:off x="155575" y="-1790700"/>
            <a:ext cx="2733675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370219" y="763885"/>
            <a:ext cx="5773781" cy="1008657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</a:bodyPr>
          <a:lstStyle/>
          <a:p>
            <a:pPr algn="ctr">
              <a:defRPr/>
            </a:pPr>
            <a:r>
              <a:rPr lang="uk-UA" sz="6000" b="1" dirty="0" smtClean="0">
                <a:ln w="10541" cmpd="sng">
                  <a:solidFill>
                    <a:srgbClr val="FFC000"/>
                  </a:solidFill>
                  <a:prstDash val="solid"/>
                </a:ln>
                <a:solidFill>
                  <a:srgbClr val="006600"/>
                </a:solidFill>
              </a:rPr>
              <a:t>Проблемне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386636" y="1844824"/>
            <a:ext cx="4053301" cy="560553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</a:bodyPr>
          <a:lstStyle/>
          <a:p>
            <a:pPr algn="ctr">
              <a:defRPr/>
            </a:pPr>
            <a:r>
              <a:rPr lang="uk-UA" sz="6000" b="1" dirty="0" smtClean="0">
                <a:ln w="10541" cmpd="sng">
                  <a:solidFill>
                    <a:srgbClr val="FFC000"/>
                  </a:solidFill>
                  <a:prstDash val="solid"/>
                </a:ln>
                <a:solidFill>
                  <a:srgbClr val="006600"/>
                </a:solidFill>
              </a:rPr>
              <a:t>питання:</a:t>
            </a:r>
            <a:endParaRPr lang="uk-UA" sz="6000" b="1" dirty="0">
              <a:ln w="10541" cmpd="sng">
                <a:solidFill>
                  <a:srgbClr val="FFC000"/>
                </a:solidFill>
                <a:prstDash val="solid"/>
              </a:ln>
              <a:solidFill>
                <a:srgbClr val="006600"/>
              </a:solidFill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491880" y="2708920"/>
            <a:ext cx="5842815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uk-UA" sz="3600" b="1" dirty="0" smtClean="0">
                <a:solidFill>
                  <a:srgbClr val="FF6600"/>
                </a:solidFill>
              </a:rPr>
              <a:t>Чим </a:t>
            </a:r>
          </a:p>
          <a:p>
            <a:pPr algn="ctr" eaLnBrk="1" hangingPunct="1"/>
            <a:r>
              <a:rPr lang="uk-UA" sz="3600" b="1" dirty="0" smtClean="0">
                <a:solidFill>
                  <a:srgbClr val="FF6600"/>
                </a:solidFill>
              </a:rPr>
              <a:t>приваблюють людство  </a:t>
            </a:r>
            <a:r>
              <a:rPr lang="uk-UA" sz="3600" b="1" dirty="0" err="1" smtClean="0">
                <a:solidFill>
                  <a:srgbClr val="FF6600"/>
                </a:solidFill>
              </a:rPr>
              <a:t>рубаї</a:t>
            </a:r>
            <a:r>
              <a:rPr lang="uk-UA" sz="3600" b="1" dirty="0" smtClean="0">
                <a:solidFill>
                  <a:srgbClr val="FF6600"/>
                </a:solidFill>
              </a:rPr>
              <a:t> </a:t>
            </a:r>
          </a:p>
          <a:p>
            <a:pPr algn="ctr" eaLnBrk="1" hangingPunct="1"/>
            <a:r>
              <a:rPr lang="uk-UA" sz="3600" b="1" dirty="0" smtClean="0">
                <a:solidFill>
                  <a:srgbClr val="FF6600"/>
                </a:solidFill>
              </a:rPr>
              <a:t>Омара</a:t>
            </a:r>
            <a:r>
              <a:rPr lang="uk-UA" sz="3600" b="1" dirty="0">
                <a:solidFill>
                  <a:srgbClr val="FF6600"/>
                </a:solidFill>
              </a:rPr>
              <a:t> </a:t>
            </a:r>
            <a:r>
              <a:rPr lang="uk-UA" sz="3600" b="1" dirty="0" smtClean="0">
                <a:solidFill>
                  <a:srgbClr val="FF6600"/>
                </a:solidFill>
              </a:rPr>
              <a:t>Хайяма ?</a:t>
            </a:r>
          </a:p>
        </p:txBody>
      </p:sp>
    </p:spTree>
    <p:extLst>
      <p:ext uri="{BB962C8B-B14F-4D97-AF65-F5344CB8AC3E}">
        <p14:creationId xmlns:p14="http://schemas.microsoft.com/office/powerpoint/2010/main" val="2840362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79912" y="2708920"/>
            <a:ext cx="55446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6600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Сузір'я </a:t>
            </a:r>
            <a:endParaRPr lang="uk-UA" sz="6600" i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uk-UA" sz="6600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Омара </a:t>
            </a:r>
            <a:r>
              <a:rPr lang="uk-UA" sz="6600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Хайяма </a:t>
            </a:r>
            <a:endParaRPr lang="ru-RU" sz="6600" i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63867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802925" y="0"/>
            <a:ext cx="5269013" cy="2016769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</a:bodyPr>
          <a:lstStyle/>
          <a:p>
            <a:pPr algn="ctr">
              <a:defRPr/>
            </a:pPr>
            <a:r>
              <a:rPr lang="uk-UA" sz="6000" b="1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Дослідження</a:t>
            </a:r>
          </a:p>
          <a:p>
            <a:pPr algn="ctr">
              <a:defRPr/>
            </a:pPr>
            <a:r>
              <a:rPr lang="uk-UA" sz="6000" b="1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т</a:t>
            </a:r>
            <a:r>
              <a:rPr lang="uk-UA" sz="6000" b="1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ворчості </a:t>
            </a:r>
          </a:p>
          <a:p>
            <a:pPr algn="ctr">
              <a:defRPr/>
            </a:pPr>
            <a:r>
              <a:rPr lang="uk-UA" sz="6000" b="1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Омара Хайяма</a:t>
            </a:r>
            <a:r>
              <a:rPr lang="uk-UA" sz="6000" b="1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20081" y="5777335"/>
            <a:ext cx="5940152" cy="1080665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</a:bodyPr>
          <a:lstStyle/>
          <a:p>
            <a:pPr algn="ctr">
              <a:defRPr/>
            </a:pPr>
            <a:r>
              <a:rPr lang="uk-UA" sz="6000" b="1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</a:rPr>
              <a:t>р</a:t>
            </a:r>
            <a:r>
              <a:rPr lang="uk-UA" sz="6000" b="1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</a:rPr>
              <a:t>обота в групах </a:t>
            </a:r>
          </a:p>
        </p:txBody>
      </p:sp>
      <p:pic>
        <p:nvPicPr>
          <p:cNvPr id="6" name="Picture 2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012042"/>
            <a:ext cx="4873887" cy="406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3719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63888" y="188640"/>
            <a:ext cx="5292080" cy="1080665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</a:bodyPr>
          <a:lstStyle/>
          <a:p>
            <a:pPr algn="ctr">
              <a:defRPr/>
            </a:pPr>
            <a:r>
              <a:rPr lang="uk-UA" sz="6000" b="1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CC9900"/>
                </a:solidFill>
              </a:rPr>
              <a:t>Р У Б А Ї - 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987825" y="1484784"/>
            <a:ext cx="6156176" cy="526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uk-UA" sz="4800" b="1" dirty="0" smtClean="0">
                <a:solidFill>
                  <a:srgbClr val="663300"/>
                </a:solidFill>
              </a:rPr>
              <a:t> </a:t>
            </a:r>
            <a:r>
              <a:rPr lang="uk-UA" sz="4800" b="1" dirty="0">
                <a:solidFill>
                  <a:srgbClr val="663300"/>
                </a:solidFill>
              </a:rPr>
              <a:t>це філософсько-ліричний чотиривірш, у якому три або й чотири рядки римуються між собою . </a:t>
            </a:r>
            <a:endParaRPr lang="ru-RU" sz="4800" b="1" dirty="0">
              <a:solidFill>
                <a:srgbClr val="663300"/>
              </a:solidFill>
            </a:endParaRPr>
          </a:p>
        </p:txBody>
      </p:sp>
      <p:pic>
        <p:nvPicPr>
          <p:cNvPr id="1026" name="Picture 2" descr="D:\00000\хайям\обложка\10660096_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95975">
            <a:off x="511729" y="1053858"/>
            <a:ext cx="2600028" cy="3343473"/>
          </a:xfrm>
          <a:prstGeom prst="rect">
            <a:avLst/>
          </a:prstGeom>
          <a:noFill/>
          <a:ln w="38100">
            <a:solidFill>
              <a:srgbClr val="FF66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8523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-148753"/>
            <a:ext cx="9120336" cy="64633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3600" b="1" spc="50" dirty="0" smtClean="0">
                <a:ln w="11430"/>
                <a:solidFill>
                  <a:srgbClr val="99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ТЕМАТИКА  РУБАЇ ОМАРА ХАЙЯМА: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763688" y="273664"/>
            <a:ext cx="6043317" cy="6986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457200" indent="-457200">
              <a:buFont typeface="Wingdings" pitchFamily="2" charset="2"/>
              <a:buChar char="v"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Утвердження 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цінностей людської особистості, права людини на радість буття;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Wingdings" pitchFamily="2" charset="2"/>
              <a:buChar char="v"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Оспівування 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загальнолюдських цінностей;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Wingdings" pitchFamily="2" charset="2"/>
              <a:buChar char="v"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Швидкоплинність 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життя та необхідність прожити його гідно;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Wingdings" pitchFamily="2" charset="2"/>
              <a:buChar char="v"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Роздуми 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над істинами, викладеними в 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Корані;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Wingdings" pitchFamily="2" charset="2"/>
              <a:buChar char="v"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Кохання 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як першооснова людського існування;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Wingdings" pitchFamily="2" charset="2"/>
              <a:buChar char="v"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Уславлення 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насолод життя;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Wingdings" pitchFamily="2" charset="2"/>
              <a:buChar char="v"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Утвердження 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віри в абсолютний закон буття – вічний і безперервний 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рух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015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1157</TotalTime>
  <Words>611</Words>
  <Application>Microsoft Office PowerPoint</Application>
  <PresentationFormat>Экран (4:3)</PresentationFormat>
  <Paragraphs>128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</dc:creator>
  <cp:lastModifiedBy>Марина</cp:lastModifiedBy>
  <cp:revision>75</cp:revision>
  <dcterms:created xsi:type="dcterms:W3CDTF">2017-11-29T07:02:27Z</dcterms:created>
  <dcterms:modified xsi:type="dcterms:W3CDTF">2018-02-20T19:09:10Z</dcterms:modified>
</cp:coreProperties>
</file>