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84" r:id="rId1"/>
  </p:sldMasterIdLst>
  <p:notesMasterIdLst>
    <p:notesMasterId r:id="rId32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69" r:id="rId13"/>
    <p:sldId id="271" r:id="rId14"/>
    <p:sldId id="273" r:id="rId15"/>
    <p:sldId id="285" r:id="rId16"/>
    <p:sldId id="274" r:id="rId17"/>
    <p:sldId id="275" r:id="rId18"/>
    <p:sldId id="289" r:id="rId19"/>
    <p:sldId id="287" r:id="rId20"/>
    <p:sldId id="288" r:id="rId21"/>
    <p:sldId id="292" r:id="rId22"/>
    <p:sldId id="291" r:id="rId23"/>
    <p:sldId id="282" r:id="rId24"/>
    <p:sldId id="276" r:id="rId25"/>
    <p:sldId id="277" r:id="rId26"/>
    <p:sldId id="281" r:id="rId27"/>
    <p:sldId id="278" r:id="rId28"/>
    <p:sldId id="293" r:id="rId29"/>
    <p:sldId id="279" r:id="rId30"/>
    <p:sldId id="280" r:id="rId31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84547" autoAdjust="0"/>
  </p:normalViewPr>
  <p:slideViewPr>
    <p:cSldViewPr snapToGrid="0">
      <p:cViewPr varScale="1">
        <p:scale>
          <a:sx n="62" d="100"/>
          <a:sy n="62" d="100"/>
        </p:scale>
        <p:origin x="-105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03AD409-E654-4125-BA72-ED0986AAFC15}" type="datetimeFigureOut">
              <a:rPr lang="ru-RU"/>
              <a:pPr>
                <a:defRPr/>
              </a:pPr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20367B6-8248-4DF8-8CCF-C6585D995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48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0367B6-8248-4DF8-8CCF-C6585D99524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08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0367B6-8248-4DF8-8CCF-C6585D99524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62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0367B6-8248-4DF8-8CCF-C6585D99524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452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FE829C-A73D-4521-AA18-83399F0F332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9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8EEF24-2C59-434D-AACB-9EEC8487C7E5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B895E-1A48-4345-ADBF-3150BAFD0F9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71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02304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5902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217989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31335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62629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84412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5993CA-F14B-4F30-A76D-23FF39AD07E5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4AA2D-B668-47B7-938F-3B202FC76D7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267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D1FADD-CF57-4FEB-AFD5-25227B49720B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4630E-DA7C-433A-9FA9-DFFCBD9C781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52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05124D-7560-4900-9A45-E27EDFA8CB8B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3AD49-4573-4B22-AFC3-4057A0A716B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24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8B331E-0938-44EE-B18F-B03660417BFC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94FA0F-4634-42AC-B70E-8E6AE582594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13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870DD7-850A-43A7-B21F-35703AFAE5DB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B3C26B-1E96-4BD4-AD8D-AFB1546C79B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38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DEBD44-7EA8-4017-B7ED-B97D6571D98E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263B64-0D70-4242-9665-93E43973A20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67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7A412A-965E-4D79-B6DB-40FE385CCBA3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D791A-20CF-4EBB-B98A-1188AD04555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306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5E8E3C-0F42-47DC-B169-A7B68035647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F75323-2A55-496C-B2C0-33F48D46B53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15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101800-5ABC-4C92-B661-8EB4BC07F675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9CF28-63DA-427E-BBDE-5AA61169889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99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CB7575-B788-4FA2-8A1A-5B3AA452E7EE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4DBD64-91D1-4A53-8202-09937455CD7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470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4F35EA61-23F3-4961-9AE0-CC88F970101F}" type="datetimeFigureOut">
              <a:rPr lang="en-US" smtClean="0"/>
              <a:pPr>
                <a:defRPr/>
              </a:pPr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7064563-CA2F-4224-887E-B1DB678C0CD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3692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85" r:id="rId1"/>
    <p:sldLayoutId id="2147484186" r:id="rId2"/>
    <p:sldLayoutId id="214748418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193" r:id="rId9"/>
    <p:sldLayoutId id="2147484194" r:id="rId10"/>
    <p:sldLayoutId id="2147484195" r:id="rId11"/>
    <p:sldLayoutId id="2147484196" r:id="rId12"/>
    <p:sldLayoutId id="2147484197" r:id="rId13"/>
    <p:sldLayoutId id="2147484198" r:id="rId14"/>
    <p:sldLayoutId id="2147484199" r:id="rId15"/>
    <p:sldLayoutId id="2147484200" r:id="rId16"/>
    <p:sldLayoutId id="214748420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7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>
          <a:xfrm>
            <a:off x="3787775" y="1295400"/>
            <a:ext cx="8824913" cy="2297113"/>
          </a:xfrm>
        </p:spPr>
        <p:txBody>
          <a:bodyPr/>
          <a:lstStyle/>
          <a:p>
            <a:pPr algn="ctr" eaLnBrk="1" hangingPunct="1"/>
            <a:r>
              <a:rPr lang="uk-UA" dirty="0" smtClean="0">
                <a:solidFill>
                  <a:srgbClr val="00B050"/>
                </a:solidFill>
                <a:cs typeface="Aparajita" pitchFamily="34" charset="0"/>
              </a:rPr>
              <a:t>Артюр Рембо</a:t>
            </a:r>
            <a:br>
              <a:rPr lang="uk-UA" dirty="0" smtClean="0">
                <a:solidFill>
                  <a:srgbClr val="00B050"/>
                </a:solidFill>
                <a:cs typeface="Aparajita" pitchFamily="34" charset="0"/>
              </a:rPr>
            </a:br>
            <a:r>
              <a:rPr lang="uk-UA" sz="3600" dirty="0" smtClean="0">
                <a:solidFill>
                  <a:srgbClr val="00B050"/>
                </a:solidFill>
                <a:cs typeface="Aparajita" pitchFamily="34" charset="0"/>
              </a:rPr>
              <a:t>(1854 – 1891)</a:t>
            </a:r>
            <a:endParaRPr lang="ru-RU" sz="3600" dirty="0" smtClean="0">
              <a:solidFill>
                <a:srgbClr val="00B050"/>
              </a:solidFill>
              <a:cs typeface="Aparajita" pitchFamily="34" charset="0"/>
            </a:endParaRPr>
          </a:p>
        </p:txBody>
      </p:sp>
      <p:sp>
        <p:nvSpPr>
          <p:cNvPr id="204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7775" y="3876675"/>
            <a:ext cx="8824913" cy="862013"/>
          </a:xfrm>
        </p:spPr>
        <p:txBody>
          <a:bodyPr>
            <a:noAutofit/>
          </a:bodyPr>
          <a:lstStyle/>
          <a:p>
            <a:pPr algn="ctr" eaLnBrk="1" hangingPunct="1"/>
            <a:r>
              <a:rPr lang="uk-UA" sz="2800" cap="none" dirty="0" smtClean="0">
                <a:solidFill>
                  <a:srgbClr val="CEB5DD"/>
                </a:solidFill>
                <a:cs typeface="Andalus" pitchFamily="18" charset="-78"/>
              </a:rPr>
              <a:t>Асоціативно-чуттєва картина Всесвіту у поезії</a:t>
            </a:r>
          </a:p>
          <a:p>
            <a:pPr algn="ctr" eaLnBrk="1" hangingPunct="1"/>
            <a:r>
              <a:rPr lang="uk-UA" sz="2800" cap="none" dirty="0" smtClean="0">
                <a:solidFill>
                  <a:srgbClr val="CEB5DD"/>
                </a:solidFill>
                <a:cs typeface="Andalus" pitchFamily="18" charset="-78"/>
              </a:rPr>
              <a:t> А. Рембо, місце в ній поета.</a:t>
            </a:r>
          </a:p>
          <a:p>
            <a:pPr algn="ctr" eaLnBrk="1" hangingPunct="1"/>
            <a:r>
              <a:rPr lang="uk-UA" sz="2800" cap="none" dirty="0" smtClean="0">
                <a:solidFill>
                  <a:srgbClr val="CEB5DD"/>
                </a:solidFill>
                <a:cs typeface="Andalus" pitchFamily="18" charset="-78"/>
              </a:rPr>
              <a:t> «П’яний корабель», «Відчуття», «</a:t>
            </a:r>
            <a:r>
              <a:rPr lang="uk-UA" sz="2800" cap="none" dirty="0" err="1" smtClean="0">
                <a:solidFill>
                  <a:srgbClr val="CEB5DD"/>
                </a:solidFill>
                <a:cs typeface="Andalus" pitchFamily="18" charset="-78"/>
              </a:rPr>
              <a:t>Голосівки</a:t>
            </a:r>
            <a:r>
              <a:rPr lang="uk-UA" sz="2800" cap="none" dirty="0" smtClean="0">
                <a:solidFill>
                  <a:srgbClr val="CEB5DD"/>
                </a:solidFill>
                <a:cs typeface="Andalus" pitchFamily="18" charset="-78"/>
              </a:rPr>
              <a:t>». </a:t>
            </a:r>
          </a:p>
          <a:p>
            <a:pPr eaLnBrk="1" hangingPunct="1"/>
            <a:endParaRPr lang="uk-UA" sz="2800" cap="none" dirty="0" smtClean="0">
              <a:solidFill>
                <a:srgbClr val="CEB5DD"/>
              </a:solidFill>
              <a:cs typeface="Andalus" pitchFamily="18" charset="-78"/>
            </a:endParaRPr>
          </a:p>
        </p:txBody>
      </p:sp>
      <p:pic>
        <p:nvPicPr>
          <p:cNvPr id="5" name="Picture 6" descr="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8" y="1155700"/>
            <a:ext cx="291465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7838" y="4324350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721225" y="458788"/>
            <a:ext cx="6753225" cy="14001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dirty="0" err="1" smtClean="0">
                <a:solidFill>
                  <a:srgbClr val="00B050"/>
                </a:solidFill>
              </a:rPr>
              <a:t>Непостійна</a:t>
            </a:r>
            <a:r>
              <a:rPr lang="ru-RU" dirty="0" smtClean="0">
                <a:solidFill>
                  <a:srgbClr val="00B050"/>
                </a:solidFill>
              </a:rPr>
              <a:t> і </a:t>
            </a:r>
            <a:r>
              <a:rPr lang="ru-RU" dirty="0" err="1" smtClean="0">
                <a:solidFill>
                  <a:srgbClr val="00B050"/>
                </a:solidFill>
              </a:rPr>
              <a:t>примхлива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вдача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поета</a:t>
            </a:r>
            <a:endParaRPr lang="ru-RU" dirty="0" smtClean="0">
              <a:solidFill>
                <a:srgbClr val="00B050"/>
              </a:solidFill>
            </a:endParaRP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>
          <a:xfrm>
            <a:off x="4927918" y="2620010"/>
            <a:ext cx="6831012" cy="2861627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Артюр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Рембо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користувався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славою «скандального»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поета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який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за словами Поля Верлена, «любив так само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пристрасно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як і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ненавидів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</p:txBody>
      </p:sp>
      <p:pic>
        <p:nvPicPr>
          <p:cNvPr id="31748" name="Picture 2" descr="G:\А Рембо фото\375111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0250"/>
            <a:ext cx="4751388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G:\А Рембо фото\1321226751_17304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51388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103313" y="1009650"/>
            <a:ext cx="9404350" cy="1401763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00B050"/>
                </a:solidFill>
              </a:rPr>
              <a:t>«</a:t>
            </a:r>
            <a:r>
              <a:rPr lang="ru-RU" dirty="0" err="1" smtClean="0">
                <a:solidFill>
                  <a:srgbClr val="00B050"/>
                </a:solidFill>
              </a:rPr>
              <a:t>П’яний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корабель</a:t>
            </a:r>
            <a:r>
              <a:rPr lang="ru-RU" dirty="0" smtClean="0">
                <a:solidFill>
                  <a:srgbClr val="00B050"/>
                </a:solidFill>
              </a:rPr>
              <a:t>» </a:t>
            </a:r>
            <a:r>
              <a:rPr lang="ru-RU" dirty="0" err="1" smtClean="0">
                <a:solidFill>
                  <a:srgbClr val="00B050"/>
                </a:solidFill>
              </a:rPr>
              <a:t>долі</a:t>
            </a:r>
            <a:r>
              <a:rPr lang="ru-RU" dirty="0" smtClean="0">
                <a:solidFill>
                  <a:srgbClr val="00B050"/>
                </a:solidFill>
              </a:rPr>
              <a:t> Рембо</a:t>
            </a: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707073" y="2632392"/>
            <a:ext cx="8947150" cy="3059747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Відмовившись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мистецтва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Рембо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блукав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Англією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Німеччиною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Бельгією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освоював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землі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Єгипті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Кіпрі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Занзібарі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Рембо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вивчав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мову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негрів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Сомалі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освоював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землі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Африки, де не ступала нога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цивілізованої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людини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допомагав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імператору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Абіссінії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готувати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війну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проти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Італії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5" name="Picture 8" descr="14504lamontagnecirca179kp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75700" y="1954213"/>
            <a:ext cx="3543300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8475" y="4418013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46533" y="812623"/>
            <a:ext cx="9404723" cy="1400530"/>
          </a:xfrm>
        </p:spPr>
        <p:txBody>
          <a:bodyPr/>
          <a:lstStyle/>
          <a:p>
            <a:pPr eaLnBrk="1" hangingPunct="1"/>
            <a:r>
              <a:rPr lang="ru-RU" dirty="0" err="1" smtClean="0">
                <a:solidFill>
                  <a:srgbClr val="00B050"/>
                </a:solidFill>
              </a:rPr>
              <a:t>Розрив</a:t>
            </a:r>
            <a:r>
              <a:rPr lang="ru-RU" dirty="0" smtClean="0">
                <a:solidFill>
                  <a:srgbClr val="00B050"/>
                </a:solidFill>
              </a:rPr>
              <a:t> А. Рембо з </a:t>
            </a:r>
            <a:r>
              <a:rPr lang="ru-RU" dirty="0" err="1" smtClean="0">
                <a:solidFill>
                  <a:srgbClr val="00B050"/>
                </a:solidFill>
              </a:rPr>
              <a:t>поезією</a:t>
            </a:r>
            <a:endParaRPr lang="ru-RU" dirty="0" smtClean="0">
              <a:solidFill>
                <a:srgbClr val="00B050"/>
              </a:solidFill>
            </a:endParaRP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558801" y="2751138"/>
            <a:ext cx="7472362" cy="2824162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uk-UA" sz="2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оет побачив порожнечу, він ще намагався писати, але вже  не міг віднайти сенс поетичної творчості. </a:t>
            </a:r>
          </a:p>
          <a:p>
            <a:pPr marL="0" indent="0" algn="just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 листопада 1891 року Рембо помер у марсельській лікарні. Похований поет в </a:t>
            </a:r>
            <a:r>
              <a:rPr lang="uk-UA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Шарлевілі</a:t>
            </a:r>
            <a:r>
              <a:rPr lang="uk-U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dirty="0" smtClean="0"/>
          </a:p>
        </p:txBody>
      </p:sp>
      <p:pic>
        <p:nvPicPr>
          <p:cNvPr id="4" name="Picture 9" descr="Untitled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93100" y="1512888"/>
            <a:ext cx="3516313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4413250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873625" y="363538"/>
            <a:ext cx="6802438" cy="14001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dirty="0" smtClean="0">
                <a:solidFill>
                  <a:srgbClr val="00B050"/>
                </a:solidFill>
              </a:rPr>
              <a:t>Ф</a:t>
            </a:r>
            <a:r>
              <a:rPr lang="ru-RU" dirty="0" err="1" smtClean="0">
                <a:solidFill>
                  <a:srgbClr val="00B050"/>
                </a:solidFill>
              </a:rPr>
              <a:t>ільм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Агнешки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Холланд</a:t>
            </a:r>
            <a:r>
              <a:rPr lang="ru-RU" dirty="0" smtClean="0">
                <a:solidFill>
                  <a:srgbClr val="00B050"/>
                </a:solidFill>
              </a:rPr>
              <a:t> «</a:t>
            </a:r>
            <a:r>
              <a:rPr lang="ru-RU" dirty="0" err="1" smtClean="0">
                <a:solidFill>
                  <a:srgbClr val="00B050"/>
                </a:solidFill>
              </a:rPr>
              <a:t>Повне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затемнення</a:t>
            </a:r>
            <a:r>
              <a:rPr lang="ru-RU" dirty="0" smtClean="0">
                <a:solidFill>
                  <a:srgbClr val="00B050"/>
                </a:solidFill>
              </a:rPr>
              <a:t>» (1995)</a:t>
            </a: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>
          <a:xfrm>
            <a:off x="5135563" y="2454275"/>
            <a:ext cx="6280150" cy="4195763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uk-UA" sz="2400" dirty="0" smtClean="0"/>
              <a:t>Роль Артюра  Рембо виконував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uk-UA" sz="2400" dirty="0" smtClean="0"/>
              <a:t> Леонардо </a:t>
            </a:r>
            <a:r>
              <a:rPr lang="uk-UA" sz="2400" dirty="0" err="1" smtClean="0"/>
              <a:t>Ді</a:t>
            </a:r>
            <a:r>
              <a:rPr lang="uk-UA" sz="2400" dirty="0" smtClean="0"/>
              <a:t> </a:t>
            </a:r>
            <a:r>
              <a:rPr lang="uk-UA" sz="2400" dirty="0" err="1" smtClean="0"/>
              <a:t>Капріо</a:t>
            </a:r>
            <a:r>
              <a:rPr lang="uk-UA" sz="2400" dirty="0" smtClean="0"/>
              <a:t>.</a:t>
            </a:r>
            <a:endParaRPr lang="ru-RU" sz="2400" dirty="0" smtClean="0"/>
          </a:p>
        </p:txBody>
      </p:sp>
      <p:pic>
        <p:nvPicPr>
          <p:cNvPr id="5" name="Picture 5" descr="m_959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41275"/>
            <a:ext cx="30892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37511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9275" y="0"/>
            <a:ext cx="1871663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3847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89275" y="1471613"/>
            <a:ext cx="18716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7bd08aca6b3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414713"/>
            <a:ext cx="208121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22b9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81213" y="3406775"/>
            <a:ext cx="28797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3b9dd6143fd0cb20c0a9367bfd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988" y="5072063"/>
            <a:ext cx="20542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TOTAL_ECLIPSE-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81213" y="5084763"/>
            <a:ext cx="28797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5925" y="4418013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228884" y="1539082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B050"/>
                </a:solidFill>
              </a:rPr>
              <a:t>Бунт </a:t>
            </a:r>
            <a:r>
              <a:rPr lang="ru-RU" dirty="0" err="1" smtClean="0">
                <a:solidFill>
                  <a:srgbClr val="00B050"/>
                </a:solidFill>
              </a:rPr>
              <a:t>поета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проти</a:t>
            </a:r>
            <a:r>
              <a:rPr lang="ru-RU" dirty="0" smtClean="0">
                <a:solidFill>
                  <a:srgbClr val="00B050"/>
                </a:solidFill>
              </a:rPr>
              <a:t> себе </a:t>
            </a:r>
          </a:p>
        </p:txBody>
      </p:sp>
      <p:sp>
        <p:nvSpPr>
          <p:cNvPr id="38915" name="Объект 2"/>
          <p:cNvSpPr>
            <a:spLocks noGrp="1"/>
          </p:cNvSpPr>
          <p:nvPr>
            <p:ph idx="1"/>
          </p:nvPr>
        </p:nvSpPr>
        <p:spPr>
          <a:xfrm>
            <a:off x="1844993" y="3432176"/>
            <a:ext cx="8172132" cy="3300412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«Я той,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хто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страждає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і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хто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збунтувався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 -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писав Рембо в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Осяяннях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-152400" y="1341120"/>
            <a:ext cx="11861450" cy="3851133"/>
          </a:xfrm>
        </p:spPr>
        <p:txBody>
          <a:bodyPr>
            <a:noAutofit/>
          </a:bodyPr>
          <a:lstStyle/>
          <a:p>
            <a:pPr marL="3252788" indent="0" algn="r" eaLnBrk="1" hangingPunct="1">
              <a:lnSpc>
                <a:spcPct val="115000"/>
              </a:lnSpc>
              <a:buNone/>
            </a:pP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– це хтось інший…</a:t>
            </a:r>
            <a:endParaRPr lang="uk-UA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52788" indent="0" algn="r" eaLnBrk="1" hangingPunct="1">
              <a:lnSpc>
                <a:spcPct val="115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Артюр Рембо</a:t>
            </a:r>
          </a:p>
          <a:p>
            <a:pPr marL="3252788" indent="0" algn="r" eaLnBrk="1" hangingPunct="1">
              <a:lnSpc>
                <a:spcPct val="115000"/>
              </a:lnSpc>
              <a:buNone/>
            </a:pP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Творчий  шлях Артюра Рембо – це </a:t>
            </a:r>
            <a:r>
              <a:rPr lang="uk-UA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безприцендентна</a:t>
            </a: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пригода в історії мистецтва.</a:t>
            </a:r>
            <a:endParaRPr lang="uk-UA" sz="3200" dirty="0">
              <a:solidFill>
                <a:srgbClr val="00B050"/>
              </a:solidFill>
              <a:latin typeface="Calibri" pitchFamily="34" charset="0"/>
              <a:cs typeface="Times New Roman" pitchFamily="18" charset="0"/>
            </a:endParaRPr>
          </a:p>
          <a:p>
            <a:pPr marL="3252788" indent="0" algn="r" eaLnBrk="1" hangingPunct="1">
              <a:lnSpc>
                <a:spcPct val="115000"/>
              </a:lnSpc>
              <a:buNone/>
            </a:pPr>
            <a:r>
              <a:rPr lang="uk-UA" sz="3200" i="1" dirty="0" smtClean="0">
                <a:latin typeface="Calibri" pitchFamily="34" charset="0"/>
                <a:cs typeface="Times New Roman" pitchFamily="18" charset="0"/>
              </a:rPr>
              <a:t>                 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Стефан 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Малларме</a:t>
            </a:r>
            <a:endParaRPr lang="uk-UA" sz="2400" dirty="0" smtClean="0">
              <a:latin typeface="Calibri" pitchFamily="34" charset="0"/>
              <a:cs typeface="Times New Roman" pitchFamily="18" charset="0"/>
            </a:endParaRPr>
          </a:p>
          <a:p>
            <a:pPr marL="3252788" indent="0" algn="r" eaLnBrk="1" hangingPunct="1">
              <a:lnSpc>
                <a:spcPct val="115000"/>
              </a:lnSpc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французький поет-символіст</a:t>
            </a:r>
            <a:endParaRPr lang="uk-UA" sz="2400" dirty="0" smtClean="0"/>
          </a:p>
        </p:txBody>
      </p:sp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9042" y="4018701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09279df1f3ce864020db27dfa7f7a9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59750" y="4418013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886325" y="469900"/>
            <a:ext cx="6546850" cy="14001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>
                <a:solidFill>
                  <a:srgbClr val="00B050"/>
                </a:solidFill>
              </a:rPr>
              <a:t>«</a:t>
            </a:r>
            <a:r>
              <a:rPr lang="ru-RU" dirty="0" err="1" smtClean="0">
                <a:solidFill>
                  <a:srgbClr val="00B050"/>
                </a:solidFill>
              </a:rPr>
              <a:t>П’яний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корабель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r>
              <a:rPr lang="ru-RU" dirty="0" smtClean="0"/>
              <a:t> - </a:t>
            </a:r>
            <a:r>
              <a:rPr lang="ru-RU" dirty="0" err="1" smtClean="0">
                <a:solidFill>
                  <a:srgbClr val="00B050"/>
                </a:solidFill>
              </a:rPr>
              <a:t>новаторське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явище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французької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літератури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5781675" y="2673350"/>
            <a:ext cx="5389563" cy="3843338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Прочитавши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цей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твір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Поль Верлен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зазначив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ньому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є те,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чим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повинна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збагатитись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сучасна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й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майбутня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поезія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909888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06725"/>
            <a:ext cx="2909888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09888" y="0"/>
            <a:ext cx="2098675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380038"/>
            <a:ext cx="13589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09888" y="3006725"/>
            <a:ext cx="2098675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8900" y="5380038"/>
            <a:ext cx="1550988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5300" y="443388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6138" y="0"/>
            <a:ext cx="6016625" cy="6858000"/>
          </a:xfrm>
        </p:spPr>
        <p:txBody>
          <a:bodyPr rtlCol="0">
            <a:noAutofit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17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700" dirty="0" err="1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П’яний</a:t>
            </a:r>
            <a:r>
              <a:rPr lang="ru-RU" sz="17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корабель</a:t>
            </a:r>
            <a:r>
              <a:rPr lang="ru-RU" sz="17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endParaRPr lang="ru-RU" sz="17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endParaRPr lang="uk-UA" altLang="uk-UA" sz="17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течією Рік байдужим плином гнаний,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Я не залежав більш од гурту моряків: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Зробили з них мішень крикливі Індіани,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Прибивши цвяхами до барвних стояків.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На вантажі свої я не звертав уваги,-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Чи хліб фламандський віз, чи з Англії сукно,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І, ледь урвався крик матроської ватаги,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Я вирушив туди, куди хотів давно.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Скажено хлюпали припливи океанські,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А я, колись глухий, як мозок дітвори,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Все за водою плив! І заколот гігантський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Зняли </a:t>
            </a:r>
            <a:r>
              <a:rPr lang="uk-UA" altLang="uk-UA" sz="17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півострови</a:t>
            </a: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, простори і вітри.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Моє пробудження благословили шквали.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Мов корок, танцював я на морських валах,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Що їх візничими утоплених прозвали,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І десять діб вогнів не бачив по ночах.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В сосновий корпус мій текла вода зелена,-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Солодка, як малим кисличний сік, вона,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Відкинувши убік і якір, і демено,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І те, що може лиш примаритись тобі…</a:t>
            </a:r>
          </a:p>
          <a:p>
            <a:pPr algn="just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uk-UA" altLang="uk-UA" sz="1700" i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1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11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29310" y="299720"/>
            <a:ext cx="10753090" cy="564388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endParaRPr lang="uk-UA" sz="900" b="1" dirty="0" smtClean="0"/>
          </a:p>
          <a:p>
            <a:pPr marL="0" indent="0" algn="ctr" eaLnBrk="1" hangingPunct="1">
              <a:buNone/>
              <a:defRPr/>
            </a:pPr>
            <a:r>
              <a:rPr lang="ru-RU" sz="3200" dirty="0">
                <a:solidFill>
                  <a:srgbClr val="00B050"/>
                </a:solidFill>
              </a:rPr>
              <a:t>«</a:t>
            </a:r>
            <a:r>
              <a:rPr lang="ru-RU" sz="3200" dirty="0" err="1" smtClean="0">
                <a:solidFill>
                  <a:srgbClr val="00B050"/>
                </a:solidFill>
              </a:rPr>
              <a:t>П’яний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r>
              <a:rPr lang="ru-RU" sz="3200" dirty="0" err="1">
                <a:solidFill>
                  <a:srgbClr val="00B050"/>
                </a:solidFill>
              </a:rPr>
              <a:t>корабель</a:t>
            </a:r>
            <a:r>
              <a:rPr lang="ru-RU" sz="3200" dirty="0">
                <a:solidFill>
                  <a:srgbClr val="00B050"/>
                </a:solidFill>
              </a:rPr>
              <a:t>» </a:t>
            </a:r>
            <a:endParaRPr lang="ru-RU" sz="3200" dirty="0" smtClean="0">
              <a:solidFill>
                <a:srgbClr val="00B050"/>
              </a:solidFill>
            </a:endParaRPr>
          </a:p>
          <a:p>
            <a:pPr marL="0" indent="0" algn="just">
              <a:buNone/>
              <a:defRPr/>
            </a:pPr>
            <a:r>
              <a:rPr lang="uk-UA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вірша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блукання ліричного героя у бурхливому морі життя.</a:t>
            </a:r>
          </a:p>
          <a:p>
            <a:pPr marL="0" indent="0" algn="just">
              <a:buNone/>
              <a:defRPr/>
            </a:pPr>
            <a:r>
              <a:rPr lang="uk-UA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Композиція</a:t>
            </a:r>
            <a:r>
              <a:rPr lang="uk-UA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зав’язка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загибель команди, втрата керування;</a:t>
            </a:r>
          </a:p>
          <a:p>
            <a:pPr marL="0" indent="0" algn="just" eaLnBrk="1" hangingPunct="1">
              <a:buNone/>
              <a:defRPr/>
            </a:pP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розвиток </a:t>
            </a:r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плавання навмання;</a:t>
            </a:r>
          </a:p>
          <a:p>
            <a:pPr marL="0" indent="0" algn="just" eaLnBrk="1" hangingPunct="1">
              <a:buNone/>
              <a:defRPr/>
            </a:pP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кульмінаці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«духовне пробудження»,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прагнення осмисленої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свободи.</a:t>
            </a:r>
          </a:p>
          <a:p>
            <a:pPr marL="0" indent="0" algn="just" eaLnBrk="1" hangingPunct="1">
              <a:buNone/>
              <a:defRPr/>
            </a:pP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розв’язка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відмова ліричного героя від прагматичного життя.</a:t>
            </a:r>
          </a:p>
          <a:p>
            <a:pPr marL="0" indent="0" algn="just">
              <a:buNone/>
              <a:defRPr/>
            </a:pPr>
            <a:r>
              <a:rPr lang="uk-UA" sz="2400" b="1" u="sng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Ліричний герой поезії </a:t>
            </a:r>
            <a:r>
              <a:rPr lang="uk-UA" sz="2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корабель без екіпажу, якорів, якого носило стихією. Корабель «п’яний» не стільки від розлитого вина, що всмокталось у палубу, скільки від цієї безмежної волі. Цей символічний образ тлумачився як звільнення у поетичній творчості від традицій і значно ширше як «визволення від звичайного життя та узвичаєного бачення світу</a:t>
            </a:r>
            <a:r>
              <a:rPr lang="uk-UA" sz="24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uk-UA" sz="24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None/>
              <a:defRPr/>
            </a:pPr>
            <a:r>
              <a:rPr lang="uk-UA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Образи-символи у ві</a:t>
            </a:r>
            <a:r>
              <a:rPr lang="uk-UA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ші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образ п’яного корабля, моря, символи-кольори («зелена синь морських глибин»). 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320041" y="182880"/>
            <a:ext cx="3992880" cy="3581400"/>
          </a:xfrm>
        </p:spPr>
        <p:txBody>
          <a:bodyPr>
            <a:normAutofit/>
          </a:bodyPr>
          <a:lstStyle/>
          <a:p>
            <a:pPr marL="457200" eaLnBrk="1" hangingPunct="1">
              <a:lnSpc>
                <a:spcPct val="115000"/>
              </a:lnSpc>
            </a:pPr>
            <a:endParaRPr lang="uk-UA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endParaRPr lang="uk-UA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eaLnBrk="1" hangingPunct="1"/>
            <a:endParaRPr lang="uk-UA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9144000" y="3093776"/>
            <a:ext cx="6096000" cy="14727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>
              <a:lnSpc>
                <a:spcPct val="115000"/>
              </a:lnSpc>
              <a:buNone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Подорожній над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морем</a:t>
            </a:r>
          </a:p>
          <a:p>
            <a:pPr marL="114300" indent="0">
              <a:lnSpc>
                <a:spcPct val="115000"/>
              </a:lnSpc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туману.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1818 р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Каспар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Давид Фрідріх. 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endParaRPr lang="uk-UA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860" y="167639"/>
            <a:ext cx="467868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indent="0">
              <a:lnSpc>
                <a:spcPct val="115000"/>
              </a:lnSpc>
              <a:buNone/>
            </a:pPr>
            <a:r>
              <a:rPr lang="uk-UA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«Я </a:t>
            </a:r>
            <a:r>
              <a:rPr lang="uk-UA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знайшов, знайшов!</a:t>
            </a:r>
            <a:br>
              <a:rPr lang="uk-UA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Що? </a:t>
            </a:r>
            <a:r>
              <a:rPr lang="uk-UA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Вічне Життя»</a:t>
            </a:r>
          </a:p>
          <a:p>
            <a:pPr marL="114300" indent="0">
              <a:lnSpc>
                <a:spcPct val="115000"/>
              </a:lnSpc>
              <a:buNone/>
            </a:pPr>
            <a:endParaRPr lang="uk-UA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. Рембо « Вічність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uk-UA" sz="2000" b="1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440" y="0"/>
            <a:ext cx="658368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09279df1f3ce864020db27dfa7f7a9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2100" y="412273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1164273" y="3013075"/>
            <a:ext cx="8945562" cy="2797175"/>
          </a:xfrm>
        </p:spPr>
        <p:txBody>
          <a:bodyPr>
            <a:normAutofit lnSpcReduction="10000"/>
          </a:bodyPr>
          <a:lstStyle/>
          <a:p>
            <a:pPr algn="ctr">
              <a:buFont typeface="Wingdings" panose="05000000000000000000" pitchFamily="2" charset="2"/>
              <a:buChar char="v"/>
            </a:pPr>
            <a:r>
              <a:rPr lang="ru-RU" sz="2400" dirty="0" smtClean="0"/>
              <a:t>«Ангелом і демоном» назвав </a:t>
            </a:r>
            <a:r>
              <a:rPr lang="ru-RU" sz="2400" dirty="0" err="1" smtClean="0"/>
              <a:t>поета</a:t>
            </a:r>
            <a:r>
              <a:rPr lang="ru-RU" sz="2400" dirty="0" smtClean="0"/>
              <a:t> </a:t>
            </a:r>
            <a:endParaRPr lang="ru-RU" sz="2400" dirty="0" smtClean="0">
              <a:latin typeface="Arial" charset="0"/>
            </a:endParaRPr>
          </a:p>
          <a:p>
            <a:pPr marL="0" indent="0" algn="ctr">
              <a:buNone/>
            </a:pPr>
            <a:r>
              <a:rPr lang="ru-RU" sz="2400" dirty="0" smtClean="0"/>
              <a:t>Поль Верлен, </a:t>
            </a:r>
            <a:r>
              <a:rPr lang="ru-RU" sz="2400" dirty="0" err="1" smtClean="0"/>
              <a:t>захоплюючись</a:t>
            </a:r>
            <a:r>
              <a:rPr lang="ru-RU" sz="2400" dirty="0" smtClean="0"/>
              <a:t> «</a:t>
            </a:r>
            <a:r>
              <a:rPr lang="ru-RU" sz="2400" dirty="0" err="1" smtClean="0"/>
              <a:t>стрімким</a:t>
            </a:r>
            <a:r>
              <a:rPr lang="ru-RU" sz="2400" dirty="0" smtClean="0"/>
              <a:t> </a:t>
            </a:r>
            <a:r>
              <a:rPr lang="ru-RU" sz="2400" dirty="0" err="1" smtClean="0"/>
              <a:t>польотом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поетичної</a:t>
            </a:r>
            <a:r>
              <a:rPr lang="ru-RU" sz="2400" dirty="0" smtClean="0"/>
              <a:t> </a:t>
            </a:r>
            <a:r>
              <a:rPr lang="ru-RU" sz="2400" dirty="0" err="1" smtClean="0"/>
              <a:t>фантазії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ширяла в </a:t>
            </a:r>
            <a:r>
              <a:rPr lang="ru-RU" sz="2400" dirty="0" err="1" smtClean="0"/>
              <a:t>різних</a:t>
            </a:r>
            <a:r>
              <a:rPr lang="ru-RU" sz="2400" dirty="0" smtClean="0"/>
              <a:t>, </a:t>
            </a:r>
            <a:r>
              <a:rPr lang="ru-RU" sz="2400" dirty="0" err="1" smtClean="0"/>
              <a:t>подекуди</a:t>
            </a:r>
            <a:r>
              <a:rPr lang="ru-RU" sz="2400" dirty="0" smtClean="0"/>
              <a:t> </a:t>
            </a:r>
            <a:r>
              <a:rPr lang="ru-RU" sz="2400" dirty="0" err="1" smtClean="0"/>
              <a:t>суперечливих</a:t>
            </a:r>
            <a:r>
              <a:rPr lang="ru-RU" sz="2400" dirty="0" smtClean="0"/>
              <a:t>, сферах  </a:t>
            </a:r>
            <a:r>
              <a:rPr lang="ru-RU" sz="2400" dirty="0" err="1" smtClean="0"/>
              <a:t>людського</a:t>
            </a:r>
            <a:r>
              <a:rPr lang="ru-RU" sz="2400" dirty="0" smtClean="0"/>
              <a:t> духу».</a:t>
            </a:r>
          </a:p>
          <a:p>
            <a:pPr algn="ctr">
              <a:buFont typeface="Wingdings" panose="05000000000000000000" pitchFamily="2" charset="2"/>
              <a:buChar char="v"/>
            </a:pPr>
            <a:r>
              <a:rPr lang="uk-UA" sz="2400" dirty="0" smtClean="0"/>
              <a:t> «Я зазирнув в </a:t>
            </a:r>
            <a:r>
              <a:rPr lang="uk-UA" sz="2400" dirty="0"/>
              <a:t>небачені глибини особистого світу, з яким ніколи не може бути згоди, як і з людством». </a:t>
            </a:r>
            <a:endParaRPr lang="uk-UA" sz="2400" dirty="0" smtClean="0"/>
          </a:p>
          <a:p>
            <a:pPr marL="0" indent="0" algn="r">
              <a:buNone/>
            </a:pPr>
            <a:r>
              <a:rPr lang="uk-UA" sz="2400" i="1" dirty="0" smtClean="0"/>
              <a:t>А.Рембо</a:t>
            </a:r>
            <a:endParaRPr lang="uk-UA" sz="2400" i="1" dirty="0"/>
          </a:p>
          <a:p>
            <a:pPr marL="0" indent="0" algn="ctr" eaLnBrk="1" hangingPunct="1">
              <a:buFont typeface="Wingdings 3" pitchFamily="18" charset="2"/>
              <a:buNone/>
            </a:pPr>
            <a:endParaRPr lang="ru-RU" sz="2400" dirty="0" smtClean="0"/>
          </a:p>
        </p:txBody>
      </p:sp>
      <p:pic>
        <p:nvPicPr>
          <p:cNvPr id="21506" name="Picture 2" descr="F:\А Рембо фото\cbbb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388" y="412750"/>
            <a:ext cx="38100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7025640" y="1534758"/>
            <a:ext cx="5132097" cy="1400530"/>
          </a:xfrm>
        </p:spPr>
        <p:txBody>
          <a:bodyPr/>
          <a:lstStyle/>
          <a:p>
            <a:pPr eaLnBrk="1" hangingPunct="1"/>
            <a:r>
              <a:rPr lang="uk-UA" sz="2800" dirty="0" smtClean="0"/>
              <a:t>І. К. Айвазовський</a:t>
            </a:r>
            <a:br>
              <a:rPr lang="uk-UA" sz="2800" dirty="0" smtClean="0"/>
            </a:br>
            <a:r>
              <a:rPr lang="uk-UA" sz="2800" dirty="0" smtClean="0"/>
              <a:t> «Парусник»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75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10919" y="957544"/>
            <a:ext cx="8946541" cy="4195481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Сюжетно-мовленнєве дослідження слова «корабель».</a:t>
            </a:r>
          </a:p>
          <a:p>
            <a:pPr lvl="0">
              <a:lnSpc>
                <a:spcPct val="90000"/>
              </a:lnSpc>
            </a:pPr>
            <a:endParaRPr lang="uk-UA" b="1" dirty="0">
              <a:solidFill>
                <a:prstClr val="white"/>
              </a:solidFill>
            </a:endParaRP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К –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о –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р –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а –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б – 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е –</a:t>
            </a:r>
            <a:r>
              <a:rPr lang="uk-UA" dirty="0">
                <a:solidFill>
                  <a:prstClr val="white"/>
                </a:solidFill>
              </a:rPr>
              <a:t> </a:t>
            </a:r>
            <a:endParaRPr lang="uk-UA" b="1" dirty="0">
              <a:solidFill>
                <a:prstClr val="white"/>
              </a:solidFill>
            </a:endParaRP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л – </a:t>
            </a:r>
          </a:p>
          <a:p>
            <a:pPr lvl="0">
              <a:lnSpc>
                <a:spcPct val="90000"/>
              </a:lnSpc>
            </a:pPr>
            <a:r>
              <a:rPr lang="uk-UA" b="1" dirty="0">
                <a:solidFill>
                  <a:prstClr val="white"/>
                </a:solidFill>
              </a:rPr>
              <a:t>ь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2420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1301432" y="1031838"/>
            <a:ext cx="8946541" cy="41954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uk-UA" b="1" dirty="0" smtClean="0"/>
              <a:t>Сюжетно-мовленнєве дослідження слова «корабель».</a:t>
            </a:r>
          </a:p>
          <a:p>
            <a:pPr>
              <a:lnSpc>
                <a:spcPct val="90000"/>
              </a:lnSpc>
            </a:pP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К – </a:t>
            </a:r>
            <a:r>
              <a:rPr lang="uk-UA" dirty="0" smtClean="0"/>
              <a:t>кольори, контрасти;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о – </a:t>
            </a:r>
            <a:r>
              <a:rPr lang="uk-UA" dirty="0" smtClean="0"/>
              <a:t>образи-символи;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р – </a:t>
            </a:r>
            <a:r>
              <a:rPr lang="uk-UA" dirty="0" smtClean="0"/>
              <a:t>рефлексія, ритмічність твору;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а – </a:t>
            </a:r>
            <a:r>
              <a:rPr lang="uk-UA" dirty="0" smtClean="0"/>
              <a:t>асоціації;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б –  </a:t>
            </a:r>
            <a:r>
              <a:rPr lang="uk-UA" dirty="0" smtClean="0"/>
              <a:t>бунтарство;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е –</a:t>
            </a:r>
            <a:r>
              <a:rPr lang="uk-UA" dirty="0" smtClean="0"/>
              <a:t> енергетика, емоційна виразність;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л – </a:t>
            </a:r>
            <a:r>
              <a:rPr lang="uk-UA" dirty="0" smtClean="0"/>
              <a:t>ліричний герой, лірична напруга.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ь</a:t>
            </a:r>
          </a:p>
        </p:txBody>
      </p:sp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5138" y="44037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</a:t>
            </a:r>
            <a:endParaRPr lang="ru-RU" smtClean="0"/>
          </a:p>
        </p:txBody>
      </p:sp>
      <p:sp>
        <p:nvSpPr>
          <p:cNvPr id="47107" name="Объект 2"/>
          <p:cNvSpPr>
            <a:spLocks noGrp="1"/>
          </p:cNvSpPr>
          <p:nvPr>
            <p:ph idx="1"/>
          </p:nvPr>
        </p:nvSpPr>
        <p:spPr>
          <a:xfrm>
            <a:off x="1103313" y="457200"/>
            <a:ext cx="9828212" cy="5791200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>
                <a:solidFill>
                  <a:srgbClr val="00B0F0"/>
                </a:solidFill>
              </a:rPr>
              <a:t>Sensation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Par les soirs bleus d’été, j’irai dans les sentiers,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Picoté par les blés, fouler l’herbe menue :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Rêveur, j’en sentirai la fraîcheur à mes pieds.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Je laisserai le vent baigner ma tête nue.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fr-FR" sz="2400" dirty="0" smtClean="0"/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Je ne parlerai pas, je ne penserai rien :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Mais l’amour infini me montera dans l’âme,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Et j’irai loin, bien loin, comme un bohémien,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fr-FR" sz="2400" dirty="0" smtClean="0"/>
              <a:t>Par la Nature, — heureux comme avec une femme.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ru-RU" sz="24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85138" y="44037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331913" y="812800"/>
            <a:ext cx="9405937" cy="140017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B0F0"/>
                </a:solidFill>
              </a:rPr>
              <a:t>А. Рембо «</a:t>
            </a:r>
            <a:r>
              <a:rPr lang="ru-RU" dirty="0" err="1" smtClean="0">
                <a:solidFill>
                  <a:srgbClr val="00B0F0"/>
                </a:solidFill>
              </a:rPr>
              <a:t>Відчуття</a:t>
            </a:r>
            <a:r>
              <a:rPr lang="ru-RU" dirty="0" smtClean="0">
                <a:solidFill>
                  <a:srgbClr val="00B0F0"/>
                </a:solidFill>
              </a:rPr>
              <a:t>».</a:t>
            </a:r>
          </a:p>
        </p:txBody>
      </p:sp>
      <p:sp>
        <p:nvSpPr>
          <p:cNvPr id="48131" name="Объект 2"/>
          <p:cNvSpPr>
            <a:spLocks noGrp="1"/>
          </p:cNvSpPr>
          <p:nvPr>
            <p:ph idx="1"/>
          </p:nvPr>
        </p:nvSpPr>
        <p:spPr>
          <a:xfrm>
            <a:off x="1562100" y="1852613"/>
            <a:ext cx="8945563" cy="4518025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smtClean="0"/>
              <a:t>В </a:t>
            </a:r>
            <a:r>
              <a:rPr lang="ru-RU" dirty="0" err="1" smtClean="0"/>
              <a:t>блакитні</a:t>
            </a:r>
            <a:r>
              <a:rPr lang="ru-RU" dirty="0" smtClean="0"/>
              <a:t> </a:t>
            </a:r>
            <a:r>
              <a:rPr lang="ru-RU" dirty="0" err="1" smtClean="0"/>
              <a:t>вечори</a:t>
            </a:r>
            <a:r>
              <a:rPr lang="ru-RU" dirty="0" smtClean="0"/>
              <a:t> стежками </a:t>
            </a:r>
            <a:r>
              <a:rPr lang="ru-RU" dirty="0" err="1" smtClean="0"/>
              <a:t>йтиму</a:t>
            </a:r>
            <a:r>
              <a:rPr lang="ru-RU" dirty="0" smtClean="0"/>
              <a:t> я;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err="1" smtClean="0"/>
              <a:t>Колотиме</a:t>
            </a:r>
            <a:r>
              <a:rPr lang="ru-RU" dirty="0" smtClean="0"/>
              <a:t> стерня, траву почну </a:t>
            </a:r>
            <a:r>
              <a:rPr lang="ru-RU" dirty="0" err="1" smtClean="0"/>
              <a:t>топтати</a:t>
            </a:r>
            <a:r>
              <a:rPr lang="ru-RU" dirty="0" smtClean="0"/>
              <a:t>: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err="1" smtClean="0"/>
              <a:t>Відчує</a:t>
            </a:r>
            <a:r>
              <a:rPr lang="ru-RU" dirty="0" smtClean="0"/>
              <a:t> </a:t>
            </a:r>
            <a:r>
              <a:rPr lang="ru-RU" dirty="0" err="1" smtClean="0"/>
              <a:t>свіжість</a:t>
            </a:r>
            <a:r>
              <a:rPr lang="ru-RU" dirty="0" smtClean="0"/>
              <a:t> </a:t>
            </a:r>
            <a:r>
              <a:rPr lang="ru-RU" dirty="0" err="1" smtClean="0"/>
              <a:t>піль</a:t>
            </a:r>
            <a:r>
              <a:rPr lang="ru-RU" dirty="0" smtClean="0"/>
              <a:t> </a:t>
            </a:r>
            <a:r>
              <a:rPr lang="ru-RU" dirty="0" err="1" smtClean="0"/>
              <a:t>тоді</a:t>
            </a:r>
            <a:r>
              <a:rPr lang="ru-RU" dirty="0" smtClean="0"/>
              <a:t> нога моя,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smtClean="0"/>
              <a:t>Я </a:t>
            </a:r>
            <a:r>
              <a:rPr lang="ru-RU" dirty="0" err="1" smtClean="0"/>
              <a:t>вітру</a:t>
            </a:r>
            <a:r>
              <a:rPr lang="ru-RU" dirty="0" smtClean="0"/>
              <a:t> голову дозволю </a:t>
            </a:r>
            <a:r>
              <a:rPr lang="ru-RU" dirty="0" err="1" smtClean="0"/>
              <a:t>овівати</a:t>
            </a:r>
            <a:r>
              <a:rPr lang="ru-RU" dirty="0" smtClean="0"/>
              <a:t>.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err="1" smtClean="0"/>
              <a:t>Отож</a:t>
            </a:r>
            <a:r>
              <a:rPr lang="ru-RU" dirty="0" smtClean="0"/>
              <a:t> </a:t>
            </a:r>
            <a:r>
              <a:rPr lang="ru-RU" dirty="0" err="1" smtClean="0"/>
              <a:t>мовчу</a:t>
            </a:r>
            <a:r>
              <a:rPr lang="ru-RU" dirty="0" smtClean="0"/>
              <a:t> </a:t>
            </a:r>
            <a:r>
              <a:rPr lang="ru-RU" dirty="0" err="1" smtClean="0"/>
              <a:t>собі</a:t>
            </a:r>
            <a:r>
              <a:rPr lang="ru-RU" dirty="0" smtClean="0"/>
              <a:t>, </a:t>
            </a:r>
            <a:r>
              <a:rPr lang="ru-RU" dirty="0" err="1" smtClean="0"/>
              <a:t>сповільнюю</a:t>
            </a:r>
            <a:r>
              <a:rPr lang="ru-RU" dirty="0" smtClean="0"/>
              <a:t> ходу.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smtClean="0"/>
              <a:t>В </a:t>
            </a:r>
            <a:r>
              <a:rPr lang="ru-RU" dirty="0" err="1" smtClean="0"/>
              <a:t>душі</a:t>
            </a:r>
            <a:r>
              <a:rPr lang="ru-RU" dirty="0" smtClean="0"/>
              <a:t> </a:t>
            </a:r>
            <a:r>
              <a:rPr lang="ru-RU" dirty="0" err="1" smtClean="0"/>
              <a:t>безмежної</a:t>
            </a:r>
            <a:r>
              <a:rPr lang="ru-RU" dirty="0" smtClean="0"/>
              <a:t> </a:t>
            </a:r>
            <a:r>
              <a:rPr lang="ru-RU" dirty="0" err="1" smtClean="0"/>
              <a:t>любові</a:t>
            </a:r>
            <a:r>
              <a:rPr lang="ru-RU" dirty="0" smtClean="0"/>
              <a:t> </a:t>
            </a:r>
            <a:r>
              <a:rPr lang="ru-RU" dirty="0" err="1" smtClean="0"/>
              <a:t>лиш</a:t>
            </a:r>
            <a:r>
              <a:rPr lang="ru-RU" dirty="0" smtClean="0"/>
              <a:t> </a:t>
            </a:r>
            <a:r>
              <a:rPr lang="ru-RU" dirty="0" err="1" smtClean="0"/>
              <a:t>припливи</a:t>
            </a:r>
            <a:r>
              <a:rPr lang="ru-RU" dirty="0" smtClean="0"/>
              <a:t>;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smtClean="0"/>
              <a:t>Все </a:t>
            </a:r>
            <a:r>
              <a:rPr lang="ru-RU" dirty="0" err="1" smtClean="0"/>
              <a:t>далі</a:t>
            </a:r>
            <a:r>
              <a:rPr lang="ru-RU" dirty="0" smtClean="0"/>
              <a:t> й </a:t>
            </a:r>
            <a:r>
              <a:rPr lang="ru-RU" dirty="0" err="1" smtClean="0"/>
              <a:t>далі</a:t>
            </a:r>
            <a:r>
              <a:rPr lang="ru-RU" dirty="0" smtClean="0"/>
              <a:t>, </a:t>
            </a:r>
            <a:r>
              <a:rPr lang="ru-RU" dirty="0" err="1" smtClean="0"/>
              <a:t>мов</a:t>
            </a:r>
            <a:r>
              <a:rPr lang="ru-RU" dirty="0" smtClean="0"/>
              <a:t> бродяга той, </a:t>
            </a:r>
            <a:r>
              <a:rPr lang="ru-RU" dirty="0" err="1" smtClean="0"/>
              <a:t>піду</a:t>
            </a:r>
            <a:r>
              <a:rPr lang="ru-RU" dirty="0" smtClean="0"/>
              <a:t>,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dirty="0" smtClean="0"/>
              <a:t>З Природою, </a:t>
            </a:r>
            <a:r>
              <a:rPr lang="ru-RU" dirty="0" err="1" smtClean="0"/>
              <a:t>немов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жінкою</a:t>
            </a:r>
            <a:r>
              <a:rPr lang="ru-RU" dirty="0" smtClean="0"/>
              <a:t>, </a:t>
            </a:r>
            <a:r>
              <a:rPr lang="ru-RU" dirty="0" err="1" smtClean="0"/>
              <a:t>щасливий</a:t>
            </a:r>
            <a:r>
              <a:rPr lang="ru-RU" dirty="0" smtClean="0"/>
              <a:t>.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i="1" dirty="0" smtClean="0"/>
              <a:t>(Переклад Г. </a:t>
            </a:r>
            <a:r>
              <a:rPr lang="ru-RU" i="1" dirty="0" err="1" smtClean="0"/>
              <a:t>Кочура</a:t>
            </a:r>
            <a:r>
              <a:rPr lang="ru-RU" i="1" dirty="0" smtClean="0"/>
              <a:t>)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9875" y="443388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874713" y="468313"/>
            <a:ext cx="9405937" cy="140017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B050"/>
                </a:solidFill>
              </a:rPr>
              <a:t>А. Рембо «</a:t>
            </a:r>
            <a:r>
              <a:rPr lang="ru-RU" dirty="0" err="1" smtClean="0">
                <a:solidFill>
                  <a:srgbClr val="00B050"/>
                </a:solidFill>
              </a:rPr>
              <a:t>Голосівки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900" y="1363663"/>
            <a:ext cx="8945563" cy="5254625"/>
          </a:xfrm>
        </p:spPr>
        <p:txBody>
          <a:bodyPr rtlCol="0">
            <a:normAutofit fontScale="8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А </a:t>
            </a:r>
            <a:r>
              <a:rPr lang="ru-RU" dirty="0" err="1"/>
              <a:t>чорне</a:t>
            </a:r>
            <a:r>
              <a:rPr lang="ru-RU" dirty="0"/>
              <a:t>, </a:t>
            </a:r>
            <a:r>
              <a:rPr lang="ru-RU" dirty="0" err="1"/>
              <a:t>біле</a:t>
            </a:r>
            <a:r>
              <a:rPr lang="ru-RU" dirty="0"/>
              <a:t> Е, </a:t>
            </a:r>
            <a:r>
              <a:rPr lang="ru-RU" dirty="0" err="1"/>
              <a:t>червоне</a:t>
            </a:r>
            <a:r>
              <a:rPr lang="ru-RU" dirty="0"/>
              <a:t> І, </a:t>
            </a:r>
            <a:r>
              <a:rPr lang="ru-RU" dirty="0" err="1"/>
              <a:t>зелене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 У, </a:t>
            </a:r>
            <a:r>
              <a:rPr lang="ru-RU" dirty="0" err="1"/>
              <a:t>синє</a:t>
            </a:r>
            <a:r>
              <a:rPr lang="ru-RU" dirty="0"/>
              <a:t> О, - про вас я </a:t>
            </a:r>
            <a:r>
              <a:rPr lang="ru-RU" dirty="0" err="1"/>
              <a:t>нині</a:t>
            </a:r>
            <a:r>
              <a:rPr lang="ru-RU" dirty="0"/>
              <a:t> б </a:t>
            </a:r>
            <a:r>
              <a:rPr lang="ru-RU" dirty="0" err="1"/>
              <a:t>розповів</a:t>
            </a:r>
            <a:r>
              <a:rPr lang="ru-RU" dirty="0"/>
              <a:t>;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А – </a:t>
            </a:r>
            <a:r>
              <a:rPr lang="ru-RU" dirty="0" err="1"/>
              <a:t>чорний</a:t>
            </a:r>
            <a:r>
              <a:rPr lang="ru-RU" dirty="0"/>
              <a:t> мух корсет, </a:t>
            </a:r>
            <a:r>
              <a:rPr lang="ru-RU" dirty="0" err="1"/>
              <a:t>довкола</a:t>
            </a:r>
            <a:r>
              <a:rPr lang="ru-RU" dirty="0"/>
              <a:t> </a:t>
            </a:r>
            <a:r>
              <a:rPr lang="ru-RU" dirty="0" err="1"/>
              <a:t>смітників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/>
              <a:t>Кружляння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прудке, </a:t>
            </a:r>
            <a:r>
              <a:rPr lang="ru-RU" dirty="0" err="1"/>
              <a:t>дзижчання</a:t>
            </a:r>
            <a:r>
              <a:rPr lang="ru-RU" dirty="0"/>
              <a:t> </a:t>
            </a:r>
            <a:r>
              <a:rPr lang="ru-RU" dirty="0" err="1"/>
              <a:t>тороплене</a:t>
            </a:r>
            <a:r>
              <a:rPr lang="ru-RU" dirty="0"/>
              <a:t>;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Е – шатра в </a:t>
            </a:r>
            <a:r>
              <a:rPr lang="ru-RU" dirty="0" err="1"/>
              <a:t>білій</a:t>
            </a:r>
            <a:r>
              <a:rPr lang="ru-RU" dirty="0"/>
              <a:t> </a:t>
            </a:r>
            <a:r>
              <a:rPr lang="ru-RU" dirty="0" err="1"/>
              <a:t>млі</a:t>
            </a:r>
            <a:r>
              <a:rPr lang="ru-RU" dirty="0"/>
              <a:t>, </a:t>
            </a:r>
            <a:r>
              <a:rPr lang="ru-RU" dirty="0" err="1"/>
              <a:t>списи</a:t>
            </a:r>
            <a:r>
              <a:rPr lang="ru-RU" dirty="0"/>
              <a:t> </a:t>
            </a:r>
            <a:r>
              <a:rPr lang="ru-RU" dirty="0" err="1"/>
              <a:t>льодовиків</a:t>
            </a:r>
            <a:r>
              <a:rPr lang="ru-RU" dirty="0"/>
              <a:t>,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/>
              <a:t>Ранкових</a:t>
            </a:r>
            <a:r>
              <a:rPr lang="ru-RU" dirty="0"/>
              <a:t> </a:t>
            </a:r>
            <a:r>
              <a:rPr lang="ru-RU" dirty="0" err="1"/>
              <a:t>випарів</a:t>
            </a:r>
            <a:r>
              <a:rPr lang="ru-RU" dirty="0"/>
              <a:t> </a:t>
            </a:r>
            <a:r>
              <a:rPr lang="ru-RU" dirty="0" err="1"/>
              <a:t>тремтіння</a:t>
            </a:r>
            <a:r>
              <a:rPr lang="ru-RU" dirty="0"/>
              <a:t> </a:t>
            </a:r>
            <a:r>
              <a:rPr lang="ru-RU" dirty="0" err="1"/>
              <a:t>незбагненне</a:t>
            </a:r>
            <a:r>
              <a:rPr lang="ru-RU" dirty="0"/>
              <a:t>;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І – пурпур, </a:t>
            </a:r>
            <a:r>
              <a:rPr lang="ru-RU" dirty="0" err="1"/>
              <a:t>крові</a:t>
            </a:r>
            <a:r>
              <a:rPr lang="ru-RU" dirty="0"/>
              <a:t> струм, </a:t>
            </a:r>
            <a:r>
              <a:rPr lang="ru-RU" dirty="0" err="1"/>
              <a:t>прекрасних</a:t>
            </a:r>
            <a:r>
              <a:rPr lang="ru-RU" dirty="0"/>
              <a:t> уст </a:t>
            </a:r>
            <a:r>
              <a:rPr lang="ru-RU" dirty="0" err="1"/>
              <a:t>шалене</a:t>
            </a:r>
            <a:r>
              <a:rPr lang="ru-RU" dirty="0"/>
              <a:t>,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/>
              <a:t>Сп’яніле</a:t>
            </a:r>
            <a:r>
              <a:rPr lang="ru-RU" dirty="0"/>
              <a:t> </a:t>
            </a:r>
            <a:r>
              <a:rPr lang="ru-RU" dirty="0" err="1"/>
              <a:t>каяття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нестримний</a:t>
            </a:r>
            <a:r>
              <a:rPr lang="ru-RU" dirty="0"/>
              <a:t> </a:t>
            </a:r>
            <a:r>
              <a:rPr lang="ru-RU" dirty="0" err="1"/>
              <a:t>гнів</a:t>
            </a:r>
            <a:r>
              <a:rPr lang="ru-RU" dirty="0"/>
              <a:t>;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У – </a:t>
            </a:r>
            <a:r>
              <a:rPr lang="ru-RU" dirty="0" err="1"/>
              <a:t>жмури</a:t>
            </a:r>
            <a:r>
              <a:rPr lang="ru-RU" dirty="0"/>
              <a:t> на морях божественно - </a:t>
            </a:r>
            <a:r>
              <a:rPr lang="ru-RU" dirty="0" err="1"/>
              <a:t>глибокі</a:t>
            </a:r>
            <a:r>
              <a:rPr lang="ru-RU" dirty="0"/>
              <a:t>,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І </a:t>
            </a:r>
            <a:r>
              <a:rPr lang="ru-RU" dirty="0" err="1"/>
              <a:t>спокій</a:t>
            </a:r>
            <a:r>
              <a:rPr lang="ru-RU" dirty="0"/>
              <a:t> </a:t>
            </a:r>
            <a:r>
              <a:rPr lang="ru-RU" dirty="0" err="1"/>
              <a:t>пасовищ</a:t>
            </a:r>
            <a:r>
              <a:rPr lang="ru-RU" dirty="0"/>
              <a:t>, і </a:t>
            </a:r>
            <a:r>
              <a:rPr lang="ru-RU" dirty="0" err="1"/>
              <a:t>зморщок</a:t>
            </a:r>
            <a:r>
              <a:rPr lang="ru-RU" dirty="0"/>
              <a:t> </a:t>
            </a:r>
            <a:r>
              <a:rPr lang="ru-RU" dirty="0" err="1"/>
              <a:t>мудрий</a:t>
            </a:r>
            <a:r>
              <a:rPr lang="ru-RU" dirty="0"/>
              <a:t> </a:t>
            </a:r>
            <a:r>
              <a:rPr lang="ru-RU" dirty="0" err="1"/>
              <a:t>спокій</a:t>
            </a:r>
            <a:r>
              <a:rPr lang="ru-RU" dirty="0"/>
              <a:t> –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Печать </a:t>
            </a:r>
            <a:r>
              <a:rPr lang="ru-RU" dirty="0" err="1"/>
              <a:t>присвячених</a:t>
            </a:r>
            <a:r>
              <a:rPr lang="ru-RU" dirty="0"/>
              <a:t>  </a:t>
            </a:r>
            <a:r>
              <a:rPr lang="ru-RU" dirty="0" err="1"/>
              <a:t>алхімії</a:t>
            </a:r>
            <a:r>
              <a:rPr lang="ru-RU" dirty="0"/>
              <a:t> ночей;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О – </a:t>
            </a:r>
            <a:r>
              <a:rPr lang="ru-RU" dirty="0" err="1"/>
              <a:t>неземне</a:t>
            </a:r>
            <a:r>
              <a:rPr lang="ru-RU" dirty="0"/>
              <a:t> Сурма, де </a:t>
            </a:r>
            <a:r>
              <a:rPr lang="ru-RU" dirty="0" err="1"/>
              <a:t>скрито</a:t>
            </a:r>
            <a:r>
              <a:rPr lang="ru-RU" dirty="0"/>
              <a:t> </a:t>
            </a:r>
            <a:r>
              <a:rPr lang="ru-RU" dirty="0" err="1"/>
              <a:t>скрегіт</a:t>
            </a:r>
            <a:r>
              <a:rPr lang="ru-RU" dirty="0"/>
              <a:t> </a:t>
            </a:r>
            <a:r>
              <a:rPr lang="ru-RU" dirty="0" err="1"/>
              <a:t>гострий</a:t>
            </a:r>
            <a:r>
              <a:rPr lang="ru-RU" dirty="0"/>
              <a:t>,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/>
              <a:t>Мовчання</a:t>
            </a:r>
            <a:r>
              <a:rPr lang="ru-RU" dirty="0"/>
              <a:t> </a:t>
            </a:r>
            <a:r>
              <a:rPr lang="ru-RU" dirty="0" err="1"/>
              <a:t>Янголів</a:t>
            </a:r>
            <a:r>
              <a:rPr lang="ru-RU" dirty="0"/>
              <a:t>, </a:t>
            </a:r>
            <a:r>
              <a:rPr lang="ru-RU" dirty="0" err="1"/>
              <a:t>Світів</a:t>
            </a:r>
            <a:r>
              <a:rPr lang="ru-RU" dirty="0"/>
              <a:t> </a:t>
            </a:r>
            <a:r>
              <a:rPr lang="ru-RU" dirty="0" err="1"/>
              <a:t>безмовний</a:t>
            </a:r>
            <a:r>
              <a:rPr lang="ru-RU" dirty="0"/>
              <a:t> </a:t>
            </a:r>
            <a:r>
              <a:rPr lang="ru-RU" dirty="0" err="1"/>
              <a:t>простір</a:t>
            </a:r>
            <a:r>
              <a:rPr lang="ru-RU" dirty="0"/>
              <a:t>,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Омега, </a:t>
            </a:r>
            <a:r>
              <a:rPr lang="ru-RU" dirty="0" err="1"/>
              <a:t>блиск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фіалкових</a:t>
            </a:r>
            <a:r>
              <a:rPr lang="ru-RU" dirty="0"/>
              <a:t> Очей.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i="1" dirty="0" smtClean="0"/>
              <a:t>(Переклад Г. </a:t>
            </a:r>
            <a:r>
              <a:rPr lang="ru-RU" i="1" dirty="0" err="1" smtClean="0"/>
              <a:t>Кочура</a:t>
            </a:r>
            <a:r>
              <a:rPr lang="ru-RU" i="1" dirty="0" smtClean="0"/>
              <a:t>)</a:t>
            </a:r>
            <a:endParaRPr lang="ru-RU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715963" y="577850"/>
            <a:ext cx="9404350" cy="1400175"/>
          </a:xfrm>
        </p:spPr>
        <p:txBody>
          <a:bodyPr/>
          <a:lstStyle/>
          <a:p>
            <a:pPr algn="just" eaLnBrk="1" hangingPunct="1"/>
            <a:r>
              <a:rPr lang="uk-UA" smtClean="0"/>
              <a:t> </a:t>
            </a:r>
            <a:endParaRPr lang="ru-RU" smtClean="0"/>
          </a:p>
        </p:txBody>
      </p:sp>
      <p:sp>
        <p:nvSpPr>
          <p:cNvPr id="52226" name="Объект 2"/>
          <p:cNvSpPr>
            <a:spLocks noGrp="1"/>
          </p:cNvSpPr>
          <p:nvPr>
            <p:ph idx="1"/>
          </p:nvPr>
        </p:nvSpPr>
        <p:spPr>
          <a:xfrm>
            <a:off x="788670" y="128858"/>
            <a:ext cx="10645775" cy="4195762"/>
          </a:xfrm>
        </p:spPr>
        <p:txBody>
          <a:bodyPr/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dirty="0" smtClean="0">
                <a:solidFill>
                  <a:srgbClr val="00B050"/>
                </a:solidFill>
              </a:rPr>
              <a:t>«</a:t>
            </a:r>
            <a:r>
              <a:rPr lang="ru-RU" dirty="0" err="1" smtClean="0">
                <a:solidFill>
                  <a:schemeClr val="bg1"/>
                </a:solidFill>
              </a:rPr>
              <a:t>К</a:t>
            </a:r>
            <a:r>
              <a:rPr lang="ru-RU" dirty="0" err="1" smtClean="0">
                <a:solidFill>
                  <a:srgbClr val="00B0F0"/>
                </a:solidFill>
              </a:rPr>
              <a:t>о</a:t>
            </a:r>
            <a:r>
              <a:rPr lang="ru-RU" dirty="0" err="1" smtClean="0">
                <a:solidFill>
                  <a:srgbClr val="00B050"/>
                </a:solidFill>
              </a:rPr>
              <a:t>л</a:t>
            </a:r>
            <a:r>
              <a:rPr lang="ru-RU" dirty="0" err="1" smtClean="0">
                <a:solidFill>
                  <a:srgbClr val="FF0000"/>
                </a:solidFill>
              </a:rPr>
              <a:t>ь</a:t>
            </a:r>
            <a:r>
              <a:rPr lang="ru-RU" dirty="0" err="1" smtClean="0">
                <a:solidFill>
                  <a:srgbClr val="00B0F0"/>
                </a:solidFill>
              </a:rPr>
              <a:t>о</a:t>
            </a:r>
            <a:r>
              <a:rPr lang="ru-RU" dirty="0" err="1" smtClean="0"/>
              <a:t>р</a:t>
            </a:r>
            <a:r>
              <a:rPr lang="ru-RU" dirty="0" err="1" smtClean="0">
                <a:solidFill>
                  <a:srgbClr val="00B0F0"/>
                </a:solidFill>
              </a:rPr>
              <a:t>о</a:t>
            </a:r>
            <a:r>
              <a:rPr lang="ru-RU" dirty="0" err="1" smtClean="0">
                <a:solidFill>
                  <a:srgbClr val="00B050"/>
                </a:solidFill>
              </a:rPr>
              <a:t>в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й</a:t>
            </a:r>
            <a:r>
              <a:rPr lang="ru-RU" dirty="0" smtClean="0">
                <a:solidFill>
                  <a:srgbClr val="00B050"/>
                </a:solidFill>
              </a:rPr>
              <a:t> с</a:t>
            </a:r>
            <a:r>
              <a:rPr lang="ru-RU" dirty="0" smtClean="0">
                <a:solidFill>
                  <a:srgbClr val="00B0F0"/>
                </a:solidFill>
              </a:rPr>
              <a:t>о</a:t>
            </a:r>
            <a:r>
              <a:rPr lang="ru-RU" dirty="0" smtClean="0">
                <a:solidFill>
                  <a:srgbClr val="FF0000"/>
                </a:solidFill>
              </a:rPr>
              <a:t>н</a:t>
            </a:r>
            <a:r>
              <a:rPr lang="ru-RU" dirty="0" smtClean="0"/>
              <a:t>е</a:t>
            </a:r>
            <a:r>
              <a:rPr lang="ru-RU" dirty="0" smtClean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rgbClr val="00B050"/>
                </a:solidFill>
              </a:rPr>
              <a:t>» - </a:t>
            </a:r>
            <a:r>
              <a:rPr lang="ru-RU" dirty="0" err="1" smtClean="0"/>
              <a:t>поезія</a:t>
            </a:r>
            <a:r>
              <a:rPr lang="ru-RU" dirty="0" smtClean="0"/>
              <a:t> </a:t>
            </a:r>
            <a:r>
              <a:rPr lang="ru-RU" dirty="0" err="1" smtClean="0"/>
              <a:t>пошуку</a:t>
            </a:r>
            <a:r>
              <a:rPr lang="ru-RU" dirty="0" smtClean="0"/>
              <a:t>.  Рембо </a:t>
            </a:r>
            <a:r>
              <a:rPr lang="ru-RU" dirty="0" err="1" smtClean="0"/>
              <a:t>шукає</a:t>
            </a:r>
            <a:r>
              <a:rPr lang="ru-RU" dirty="0" smtClean="0"/>
              <a:t>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узгодити</a:t>
            </a:r>
            <a:r>
              <a:rPr lang="ru-RU" dirty="0" smtClean="0"/>
              <a:t> </a:t>
            </a:r>
            <a:r>
              <a:rPr lang="ru-RU" dirty="0" err="1" smtClean="0"/>
              <a:t>лірику</a:t>
            </a:r>
            <a:r>
              <a:rPr lang="ru-RU" dirty="0" smtClean="0"/>
              <a:t> з </a:t>
            </a:r>
            <a:r>
              <a:rPr lang="ru-RU" dirty="0" err="1" smtClean="0"/>
              <a:t>живописом</a:t>
            </a:r>
            <a:r>
              <a:rPr lang="ru-RU" dirty="0" smtClean="0"/>
              <a:t>,  </a:t>
            </a:r>
            <a:r>
              <a:rPr lang="ru-RU" dirty="0" err="1" smtClean="0"/>
              <a:t>малюнок</a:t>
            </a:r>
            <a:r>
              <a:rPr lang="ru-RU" dirty="0" smtClean="0"/>
              <a:t> з ритмом </a:t>
            </a:r>
            <a:r>
              <a:rPr lang="ru-RU" dirty="0" err="1" smtClean="0"/>
              <a:t>вірша</a:t>
            </a:r>
            <a:r>
              <a:rPr lang="ru-RU" dirty="0" smtClean="0"/>
              <a:t>. </a:t>
            </a:r>
            <a:r>
              <a:rPr lang="ru-RU" dirty="0" err="1" smtClean="0"/>
              <a:t>Відповідно</a:t>
            </a:r>
            <a:r>
              <a:rPr lang="ru-RU" dirty="0" smtClean="0"/>
              <a:t> до </a:t>
            </a:r>
            <a:r>
              <a:rPr lang="ru-RU" dirty="0" err="1" smtClean="0"/>
              <a:t>своєї</a:t>
            </a:r>
            <a:r>
              <a:rPr lang="ru-RU" dirty="0" smtClean="0"/>
              <a:t> </a:t>
            </a:r>
            <a:r>
              <a:rPr lang="ru-RU" dirty="0" err="1" smtClean="0"/>
              <a:t>естетичної</a:t>
            </a:r>
            <a:r>
              <a:rPr lang="ru-RU" dirty="0" smtClean="0"/>
              <a:t> </a:t>
            </a:r>
            <a:r>
              <a:rPr lang="ru-RU" dirty="0" err="1" smtClean="0"/>
              <a:t>задачі</a:t>
            </a:r>
            <a:r>
              <a:rPr lang="ru-RU" dirty="0" smtClean="0"/>
              <a:t> «</a:t>
            </a:r>
            <a:r>
              <a:rPr lang="ru-RU" dirty="0" err="1" smtClean="0"/>
              <a:t>говорити</a:t>
            </a:r>
            <a:r>
              <a:rPr lang="ru-RU" dirty="0" smtClean="0"/>
              <a:t> про </a:t>
            </a:r>
            <a:r>
              <a:rPr lang="ru-RU" dirty="0" err="1" smtClean="0"/>
              <a:t>неясне</a:t>
            </a:r>
            <a:r>
              <a:rPr lang="ru-RU" dirty="0" smtClean="0"/>
              <a:t> неясно» Рембо </a:t>
            </a:r>
            <a:r>
              <a:rPr lang="ru-RU" dirty="0" err="1" smtClean="0"/>
              <a:t>порівнює</a:t>
            </a:r>
            <a:r>
              <a:rPr lang="ru-RU" dirty="0" smtClean="0"/>
              <a:t> </a:t>
            </a:r>
            <a:r>
              <a:rPr lang="ru-RU" dirty="0" err="1" smtClean="0"/>
              <a:t>звукові</a:t>
            </a:r>
            <a:r>
              <a:rPr lang="ru-RU" dirty="0" smtClean="0"/>
              <a:t> ряди з образами, 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приходять</a:t>
            </a:r>
            <a:r>
              <a:rPr lang="ru-RU" dirty="0" smtClean="0"/>
              <a:t> у голову,  </a:t>
            </a:r>
            <a:r>
              <a:rPr lang="ru-RU" dirty="0" err="1" smtClean="0"/>
              <a:t>одночасно</a:t>
            </a:r>
            <a:r>
              <a:rPr lang="ru-RU" dirty="0" smtClean="0"/>
              <a:t> </a:t>
            </a:r>
            <a:r>
              <a:rPr lang="ru-RU" dirty="0" err="1" smtClean="0"/>
              <a:t>музично</a:t>
            </a:r>
            <a:r>
              <a:rPr lang="ru-RU" dirty="0" smtClean="0"/>
              <a:t>,  </a:t>
            </a:r>
            <a:r>
              <a:rPr lang="ru-RU" dirty="0" err="1" smtClean="0"/>
              <a:t>гармонійно</a:t>
            </a:r>
            <a:r>
              <a:rPr lang="ru-RU" dirty="0" smtClean="0"/>
              <a:t> </a:t>
            </a:r>
            <a:r>
              <a:rPr lang="ru-RU" dirty="0" err="1" smtClean="0"/>
              <a:t>створюючи</a:t>
            </a:r>
            <a:r>
              <a:rPr lang="ru-RU" dirty="0" smtClean="0"/>
              <a:t> </a:t>
            </a:r>
            <a:r>
              <a:rPr lang="ru-RU" dirty="0" err="1" smtClean="0"/>
              <a:t>поезію</a:t>
            </a:r>
            <a:r>
              <a:rPr lang="ru-RU" dirty="0" smtClean="0"/>
              <a:t> з </a:t>
            </a:r>
            <a:r>
              <a:rPr lang="ru-RU" dirty="0" err="1" smtClean="0"/>
              <a:t>несподівано</a:t>
            </a:r>
            <a:r>
              <a:rPr lang="ru-RU" dirty="0" smtClean="0"/>
              <a:t> </a:t>
            </a:r>
            <a:r>
              <a:rPr lang="ru-RU" dirty="0" err="1" smtClean="0"/>
              <a:t>сміливими</a:t>
            </a:r>
            <a:r>
              <a:rPr lang="ru-RU" dirty="0" smtClean="0"/>
              <a:t> образами.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312458"/>
              </p:ext>
            </p:extLst>
          </p:nvPr>
        </p:nvGraphicFramePr>
        <p:xfrm>
          <a:off x="831850" y="1783080"/>
          <a:ext cx="10791825" cy="4802697"/>
        </p:xfrm>
        <a:graphic>
          <a:graphicData uri="http://schemas.openxmlformats.org/drawingml/2006/table">
            <a:tbl>
              <a:tblPr/>
              <a:tblGrid>
                <a:gridCol w="1751013"/>
                <a:gridCol w="1639887"/>
                <a:gridCol w="1751013"/>
                <a:gridCol w="1355725"/>
                <a:gridCol w="1144587"/>
                <a:gridCol w="1916113"/>
                <a:gridCol w="1233487"/>
              </a:tblGrid>
              <a:tr h="83470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Голосний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Звук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Колір, який асо­ціативно вини­кає у поета </a:t>
                      </a: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під</a:t>
                      </a: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 впливом звуку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414338" marR="0" lvl="0" indent="0" algn="ctr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414338" marR="0" lvl="0" indent="0" algn="ctr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414338" marR="0" lvl="0" indent="0" algn="ctr" defTabSz="914400" rtl="0" eaLnBrk="1" fontAlgn="base" latinLnBrk="0" hangingPunct="1">
                        <a:lnSpc>
                          <a:spcPts val="10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Образи, які виникають у поета під впливом звуку і кольору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36513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36513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Образи, які вини­кають під впливом звуку, кольору, по­етових образів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Мої власні асоці­ації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17938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Зорові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14922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Звукові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Абстрактні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15963">
                <a:tc>
                  <a:txBody>
                    <a:bodyPr/>
                    <a:lstStyle/>
                    <a:p>
                      <a:pPr marL="1936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317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Чорний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904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904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Мухи, корсет,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904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смітники,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904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Кружляння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Дзижчання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57150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57150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Хаос, бруд,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57150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 роз­пад, темрява, смерть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2063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825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Білий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30163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30163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Шатра, біла мла, списи льодовиків, туман, тремтіння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84138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84138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Світанок, наро­дження, чистота, німота, самотність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2222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176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Червоний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Крові струм, вуста прекрасні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7620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Каяття, гнів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188913" marR="0" lvl="0" indent="100013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88913" marR="0" lvl="0" indent="100013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Життя, пристрасті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20002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Black" pitchFamily="34" charset="0"/>
                          <a:cs typeface="Arial" charset="0"/>
                        </a:rPr>
                        <a:t>У</a:t>
                      </a: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190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Зелений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7938" marR="0" lvl="0" indent="33338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7938" marR="0" lvl="0" indent="33338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Жмури на морі, глибини,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7938" marR="0" lvl="0" indent="33338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пасови­ща, зморшки, алхімія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301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Спокій, мудрість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793750">
                <a:tc>
                  <a:txBody>
                    <a:bodyPr/>
                    <a:lstStyle/>
                    <a:p>
                      <a:pPr marL="203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97D3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2032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97D3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2794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Синій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17463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7463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Безмовний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7463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простір, омега,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7463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блиск фіалкових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7463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Очей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93663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93663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Неземна сурма,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93663" marR="0" lvl="0" indent="0" algn="ctr" defTabSz="914400" rtl="0" eaLnBrk="1" fontAlgn="base" latinLnBrk="0" hangingPunct="1">
                        <a:lnSpc>
                          <a:spcPts val="1013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мовчання янголів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Безмовний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простір,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Омега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1031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031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Рай,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  <a:p>
                      <a:pPr marL="103188" marR="0" lvl="0" indent="0" algn="ctr" defTabSz="914400" rtl="0" eaLnBrk="1" fontAlgn="base" latinLnBrk="0" hangingPunct="1">
                        <a:lnSpc>
                          <a:spcPts val="10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 безкінеч­ність, Бог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 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6418" y="3401290"/>
            <a:ext cx="18238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Є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71854" y="4123727"/>
            <a:ext cx="19171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37608" y="2752590"/>
            <a:ext cx="5651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52209" y="5694218"/>
            <a:ext cx="26065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О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1163" y="44418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3479800" y="714375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B050"/>
                </a:solidFill>
              </a:rPr>
              <a:t>ЕКСПЕРИМЕНТИ ПОЕТА</a:t>
            </a:r>
          </a:p>
        </p:txBody>
      </p:sp>
      <p:sp>
        <p:nvSpPr>
          <p:cNvPr id="53251" name="Объект 2"/>
          <p:cNvSpPr>
            <a:spLocks noGrp="1"/>
          </p:cNvSpPr>
          <p:nvPr>
            <p:ph idx="1"/>
          </p:nvPr>
        </p:nvSpPr>
        <p:spPr>
          <a:xfrm>
            <a:off x="5257800" y="1873250"/>
            <a:ext cx="5846763" cy="5135563"/>
          </a:xfrm>
        </p:spPr>
        <p:txBody>
          <a:bodyPr/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dirty="0" smtClean="0"/>
              <a:t>«Я </a:t>
            </a:r>
            <a:r>
              <a:rPr lang="ru-RU" dirty="0" err="1" smtClean="0"/>
              <a:t>винайшов</a:t>
            </a:r>
            <a:r>
              <a:rPr lang="ru-RU" dirty="0" smtClean="0"/>
              <a:t> </a:t>
            </a:r>
            <a:r>
              <a:rPr lang="ru-RU" dirty="0" err="1" smtClean="0"/>
              <a:t>колір</a:t>
            </a:r>
            <a:r>
              <a:rPr lang="ru-RU" dirty="0" smtClean="0"/>
              <a:t> </a:t>
            </a:r>
            <a:r>
              <a:rPr lang="ru-RU" dirty="0" err="1" smtClean="0"/>
              <a:t>голосних</a:t>
            </a:r>
            <a:r>
              <a:rPr lang="ru-RU" dirty="0" smtClean="0"/>
              <a:t>! Я погодив форму і </a:t>
            </a:r>
            <a:r>
              <a:rPr lang="ru-RU" dirty="0" err="1" smtClean="0"/>
              <a:t>плин</a:t>
            </a:r>
            <a:r>
              <a:rPr lang="ru-RU" dirty="0" smtClean="0"/>
              <a:t> </a:t>
            </a:r>
            <a:r>
              <a:rPr lang="ru-RU" dirty="0" err="1" smtClean="0"/>
              <a:t>кожної</a:t>
            </a:r>
            <a:r>
              <a:rPr lang="ru-RU" dirty="0" smtClean="0"/>
              <a:t> </a:t>
            </a:r>
            <a:r>
              <a:rPr lang="ru-RU" dirty="0" err="1" smtClean="0"/>
              <a:t>приголосної</a:t>
            </a:r>
            <a:r>
              <a:rPr lang="ru-RU" dirty="0" smtClean="0"/>
              <a:t> і </a:t>
            </a:r>
            <a:r>
              <a:rPr lang="ru-RU" dirty="0" err="1" smtClean="0"/>
              <a:t>тішив</a:t>
            </a:r>
            <a:r>
              <a:rPr lang="ru-RU" dirty="0" smtClean="0"/>
              <a:t> себе </a:t>
            </a:r>
            <a:r>
              <a:rPr lang="ru-RU" dirty="0" err="1" smtClean="0"/>
              <a:t>надією</a:t>
            </a:r>
            <a:r>
              <a:rPr lang="ru-RU" dirty="0" smtClean="0"/>
              <a:t> 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err="1" smtClean="0"/>
              <a:t>інстинктивних</a:t>
            </a:r>
            <a:r>
              <a:rPr lang="ru-RU" dirty="0" smtClean="0"/>
              <a:t> </a:t>
            </a:r>
            <a:r>
              <a:rPr lang="ru-RU" dirty="0" err="1" smtClean="0"/>
              <a:t>ритмів</a:t>
            </a:r>
            <a:r>
              <a:rPr lang="ru-RU" dirty="0" smtClean="0"/>
              <a:t> </a:t>
            </a:r>
            <a:r>
              <a:rPr lang="ru-RU" dirty="0" err="1" smtClean="0"/>
              <a:t>винайти</a:t>
            </a:r>
            <a:r>
              <a:rPr lang="ru-RU" dirty="0" smtClean="0"/>
              <a:t>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 smtClean="0"/>
              <a:t>поетичне</a:t>
            </a:r>
            <a:r>
              <a:rPr lang="ru-RU" dirty="0" smtClean="0"/>
              <a:t> слово, яке рано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пізно</a:t>
            </a:r>
            <a:r>
              <a:rPr lang="ru-RU" dirty="0" smtClean="0"/>
              <a:t>  буде </a:t>
            </a:r>
            <a:r>
              <a:rPr lang="ru-RU" dirty="0" err="1" smtClean="0"/>
              <a:t>доступне</a:t>
            </a:r>
            <a:r>
              <a:rPr lang="ru-RU" dirty="0" smtClean="0"/>
              <a:t> </a:t>
            </a:r>
            <a:r>
              <a:rPr lang="ru-RU" dirty="0" err="1" smtClean="0"/>
              <a:t>всім</a:t>
            </a:r>
            <a:r>
              <a:rPr lang="ru-RU" dirty="0" smtClean="0"/>
              <a:t>  </a:t>
            </a:r>
            <a:r>
              <a:rPr lang="ru-RU" dirty="0" err="1" smtClean="0"/>
              <a:t>почуттям</a:t>
            </a:r>
            <a:r>
              <a:rPr lang="ru-RU" dirty="0" smtClean="0"/>
              <a:t>. Я </a:t>
            </a:r>
            <a:r>
              <a:rPr lang="ru-RU" dirty="0" err="1" smtClean="0"/>
              <a:t>зберігав</a:t>
            </a:r>
            <a:r>
              <a:rPr lang="ru-RU" dirty="0" smtClean="0"/>
              <a:t> </a:t>
            </a:r>
            <a:r>
              <a:rPr lang="ru-RU" dirty="0" err="1" smtClean="0"/>
              <a:t>тлумачення</a:t>
            </a:r>
            <a:r>
              <a:rPr lang="ru-RU" dirty="0" smtClean="0"/>
              <a:t>. </a:t>
            </a:r>
            <a:r>
              <a:rPr lang="ru-RU" dirty="0" err="1" smtClean="0"/>
              <a:t>Спочатку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. Я </a:t>
            </a:r>
            <a:r>
              <a:rPr lang="ru-RU" dirty="0" err="1" smtClean="0"/>
              <a:t>записував</a:t>
            </a:r>
            <a:r>
              <a:rPr lang="ru-RU" dirty="0" smtClean="0"/>
              <a:t> </a:t>
            </a:r>
            <a:r>
              <a:rPr lang="ru-RU" dirty="0" err="1" smtClean="0"/>
              <a:t>безгоміння</a:t>
            </a:r>
            <a:r>
              <a:rPr lang="ru-RU" dirty="0" smtClean="0"/>
              <a:t> </a:t>
            </a:r>
            <a:r>
              <a:rPr lang="ru-RU" dirty="0" err="1" smtClean="0"/>
              <a:t>ночі</a:t>
            </a:r>
            <a:r>
              <a:rPr lang="ru-RU" dirty="0" smtClean="0"/>
              <a:t>. Я </a:t>
            </a:r>
            <a:r>
              <a:rPr lang="ru-RU" dirty="0" err="1" smtClean="0"/>
              <a:t>занотовував</a:t>
            </a:r>
            <a:r>
              <a:rPr lang="ru-RU" dirty="0" smtClean="0"/>
              <a:t>  </a:t>
            </a:r>
            <a:r>
              <a:rPr lang="ru-RU" dirty="0" err="1" smtClean="0"/>
              <a:t>невимовне</a:t>
            </a:r>
            <a:r>
              <a:rPr lang="ru-RU" dirty="0" smtClean="0"/>
              <a:t>. Я </a:t>
            </a:r>
            <a:r>
              <a:rPr lang="ru-RU" dirty="0" err="1" smtClean="0"/>
              <a:t>фіксував</a:t>
            </a:r>
            <a:r>
              <a:rPr lang="ru-RU" dirty="0" smtClean="0"/>
              <a:t> </a:t>
            </a:r>
            <a:r>
              <a:rPr lang="ru-RU" dirty="0" err="1" smtClean="0"/>
              <a:t>запаморочення</a:t>
            </a:r>
            <a:r>
              <a:rPr lang="ru-RU" dirty="0" smtClean="0"/>
              <a:t>»</a:t>
            </a:r>
            <a:r>
              <a:rPr lang="ru-RU" dirty="0" smtClean="0">
                <a:latin typeface="Arial" charset="0"/>
              </a:rPr>
              <a:t>  </a:t>
            </a:r>
          </a:p>
          <a:p>
            <a:pPr marL="0" indent="0" algn="just" eaLnBrk="1" hangingPunct="1">
              <a:buFont typeface="Wingdings 3" pitchFamily="18" charset="2"/>
              <a:buNone/>
            </a:pPr>
            <a:r>
              <a:rPr lang="ru-RU" dirty="0" smtClean="0">
                <a:latin typeface="Arial" charset="0"/>
              </a:rPr>
              <a:t>                                                                </a:t>
            </a:r>
            <a:r>
              <a:rPr lang="ru-RU" i="1" dirty="0" err="1" smtClean="0"/>
              <a:t>А.Рембо</a:t>
            </a:r>
            <a:endParaRPr lang="ru-RU" i="1" dirty="0" smtClean="0"/>
          </a:p>
        </p:txBody>
      </p:sp>
      <p:pic>
        <p:nvPicPr>
          <p:cNvPr id="53252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76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02272" y="286984"/>
            <a:ext cx="10646728" cy="59614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3564890" algn="l"/>
              </a:tabLst>
            </a:pPr>
            <a:r>
              <a:rPr lang="uk-UA" sz="32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Риси </a:t>
            </a:r>
            <a:r>
              <a:rPr lang="uk-UA" sz="3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символізму в ліриці  </a:t>
            </a:r>
            <a:r>
              <a:rPr lang="uk-UA" sz="32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Артюра </a:t>
            </a:r>
            <a:r>
              <a:rPr lang="uk-UA" sz="3200" b="1" dirty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Рембо</a:t>
            </a:r>
            <a:r>
              <a:rPr lang="uk-UA" sz="32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3564890" algn="l"/>
              </a:tabLst>
            </a:pPr>
            <a:endParaRPr lang="uk-UA" sz="1800" b="1" dirty="0">
              <a:latin typeface="Times New Roman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ліризм (переживання, настрої);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мелодика (музичність);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символ – уявлення поета про світ;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сугестія (навіювання);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синестезія (одночасне відчуття);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фантасмагорія (маячні видіння);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00100" algn="l"/>
                <a:tab pos="3564890" algn="l"/>
              </a:tabLst>
            </a:pPr>
            <a:r>
              <a:rPr lang="uk-UA" sz="2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рефлексія (емоційне осмислення  автором власних переживань).</a:t>
            </a:r>
            <a:endParaRPr lang="uk-UA" sz="2200" dirty="0" smtClean="0">
              <a:latin typeface="Calibri"/>
              <a:ea typeface="Times New Roman"/>
              <a:cs typeface="Times New Roman"/>
            </a:endParaRPr>
          </a:p>
          <a:p>
            <a:endParaRPr lang="uk-UA" dirty="0"/>
          </a:p>
        </p:txBody>
      </p:sp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9100" y="45434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290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1163" y="44418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4488" y="0"/>
            <a:ext cx="12192000" cy="6858000"/>
          </a:xfrm>
        </p:spPr>
        <p:txBody>
          <a:bodyPr rtlCol="0">
            <a:normAutofit fontScale="70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/>
              <a:t>***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Хлопчичок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прийшов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Шарлевілю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Парижу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Рембо.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доводь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божевілля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вберегти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принаймні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пожалій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вижив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Грубіян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Пробач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переросте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звикнуть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принижень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скажений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нестерпний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добродії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Етику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порушив,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етикет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доводьте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дійсність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пародії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нічого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 ж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поет!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вас, чужих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бородатих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снився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Лангедок.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насміюсь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нагадати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сімнадцятий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годок!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чорно-білі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серце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обурене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цвіль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Хлопчичок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прийшов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Шарлевілю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Мученик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вернувся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Шарлевіль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Костенко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 3" charset="2"/>
              <a:buNone/>
              <a:defRPr/>
            </a:pPr>
            <a:endParaRPr lang="ru-RU" dirty="0"/>
          </a:p>
        </p:txBody>
      </p:sp>
      <p:pic>
        <p:nvPicPr>
          <p:cNvPr id="54275" name="Picture 2" descr="G:\А Рембо фото\remb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75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 </a:t>
            </a:r>
            <a:endParaRPr lang="ru-RU" smtClean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946150" y="1556703"/>
            <a:ext cx="8947150" cy="4195762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400" b="1" dirty="0" smtClean="0">
                <a:cs typeface="AngsanaUPC" pitchFamily="18" charset="-34"/>
              </a:rPr>
              <a:t>«Я </a:t>
            </a:r>
            <a:r>
              <a:rPr lang="ru-RU" sz="2400" b="1" dirty="0" err="1" smtClean="0">
                <a:cs typeface="AngsanaUPC" pitchFamily="18" charset="-34"/>
              </a:rPr>
              <a:t>усвідомив</a:t>
            </a:r>
            <a:r>
              <a:rPr lang="ru-RU" sz="2400" b="1" dirty="0" smtClean="0">
                <a:cs typeface="AngsanaUPC" pitchFamily="18" charset="-34"/>
              </a:rPr>
              <a:t> себе </a:t>
            </a:r>
            <a:r>
              <a:rPr lang="ru-RU" sz="2400" b="1" dirty="0" err="1" smtClean="0">
                <a:cs typeface="AngsanaUPC" pitchFamily="18" charset="-34"/>
              </a:rPr>
              <a:t>поетом</a:t>
            </a:r>
            <a:r>
              <a:rPr lang="ru-RU" sz="2400" b="1" dirty="0" smtClean="0">
                <a:cs typeface="AngsanaUPC" pitchFamily="18" charset="-34"/>
              </a:rPr>
              <a:t>. </a:t>
            </a:r>
            <a:r>
              <a:rPr lang="ru-RU" sz="2400" b="1" dirty="0" err="1" smtClean="0">
                <a:cs typeface="AngsanaUPC" pitchFamily="18" charset="-34"/>
              </a:rPr>
              <a:t>Це</a:t>
            </a:r>
            <a:r>
              <a:rPr lang="ru-RU" sz="2400" b="1" dirty="0" smtClean="0">
                <a:cs typeface="AngsanaUPC" pitchFamily="18" charset="-34"/>
              </a:rPr>
              <a:t> не моя </a:t>
            </a:r>
            <a:r>
              <a:rPr lang="ru-RU" sz="2400" b="1" dirty="0" err="1" smtClean="0">
                <a:cs typeface="AngsanaUPC" pitchFamily="18" charset="-34"/>
              </a:rPr>
              <a:t>провина</a:t>
            </a:r>
            <a:r>
              <a:rPr lang="ru-RU" sz="2400" b="1" dirty="0" smtClean="0">
                <a:cs typeface="AngsanaUPC" pitchFamily="18" charset="-34"/>
              </a:rPr>
              <a:t>. </a:t>
            </a:r>
            <a:r>
              <a:rPr lang="ru-RU" sz="2400" b="1" dirty="0" err="1" smtClean="0">
                <a:cs typeface="AngsanaUPC" pitchFamily="18" charset="-34"/>
              </a:rPr>
              <a:t>Помилкою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було</a:t>
            </a:r>
            <a:r>
              <a:rPr lang="ru-RU" sz="2400" b="1" dirty="0" smtClean="0">
                <a:cs typeface="AngsanaUPC" pitchFamily="18" charset="-34"/>
              </a:rPr>
              <a:t> б </a:t>
            </a:r>
            <a:r>
              <a:rPr lang="ru-RU" sz="2400" b="1" dirty="0" err="1" smtClean="0">
                <a:cs typeface="AngsanaUPC" pitchFamily="18" charset="-34"/>
              </a:rPr>
              <a:t>говорити</a:t>
            </a:r>
            <a:r>
              <a:rPr lang="ru-RU" sz="2400" b="1" dirty="0" smtClean="0">
                <a:cs typeface="AngsanaUPC" pitchFamily="18" charset="-34"/>
              </a:rPr>
              <a:t>: я думаю. </a:t>
            </a:r>
            <a:r>
              <a:rPr lang="ru-RU" sz="2400" b="1" dirty="0" err="1" smtClean="0">
                <a:cs typeface="AngsanaUPC" pitchFamily="18" charset="-34"/>
              </a:rPr>
              <a:t>Слід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радше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сказати</a:t>
            </a:r>
            <a:r>
              <a:rPr lang="ru-RU" sz="2400" b="1" dirty="0" smtClean="0">
                <a:cs typeface="AngsanaUPC" pitchFamily="18" charset="-34"/>
              </a:rPr>
              <a:t>: мене </a:t>
            </a:r>
            <a:r>
              <a:rPr lang="ru-RU" sz="2400" b="1" dirty="0" err="1" smtClean="0">
                <a:cs typeface="AngsanaUPC" pitchFamily="18" charset="-34"/>
              </a:rPr>
              <a:t>думає</a:t>
            </a:r>
            <a:r>
              <a:rPr lang="ru-RU" sz="2400" b="1" dirty="0" smtClean="0">
                <a:cs typeface="AngsanaUPC" pitchFamily="18" charset="-34"/>
              </a:rPr>
              <a:t>… Я - </a:t>
            </a:r>
            <a:r>
              <a:rPr lang="ru-RU" sz="2400" b="1" dirty="0" err="1" smtClean="0">
                <a:cs typeface="AngsanaUPC" pitchFamily="18" charset="-34"/>
              </a:rPr>
              <a:t>це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хтось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інший</a:t>
            </a:r>
            <a:r>
              <a:rPr lang="ru-RU" sz="2400" b="1" dirty="0" smtClean="0">
                <a:cs typeface="AngsanaUPC" pitchFamily="18" charset="-34"/>
              </a:rPr>
              <a:t>. Тим </a:t>
            </a:r>
            <a:r>
              <a:rPr lang="ru-RU" sz="2400" b="1" dirty="0" err="1" smtClean="0">
                <a:cs typeface="AngsanaUPC" pitchFamily="18" charset="-34"/>
              </a:rPr>
              <a:t>гірше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шматкові</a:t>
            </a:r>
            <a:r>
              <a:rPr lang="ru-RU" sz="2400" b="1" dirty="0" smtClean="0">
                <a:cs typeface="AngsanaUPC" pitchFamily="18" charset="-34"/>
              </a:rPr>
              <a:t> дерева, як </a:t>
            </a:r>
            <a:r>
              <a:rPr lang="ru-RU" sz="2400" b="1" dirty="0" err="1" smtClean="0">
                <a:cs typeface="AngsanaUPC" pitchFamily="18" charset="-34"/>
              </a:rPr>
              <a:t>він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розуміє</a:t>
            </a:r>
            <a:r>
              <a:rPr lang="ru-RU" sz="2400" b="1" dirty="0" smtClean="0">
                <a:cs typeface="AngsanaUPC" pitchFamily="18" charset="-34"/>
              </a:rPr>
              <a:t>, </a:t>
            </a:r>
            <a:r>
              <a:rPr lang="ru-RU" sz="2400" b="1" dirty="0" err="1" smtClean="0">
                <a:cs typeface="AngsanaUPC" pitchFamily="18" charset="-34"/>
              </a:rPr>
              <a:t>що</a:t>
            </a:r>
            <a:r>
              <a:rPr lang="ru-RU" sz="2400" b="1" dirty="0" smtClean="0">
                <a:cs typeface="AngsanaUPC" pitchFamily="18" charset="-34"/>
              </a:rPr>
              <a:t> </a:t>
            </a:r>
            <a:r>
              <a:rPr lang="ru-RU" sz="2400" b="1" dirty="0" err="1" smtClean="0">
                <a:cs typeface="AngsanaUPC" pitchFamily="18" charset="-34"/>
              </a:rPr>
              <a:t>він</a:t>
            </a:r>
            <a:r>
              <a:rPr lang="ru-RU" sz="2400" b="1" dirty="0" smtClean="0">
                <a:cs typeface="AngsanaUPC" pitchFamily="18" charset="-34"/>
              </a:rPr>
              <a:t> – скрипка…»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400" i="1" dirty="0" smtClean="0">
                <a:cs typeface="AngsanaUPC" pitchFamily="18" charset="-34"/>
              </a:rPr>
              <a:t>                                                              </a:t>
            </a:r>
            <a:r>
              <a:rPr lang="ru-RU" sz="2400" i="1" dirty="0" err="1" smtClean="0">
                <a:cs typeface="AngsanaUPC" pitchFamily="18" charset="-34"/>
              </a:rPr>
              <a:t>Артюр</a:t>
            </a:r>
            <a:r>
              <a:rPr lang="ru-RU" sz="2400" i="1" dirty="0" smtClean="0">
                <a:cs typeface="AngsanaUPC" pitchFamily="18" charset="-34"/>
              </a:rPr>
              <a:t> Рембо. </a:t>
            </a:r>
          </a:p>
        </p:txBody>
      </p:sp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2100" y="412273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31163" y="4441825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811213" y="1528763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err="1" smtClean="0"/>
              <a:t>Домашнє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endParaRPr lang="ru-RU" dirty="0" smtClean="0"/>
          </a:p>
        </p:txBody>
      </p:sp>
      <p:sp>
        <p:nvSpPr>
          <p:cNvPr id="56323" name="Объект 2"/>
          <p:cNvSpPr>
            <a:spLocks noGrp="1"/>
          </p:cNvSpPr>
          <p:nvPr>
            <p:ph idx="1"/>
          </p:nvPr>
        </p:nvSpPr>
        <p:spPr>
          <a:xfrm>
            <a:off x="1379538" y="2878138"/>
            <a:ext cx="9758362" cy="4195762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800" dirty="0" err="1" smtClean="0"/>
              <a:t>Написати</a:t>
            </a:r>
            <a:r>
              <a:rPr lang="ru-RU" sz="2800" dirty="0" smtClean="0"/>
              <a:t>  </a:t>
            </a:r>
            <a:r>
              <a:rPr lang="ru-RU" sz="2800" dirty="0" err="1" smtClean="0"/>
              <a:t>твір</a:t>
            </a:r>
            <a:r>
              <a:rPr lang="ru-RU" sz="2800" dirty="0" smtClean="0"/>
              <a:t> та тему: «</a:t>
            </a:r>
            <a:r>
              <a:rPr lang="ru-RU" sz="2800" dirty="0" err="1" smtClean="0"/>
              <a:t>Традиції</a:t>
            </a:r>
            <a:r>
              <a:rPr lang="ru-RU" sz="2800" dirty="0" smtClean="0"/>
              <a:t> та </a:t>
            </a:r>
            <a:r>
              <a:rPr lang="ru-RU" sz="2800" dirty="0" err="1" smtClean="0"/>
              <a:t>новаторські</a:t>
            </a:r>
            <a:r>
              <a:rPr lang="ru-RU" sz="2800" dirty="0" smtClean="0"/>
              <a:t> </a:t>
            </a:r>
            <a:r>
              <a:rPr lang="ru-RU" sz="2800" dirty="0" err="1" smtClean="0"/>
              <a:t>зрушення</a:t>
            </a:r>
            <a:r>
              <a:rPr lang="ru-RU" sz="2800" dirty="0" smtClean="0"/>
              <a:t> в </a:t>
            </a:r>
            <a:r>
              <a:rPr lang="ru-RU" sz="2800" dirty="0" err="1" smtClean="0"/>
              <a:t>поезії</a:t>
            </a:r>
            <a:r>
              <a:rPr lang="ru-RU" sz="2800" dirty="0" smtClean="0"/>
              <a:t> </a:t>
            </a:r>
            <a:r>
              <a:rPr lang="ru-RU" sz="2800" dirty="0" err="1" smtClean="0"/>
              <a:t>середини</a:t>
            </a:r>
            <a:r>
              <a:rPr lang="ru-RU" sz="2800" dirty="0" smtClean="0"/>
              <a:t> – </a:t>
            </a:r>
            <a:r>
              <a:rPr lang="ru-RU" sz="2800" dirty="0" err="1" smtClean="0"/>
              <a:t>другій</a:t>
            </a:r>
            <a:r>
              <a:rPr lang="ru-RU" sz="2800" dirty="0" smtClean="0"/>
              <a:t> </a:t>
            </a:r>
            <a:r>
              <a:rPr lang="ru-RU" sz="2800" dirty="0" err="1" smtClean="0"/>
              <a:t>половині</a:t>
            </a:r>
            <a:r>
              <a:rPr lang="ru-RU" sz="2800" dirty="0" smtClean="0"/>
              <a:t> ХІХ ст.</a:t>
            </a:r>
            <a:r>
              <a:rPr lang="ru-RU" sz="2800" dirty="0" smtClean="0">
                <a:latin typeface="Arial" charset="0"/>
              </a:rPr>
              <a:t>»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800" dirty="0" smtClean="0"/>
              <a:t> (на </a:t>
            </a:r>
            <a:r>
              <a:rPr lang="ru-RU" sz="2800" dirty="0" err="1" smtClean="0"/>
              <a:t>прикладі</a:t>
            </a:r>
            <a:r>
              <a:rPr lang="ru-RU" sz="2800" dirty="0" smtClean="0"/>
              <a:t> </a:t>
            </a:r>
            <a:r>
              <a:rPr lang="ru-RU" sz="2800" dirty="0" err="1" smtClean="0"/>
              <a:t>творчості</a:t>
            </a:r>
            <a:r>
              <a:rPr lang="ru-RU" sz="2800" dirty="0" smtClean="0"/>
              <a:t> одного з </a:t>
            </a:r>
            <a:r>
              <a:rPr lang="ru-RU" sz="2800" dirty="0" err="1" smtClean="0"/>
              <a:t>поетів</a:t>
            </a:r>
            <a:r>
              <a:rPr lang="ru-RU" sz="2800" dirty="0" smtClean="0"/>
              <a:t> - </a:t>
            </a:r>
            <a:r>
              <a:rPr lang="ru-RU" sz="2800" dirty="0" err="1" smtClean="0"/>
              <a:t>символістів</a:t>
            </a:r>
            <a:r>
              <a:rPr lang="ru-RU" sz="2800" dirty="0" smtClean="0"/>
              <a:t>: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800" dirty="0" smtClean="0"/>
              <a:t> Ш. </a:t>
            </a:r>
            <a:r>
              <a:rPr lang="ru-RU" sz="2800" dirty="0" err="1" smtClean="0"/>
              <a:t>Бодлера</a:t>
            </a:r>
            <a:r>
              <a:rPr lang="ru-RU" sz="2800" dirty="0" smtClean="0"/>
              <a:t>, </a:t>
            </a:r>
            <a:r>
              <a:rPr lang="ru-RU" sz="2800" dirty="0" err="1" smtClean="0"/>
              <a:t>П.Верлена</a:t>
            </a:r>
            <a:r>
              <a:rPr lang="ru-RU" sz="2800" dirty="0" smtClean="0"/>
              <a:t>, </a:t>
            </a:r>
            <a:r>
              <a:rPr lang="ru-RU" sz="2800" dirty="0" err="1" smtClean="0">
                <a:latin typeface="Arial" charset="0"/>
              </a:rPr>
              <a:t>або</a:t>
            </a:r>
            <a:r>
              <a:rPr lang="ru-RU" sz="2800" dirty="0" smtClean="0">
                <a:latin typeface="Arial" charset="0"/>
              </a:rPr>
              <a:t> </a:t>
            </a:r>
            <a:r>
              <a:rPr lang="ru-RU" sz="2800" dirty="0" smtClean="0"/>
              <a:t>А. Рембо)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1"/>
          </p:nvPr>
        </p:nvSpPr>
        <p:spPr>
          <a:xfrm>
            <a:off x="1219835" y="1991678"/>
            <a:ext cx="8947150" cy="2505075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uk-UA" sz="2400" b="1" dirty="0" smtClean="0"/>
              <a:t> «Рембо, перебудувавши всю поетику,   зумів знайти шлях до найшаленішої краси».</a:t>
            </a:r>
            <a:endParaRPr lang="uk-UA" sz="2400" b="1" dirty="0" smtClean="0">
              <a:latin typeface="Arial" charset="0"/>
            </a:endParaRP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uk-UA" sz="2400" b="1" dirty="0" smtClean="0"/>
              <a:t>                                                   </a:t>
            </a:r>
            <a:r>
              <a:rPr lang="uk-UA" sz="2400" i="1" dirty="0" err="1" smtClean="0"/>
              <a:t>Пабло</a:t>
            </a:r>
            <a:r>
              <a:rPr lang="uk-UA" sz="2400" i="1" dirty="0" smtClean="0"/>
              <a:t> Неруда.</a:t>
            </a:r>
            <a:endParaRPr lang="ru-RU" sz="2400" i="1" dirty="0" smtClean="0"/>
          </a:p>
          <a:p>
            <a:pPr marL="0" indent="0" algn="ctr" eaLnBrk="1" hangingPunct="1">
              <a:buFont typeface="Wingdings 3" pitchFamily="18" charset="2"/>
              <a:buNone/>
            </a:pPr>
            <a:endParaRPr lang="ru-RU" sz="2400" dirty="0" smtClean="0"/>
          </a:p>
        </p:txBody>
      </p:sp>
      <p:pic>
        <p:nvPicPr>
          <p:cNvPr id="5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12100" y="422941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7663" y="4457382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689684" y="442913"/>
            <a:ext cx="8502316" cy="1400175"/>
          </a:xfrm>
        </p:spPr>
        <p:txBody>
          <a:bodyPr/>
          <a:lstStyle/>
          <a:p>
            <a:pPr algn="ctr" eaLnBrk="1" hangingPunct="1"/>
            <a:r>
              <a:rPr lang="ru-RU" dirty="0" err="1" smtClean="0">
                <a:solidFill>
                  <a:srgbClr val="00B050"/>
                </a:solidFill>
              </a:rPr>
              <a:t>Сім’я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Артюра</a:t>
            </a:r>
            <a:r>
              <a:rPr lang="ru-RU" dirty="0" smtClean="0">
                <a:solidFill>
                  <a:srgbClr val="00B050"/>
                </a:solidFill>
              </a:rPr>
              <a:t> Рембо</a:t>
            </a: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>
          <a:xfrm>
            <a:off x="5002213" y="1746250"/>
            <a:ext cx="6054725" cy="2225992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Жан-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Нікола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Артюр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Рембо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народився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жовтня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1854 року в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провінційному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містечку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Шарлевіль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Його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батько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Фредерік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Рембо,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був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військовим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служив в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Алжирі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 eaLnBrk="1" hangingPunct="1">
              <a:buFont typeface="Wingdings 3" pitchFamily="18" charset="2"/>
              <a:buNone/>
            </a:pP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Мати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Марі-Катрін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Кліф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походила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заможної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селянської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родини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25604" name="Picture 2" descr="G:\А Рембо фото\images (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02213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G:\А Рембо фото\1132372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92500"/>
            <a:ext cx="5002213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467px-Rimbaud_by_Reginald_Gr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5900" y="1655763"/>
            <a:ext cx="4292600" cy="520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1225" y="955675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err="1" smtClean="0">
                <a:solidFill>
                  <a:srgbClr val="00B050"/>
                </a:solidFill>
              </a:rPr>
              <a:t>Захоплення</a:t>
            </a:r>
            <a:r>
              <a:rPr lang="ru-RU" dirty="0" smtClean="0">
                <a:solidFill>
                  <a:srgbClr val="00B050"/>
                </a:solidFill>
              </a:rPr>
              <a:t> юного Рембо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371793" y="2355850"/>
            <a:ext cx="8631237" cy="3243263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Рембо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захоплюється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творами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Рабле і Гюго, а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також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поезією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парнасців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Віршами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Офелія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 «Бал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повішених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», «Зло»,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Сплячий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долині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 поет заявив про себе як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символіст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В. Гюго назвав юного Рембо «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Шекспір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- дитя».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09279df1f3ce864020db27dfa7f7a97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4500" y="4440238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325563" y="531813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00B050"/>
                </a:solidFill>
              </a:rPr>
              <a:t>Перший </a:t>
            </a:r>
            <a:r>
              <a:rPr lang="ru-RU" dirty="0" err="1" smtClean="0">
                <a:solidFill>
                  <a:srgbClr val="00B050"/>
                </a:solidFill>
              </a:rPr>
              <a:t>період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творчості</a:t>
            </a:r>
            <a:r>
              <a:rPr lang="ru-RU" sz="1800" dirty="0" smtClean="0">
                <a:solidFill>
                  <a:srgbClr val="00B050"/>
                </a:solidFill>
              </a:rPr>
              <a:t> </a:t>
            </a:r>
            <a:r>
              <a:rPr lang="ru-RU" sz="1800" dirty="0" smtClean="0">
                <a:solidFill>
                  <a:srgbClr val="FFFFFF"/>
                </a:solidFill>
              </a:rPr>
              <a:t/>
            </a:r>
            <a:br>
              <a:rPr lang="ru-RU" sz="1800" dirty="0" smtClean="0">
                <a:solidFill>
                  <a:srgbClr val="FFFFFF"/>
                </a:solidFill>
              </a:rPr>
            </a:br>
            <a:r>
              <a:rPr lang="ru-RU" sz="1800" dirty="0" smtClean="0">
                <a:solidFill>
                  <a:srgbClr val="FFFFFF"/>
                </a:solidFill>
              </a:rPr>
              <a:t>(до 1871-го року)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7090" y="2148840"/>
            <a:ext cx="7169150" cy="3218498"/>
          </a:xfrm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marL="0" indent="0" algn="just" eaLnBrk="1" hangingPunct="1">
              <a:lnSpc>
                <a:spcPct val="90000"/>
              </a:lnSpc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Перший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період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творчості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А.Рембо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був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позначений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впливом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лірики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В.Гюго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Ш.Бодлера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поетів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парнасців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і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пов’язаний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із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романтизмом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	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</p:txBody>
      </p:sp>
      <p:pic>
        <p:nvPicPr>
          <p:cNvPr id="27652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2425" y="1730375"/>
            <a:ext cx="4156075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0538" y="4543424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5888" y="1852613"/>
            <a:ext cx="2701925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687388" y="841375"/>
            <a:ext cx="9404350" cy="1400175"/>
          </a:xfrm>
        </p:spPr>
        <p:txBody>
          <a:bodyPr/>
          <a:lstStyle/>
          <a:p>
            <a:pPr algn="ctr" eaLnBrk="1" hangingPunct="1"/>
            <a:r>
              <a:rPr lang="ru-RU" dirty="0" err="1" smtClean="0">
                <a:solidFill>
                  <a:srgbClr val="00B050"/>
                </a:solidFill>
              </a:rPr>
              <a:t>Другий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період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творчості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rgbClr val="FFFFFF"/>
                </a:solidFill>
              </a:rPr>
              <a:t>( з початку 1871 до початку 1872 року) </a:t>
            </a:r>
            <a:endParaRPr lang="ru-RU" dirty="0" smtClean="0"/>
          </a:p>
        </p:txBody>
      </p:sp>
      <p:sp>
        <p:nvSpPr>
          <p:cNvPr id="29700" name="Объект 2"/>
          <p:cNvSpPr>
            <a:spLocks noGrp="1"/>
          </p:cNvSpPr>
          <p:nvPr>
            <p:ph idx="1"/>
          </p:nvPr>
        </p:nvSpPr>
        <p:spPr>
          <a:xfrm>
            <a:off x="1093788" y="2184082"/>
            <a:ext cx="8229600" cy="4342448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ru-RU" dirty="0" smtClean="0"/>
              <a:t>	</a:t>
            </a:r>
            <a:r>
              <a:rPr lang="ru-RU" sz="2400" dirty="0" smtClean="0"/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Другий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період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символістський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ознаменувався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створенням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втіленням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у практику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теорії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ясновидіння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».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Згідно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з нею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митець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який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прагне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охопити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своїй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творчості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універсальне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світове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буття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мав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розвинути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собі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здатність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до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ясновидіння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шляхом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надзвичайного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загострення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почуттів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розвинення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духовного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зору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9279df1f3ce864020db27dfa7f7a97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7838" y="4324350"/>
            <a:ext cx="39624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600200" y="646113"/>
            <a:ext cx="9404350" cy="1401762"/>
          </a:xfrm>
        </p:spPr>
        <p:txBody>
          <a:bodyPr/>
          <a:lstStyle/>
          <a:p>
            <a:pPr algn="ctr" eaLnBrk="1" hangingPunct="1"/>
            <a:r>
              <a:rPr lang="ru-RU" dirty="0" err="1" smtClean="0">
                <a:solidFill>
                  <a:srgbClr val="00B050"/>
                </a:solidFill>
              </a:rPr>
              <a:t>Третій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період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творчості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sz="2200" dirty="0" smtClean="0">
                <a:solidFill>
                  <a:srgbClr val="FFFFFF"/>
                </a:solidFill>
              </a:rPr>
              <a:t> (1872-1873рр) </a:t>
            </a:r>
            <a:endParaRPr lang="ru-RU" dirty="0" smtClean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6234113" y="2946083"/>
            <a:ext cx="5957887" cy="3397250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400" dirty="0" smtClean="0"/>
              <a:t>У </a:t>
            </a:r>
            <a:r>
              <a:rPr lang="ru-RU" sz="2400" dirty="0" err="1" smtClean="0"/>
              <a:t>третій</a:t>
            </a:r>
            <a:r>
              <a:rPr lang="ru-RU" sz="2400" dirty="0" smtClean="0"/>
              <a:t> </a:t>
            </a:r>
            <a:r>
              <a:rPr lang="ru-RU" sz="2400" dirty="0" err="1" smtClean="0"/>
              <a:t>період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творчості</a:t>
            </a:r>
            <a:r>
              <a:rPr lang="ru-RU" sz="2400" dirty="0" smtClean="0"/>
              <a:t> Рембо </a:t>
            </a:r>
            <a:r>
              <a:rPr lang="ru-RU" sz="2400" dirty="0" err="1" smtClean="0"/>
              <a:t>засвідчив</a:t>
            </a:r>
            <a:r>
              <a:rPr lang="ru-RU" sz="2400" dirty="0" smtClean="0"/>
              <a:t> </a:t>
            </a:r>
            <a:r>
              <a:rPr lang="ru-RU" sz="2400" dirty="0" err="1" smtClean="0"/>
              <a:t>народження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незвичайної</a:t>
            </a:r>
            <a:r>
              <a:rPr lang="ru-RU" sz="2400" dirty="0" smtClean="0"/>
              <a:t> </a:t>
            </a:r>
            <a:r>
              <a:rPr lang="ru-RU" sz="2400" dirty="0" err="1" smtClean="0"/>
              <a:t>форми</a:t>
            </a:r>
            <a:r>
              <a:rPr lang="ru-RU" sz="2400" dirty="0" smtClean="0"/>
              <a:t>  </a:t>
            </a:r>
            <a:r>
              <a:rPr lang="ru-RU" sz="2400" dirty="0" err="1" smtClean="0"/>
              <a:t>вірша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можна</a:t>
            </a:r>
            <a:r>
              <a:rPr lang="ru-RU" sz="2400" dirty="0" smtClean="0"/>
              <a:t> </a:t>
            </a:r>
            <a:r>
              <a:rPr lang="ru-RU" sz="2400" dirty="0" err="1" smtClean="0"/>
              <a:t>назвати</a:t>
            </a:r>
            <a:r>
              <a:rPr lang="ru-RU" sz="2400" dirty="0" smtClean="0"/>
              <a:t> і </a:t>
            </a:r>
            <a:r>
              <a:rPr lang="ru-RU" sz="2400" dirty="0" err="1" smtClean="0"/>
              <a:t>віршем</a:t>
            </a:r>
            <a:r>
              <a:rPr lang="ru-RU" sz="2400" dirty="0" smtClean="0"/>
              <a:t> у </a:t>
            </a:r>
            <a:r>
              <a:rPr lang="ru-RU" sz="2400" dirty="0" err="1" smtClean="0"/>
              <a:t>прозі</a:t>
            </a:r>
            <a:r>
              <a:rPr lang="ru-RU" sz="2400" dirty="0" smtClean="0"/>
              <a:t>, і </a:t>
            </a:r>
            <a:r>
              <a:rPr lang="ru-RU" sz="2400" dirty="0" err="1" smtClean="0"/>
              <a:t>ритмізованою</a:t>
            </a:r>
            <a:r>
              <a:rPr lang="ru-RU" sz="2400" dirty="0" smtClean="0"/>
              <a:t> прозою. </a:t>
            </a:r>
          </a:p>
        </p:txBody>
      </p:sp>
      <p:pic>
        <p:nvPicPr>
          <p:cNvPr id="30724" name="Picture 2" descr="F:\А Рембо фото\rembo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63458"/>
            <a:ext cx="6234113" cy="343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862</TotalTime>
  <Words>1472</Words>
  <Application>Microsoft Office PowerPoint</Application>
  <PresentationFormat>Произвольный</PresentationFormat>
  <Paragraphs>269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Ион</vt:lpstr>
      <vt:lpstr>Артюр Рембо (1854 – 1891)</vt:lpstr>
      <vt:lpstr>Презентация PowerPoint</vt:lpstr>
      <vt:lpstr> </vt:lpstr>
      <vt:lpstr>Презентация PowerPoint</vt:lpstr>
      <vt:lpstr>Сім’я Артюра Рембо</vt:lpstr>
      <vt:lpstr>Захоплення юного Рембо</vt:lpstr>
      <vt:lpstr>Перший період творчості  (до 1871-го року)</vt:lpstr>
      <vt:lpstr>Другий період творчості  ( з початку 1871 до початку 1872 року) </vt:lpstr>
      <vt:lpstr>Третій період творчості  (1872-1873рр) </vt:lpstr>
      <vt:lpstr>Непостійна і примхлива вдача поета</vt:lpstr>
      <vt:lpstr>«П’яний корабель» долі Рембо</vt:lpstr>
      <vt:lpstr>Розрив А. Рембо з поезією</vt:lpstr>
      <vt:lpstr>Фільм Агнешки Холланд «Повне затемнення» (1995)</vt:lpstr>
      <vt:lpstr>Бунт поета проти себе </vt:lpstr>
      <vt:lpstr>Презентация PowerPoint</vt:lpstr>
      <vt:lpstr>«П’яний корабель» - новаторське явище французької літератури.</vt:lpstr>
      <vt:lpstr>Презентация PowerPoint</vt:lpstr>
      <vt:lpstr>Презентация PowerPoint</vt:lpstr>
      <vt:lpstr>Презентация PowerPoint</vt:lpstr>
      <vt:lpstr>І. К. Айвазовський  «Парусник» </vt:lpstr>
      <vt:lpstr>Презентация PowerPoint</vt:lpstr>
      <vt:lpstr>Презентация PowerPoint</vt:lpstr>
      <vt:lpstr> </vt:lpstr>
      <vt:lpstr>А. Рембо «Відчуття».</vt:lpstr>
      <vt:lpstr>А. Рембо «Голосівки»</vt:lpstr>
      <vt:lpstr> </vt:lpstr>
      <vt:lpstr>ЕКСПЕРИМЕНТИ ПОЕТА</vt:lpstr>
      <vt:lpstr>Презентация PowerPoint</vt:lpstr>
      <vt:lpstr>Презентация PowerPoint</vt:lpstr>
      <vt:lpstr>Домашнє завдання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Артюр Рембо</dc:title>
  <dc:creator>JULYA</dc:creator>
  <cp:lastModifiedBy>User</cp:lastModifiedBy>
  <cp:revision>90</cp:revision>
  <dcterms:created xsi:type="dcterms:W3CDTF">2013-11-23T17:45:13Z</dcterms:created>
  <dcterms:modified xsi:type="dcterms:W3CDTF">2018-03-15T07:13:03Z</dcterms:modified>
</cp:coreProperties>
</file>