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300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0066"/>
    <a:srgbClr val="339966"/>
    <a:srgbClr val="FFFF99"/>
    <a:srgbClr val="9999FF"/>
    <a:srgbClr val="FFFF66"/>
    <a:srgbClr val="FF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184" y="-114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7BA2884-76B5-4DBD-AF6F-93166E473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239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BFC20-C46B-47DC-9C69-14812C398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88766-3DF4-4FBF-AD82-99EBE1415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C5AF-6FAF-4069-BEC6-A4C137A99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54D90-732A-4DAA-9BC6-9A8B4E1FF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775B0-EAAA-4A31-9C9B-3724F284C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FBC92-A993-4767-A7B6-FFEE5E7C3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020A1-AC9D-4C6D-89AA-97479FE6B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4B97D-4A73-4FDA-8B88-412B456E9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90394-1B71-4F9C-BCA1-4356290AC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2A444-F8A8-4C81-9B95-226FD910B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49DEF-DDC7-43E8-A43A-AFD7756F6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C7FBE-D6B3-4405-9434-8E02DAB2A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EC1EE13-E747-4488-9338-08AE25EF1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539750" y="4365625"/>
            <a:ext cx="8001000" cy="66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 </a:t>
            </a:r>
          </a:p>
        </p:txBody>
      </p:sp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4500563" y="54927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Тема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539750" y="4508500"/>
            <a:ext cx="8064500" cy="1871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800" b="1"/>
              <a:t>Проблема метафоричного світобачення в оповіданні «Перевтілення».  Символічність образного змісту твору. Вплив Ф. Кафки на розвиток всесвітньої літератури</a:t>
            </a:r>
            <a:endParaRPr lang="ru-RU" sz="28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54006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Епіграф уроку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11188" y="2492375"/>
            <a:ext cx="80645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3565525" algn="l"/>
              </a:tabLst>
            </a:pPr>
            <a:r>
              <a:rPr lang="uk-UA" sz="3200" b="1"/>
              <a:t>Кафку можна назвати письменником, створеним власною біографією…</a:t>
            </a:r>
          </a:p>
          <a:p>
            <a:pPr algn="ctr">
              <a:tabLst>
                <a:tab pos="3565525" algn="l"/>
              </a:tabLst>
            </a:pPr>
            <a:endParaRPr lang="uk-UA" sz="3200" b="1"/>
          </a:p>
          <a:p>
            <a:pPr algn="r">
              <a:tabLst>
                <a:tab pos="3565525" algn="l"/>
              </a:tabLst>
            </a:pPr>
            <a:r>
              <a:rPr lang="uk-UA" sz="3200" b="1" i="1"/>
              <a:t>Д. Затонський</a:t>
            </a:r>
            <a:r>
              <a:rPr lang="uk-UA"/>
              <a:t>                                                  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54006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Рефлексія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50825" y="2293938"/>
            <a:ext cx="86423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3565525" algn="l"/>
              </a:tabLst>
            </a:pPr>
            <a:r>
              <a:rPr lang="uk-UA" sz="3200" b="1">
                <a:solidFill>
                  <a:srgbClr val="800000"/>
                </a:solidFill>
              </a:rPr>
              <a:t>Продовжити фразу: </a:t>
            </a:r>
          </a:p>
          <a:p>
            <a:pPr>
              <a:tabLst>
                <a:tab pos="3565525" algn="l"/>
              </a:tabLst>
            </a:pPr>
            <a:r>
              <a:rPr lang="uk-UA" sz="3200" b="1"/>
              <a:t>«Сьогодні на уроці  я відчув…</a:t>
            </a:r>
          </a:p>
          <a:p>
            <a:pPr algn="ctr">
              <a:tabLst>
                <a:tab pos="3565525" algn="l"/>
              </a:tabLst>
            </a:pPr>
            <a:r>
              <a:rPr lang="uk-UA" sz="3200" b="1"/>
              <a:t>                  я прагнув…</a:t>
            </a:r>
          </a:p>
          <a:p>
            <a:pPr algn="ctr">
              <a:tabLst>
                <a:tab pos="3565525" algn="l"/>
              </a:tabLst>
            </a:pPr>
            <a:r>
              <a:rPr lang="uk-UA" sz="3200" b="1"/>
              <a:t>                     я зрозумів…»</a:t>
            </a:r>
            <a:endParaRPr lang="ru-RU" sz="32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041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Очікувані результати: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11188" y="1557338"/>
            <a:ext cx="80660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uk-UA" sz="2600" b="1"/>
              <a:t>    досліджує особливості модерністського зображення трагедії відчуження особистості у долі Грегора Замзи; </a:t>
            </a:r>
          </a:p>
          <a:p>
            <a:pPr>
              <a:buFontTx/>
              <a:buChar char="•"/>
            </a:pPr>
            <a:r>
              <a:rPr lang="uk-UA" sz="2600" b="1"/>
              <a:t>   розкриває сенс центральної метафори (образу комахи) та ролі використання фантасмагоричних зображень оповідання у створенні символічної картини світу Кафкою;</a:t>
            </a:r>
          </a:p>
          <a:p>
            <a:pPr>
              <a:buFontTx/>
              <a:buChar char="•"/>
            </a:pPr>
            <a:r>
              <a:rPr lang="uk-UA" sz="2600" b="1"/>
              <a:t>   висловлює особисте ставлення до проблем, що порушуються в творі, аргументуючи свою точку зору прикладами і цитатами з тексту.</a:t>
            </a:r>
            <a:endParaRPr lang="ru-RU" sz="26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7777162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 </a:t>
            </a:r>
            <a:r>
              <a:rPr lang="ru-RU" sz="3600" b="1" kern="10" dirty="0" err="1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Домашнє</a:t>
            </a:r>
            <a:r>
              <a:rPr lang="ru-RU" sz="3600" b="1" kern="10" dirty="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 </a:t>
            </a:r>
            <a:r>
              <a:rPr lang="ru-RU" sz="3600" b="1" kern="10" dirty="0" err="1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завдання</a:t>
            </a:r>
            <a:endParaRPr lang="en-US" sz="3600" b="1" kern="10" dirty="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84213" y="1208204"/>
            <a:ext cx="82089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uk-UA" sz="3200" b="1" dirty="0"/>
              <a:t>П</a:t>
            </a:r>
            <a:r>
              <a:rPr lang="uk-UA" sz="2400" b="1" dirty="0"/>
              <a:t>ідготуватися до написання контрольного класного твору за оповіданням Кафки «Перевтілення» за даними темами:</a:t>
            </a:r>
          </a:p>
          <a:p>
            <a:r>
              <a:rPr lang="ru-RU" sz="2400" b="1" dirty="0"/>
              <a:t>• «</a:t>
            </a:r>
            <a:r>
              <a:rPr lang="ru-RU" sz="2400" b="1" dirty="0" err="1"/>
              <a:t>Трагедія</a:t>
            </a:r>
            <a:r>
              <a:rPr lang="ru-RU" sz="2400" b="1" dirty="0"/>
              <a:t> «</a:t>
            </a:r>
            <a:r>
              <a:rPr lang="ru-RU" sz="2400" b="1" dirty="0" err="1"/>
              <a:t>маленької</a:t>
            </a:r>
            <a:r>
              <a:rPr lang="ru-RU" sz="2400" b="1" dirty="0"/>
              <a:t> </a:t>
            </a:r>
            <a:r>
              <a:rPr lang="ru-RU" sz="2400" b="1" dirty="0" err="1"/>
              <a:t>людини</a:t>
            </a:r>
            <a:r>
              <a:rPr lang="ru-RU" sz="2400" b="1" dirty="0"/>
              <a:t>» у </a:t>
            </a:r>
            <a:r>
              <a:rPr lang="ru-RU" sz="2400" b="1" dirty="0" err="1"/>
              <a:t>сучасному</a:t>
            </a:r>
            <a:r>
              <a:rPr lang="ru-RU" sz="2400" b="1" dirty="0"/>
              <a:t> </a:t>
            </a:r>
            <a:r>
              <a:rPr lang="ru-RU" sz="2400" b="1" dirty="0" err="1"/>
              <a:t>світі</a:t>
            </a:r>
            <a:r>
              <a:rPr lang="ru-RU" sz="2400" b="1" dirty="0"/>
              <a:t>»; </a:t>
            </a:r>
            <a:endParaRPr lang="uk-UA" sz="2400" b="1" dirty="0"/>
          </a:p>
          <a:p>
            <a:r>
              <a:rPr lang="ru-RU" sz="2400" b="1" dirty="0"/>
              <a:t>• «</a:t>
            </a:r>
            <a:r>
              <a:rPr lang="ru-RU" sz="2400" b="1" dirty="0" err="1"/>
              <a:t>Мій</a:t>
            </a:r>
            <a:r>
              <a:rPr lang="ru-RU" sz="2400" b="1" dirty="0"/>
              <a:t> </a:t>
            </a:r>
            <a:r>
              <a:rPr lang="ru-RU" sz="2400" b="1" dirty="0" err="1"/>
              <a:t>світ</a:t>
            </a:r>
            <a:r>
              <a:rPr lang="ru-RU" sz="2400" b="1" dirty="0"/>
              <a:t> і </a:t>
            </a:r>
            <a:r>
              <a:rPr lang="ru-RU" sz="2400" b="1" dirty="0" err="1"/>
              <a:t>світ</a:t>
            </a:r>
            <a:r>
              <a:rPr lang="ru-RU" sz="2400" b="1" dirty="0"/>
              <a:t> Кафки »;</a:t>
            </a:r>
            <a:endParaRPr lang="uk-UA" sz="2400" b="1" dirty="0"/>
          </a:p>
          <a:p>
            <a:r>
              <a:rPr lang="ru-RU" sz="2400" b="1" dirty="0"/>
              <a:t>• «</a:t>
            </a:r>
            <a:r>
              <a:rPr lang="ru-RU" sz="2400" b="1" dirty="0" err="1"/>
              <a:t>Грегор</a:t>
            </a:r>
            <a:r>
              <a:rPr lang="ru-RU" sz="2400" b="1" dirty="0"/>
              <a:t> </a:t>
            </a:r>
            <a:r>
              <a:rPr lang="ru-RU" sz="2400" b="1" dirty="0" err="1"/>
              <a:t>Замза</a:t>
            </a:r>
            <a:r>
              <a:rPr lang="ru-RU" sz="2400" b="1" dirty="0"/>
              <a:t> — </a:t>
            </a:r>
            <a:r>
              <a:rPr lang="ru-RU" sz="2400" b="1" dirty="0" err="1"/>
              <a:t>людина</a:t>
            </a:r>
            <a:r>
              <a:rPr lang="ru-RU" sz="2400" b="1" dirty="0"/>
              <a:t> </a:t>
            </a:r>
            <a:r>
              <a:rPr lang="ru-RU" sz="2400" b="1" dirty="0" err="1"/>
              <a:t>чи</a:t>
            </a:r>
            <a:r>
              <a:rPr lang="ru-RU" sz="2400" b="1" dirty="0"/>
              <a:t> </a:t>
            </a:r>
            <a:r>
              <a:rPr lang="ru-RU" sz="2400" b="1" dirty="0" err="1"/>
              <a:t>комаха</a:t>
            </a:r>
            <a:r>
              <a:rPr lang="ru-RU" sz="2400" b="1" dirty="0" smtClean="0"/>
              <a:t>?»;</a:t>
            </a:r>
            <a:endParaRPr lang="uk-UA" sz="2400" b="1" dirty="0"/>
          </a:p>
          <a:p>
            <a:r>
              <a:rPr lang="ru-RU" sz="2400" b="1" dirty="0"/>
              <a:t>• «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знаєш</a:t>
            </a:r>
            <a:r>
              <a:rPr lang="ru-RU" sz="2400" b="1" dirty="0"/>
              <a:t> </a:t>
            </a:r>
            <a:r>
              <a:rPr lang="ru-RU" sz="2400" b="1" dirty="0" err="1"/>
              <a:t>ти</a:t>
            </a:r>
            <a:r>
              <a:rPr lang="ru-RU" sz="2400" b="1" dirty="0"/>
              <a:t> про </a:t>
            </a:r>
            <a:r>
              <a:rPr lang="ru-RU" sz="2400" b="1" dirty="0" err="1"/>
              <a:t>мій</a:t>
            </a:r>
            <a:r>
              <a:rPr lang="ru-RU" sz="2400" b="1" dirty="0"/>
              <a:t> </a:t>
            </a:r>
            <a:r>
              <a:rPr lang="ru-RU" sz="2400" b="1" dirty="0" err="1"/>
              <a:t>біль</a:t>
            </a:r>
            <a:r>
              <a:rPr lang="ru-RU" sz="2400" b="1" dirty="0"/>
              <a:t> і </a:t>
            </a:r>
            <a:r>
              <a:rPr lang="ru-RU" sz="2400" b="1" dirty="0" err="1"/>
              <a:t>що</a:t>
            </a:r>
            <a:r>
              <a:rPr lang="ru-RU" sz="2400" b="1" dirty="0"/>
              <a:t> я знаю про </a:t>
            </a:r>
            <a:r>
              <a:rPr lang="ru-RU" sz="2400" b="1" dirty="0" err="1"/>
              <a:t>твій</a:t>
            </a:r>
            <a:r>
              <a:rPr lang="ru-RU" sz="2400" b="1" dirty="0" smtClean="0"/>
              <a:t>»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(Ф. Кафка);</a:t>
            </a:r>
            <a:endParaRPr lang="uk-UA" sz="2400" b="1" dirty="0"/>
          </a:p>
          <a:p>
            <a:r>
              <a:rPr lang="ru-RU" sz="2400" b="1" dirty="0"/>
              <a:t>• «</a:t>
            </a:r>
            <a:r>
              <a:rPr lang="ru-RU" sz="2400" b="1" dirty="0" err="1"/>
              <a:t>Щасливий</a:t>
            </a:r>
            <a:r>
              <a:rPr lang="ru-RU" sz="2400" b="1" dirty="0"/>
              <a:t> я </a:t>
            </a:r>
            <a:r>
              <a:rPr lang="ru-RU" sz="2400" b="1" dirty="0" err="1"/>
              <a:t>був</a:t>
            </a:r>
            <a:r>
              <a:rPr lang="ru-RU" sz="2400" b="1" dirty="0"/>
              <a:t> </a:t>
            </a:r>
            <a:r>
              <a:rPr lang="ru-RU" sz="2400" b="1" dirty="0" err="1"/>
              <a:t>би</a:t>
            </a:r>
            <a:r>
              <a:rPr lang="ru-RU" sz="2400" b="1" dirty="0"/>
              <a:t> </a:t>
            </a:r>
            <a:r>
              <a:rPr lang="ru-RU" sz="2400" b="1" dirty="0" err="1"/>
              <a:t>тільки</a:t>
            </a:r>
            <a:r>
              <a:rPr lang="ru-RU" sz="2400" b="1" dirty="0"/>
              <a:t> </a:t>
            </a:r>
            <a:r>
              <a:rPr lang="ru-RU" sz="2400" b="1" dirty="0" err="1"/>
              <a:t>тоді</a:t>
            </a:r>
            <a:r>
              <a:rPr lang="ru-RU" sz="2400" b="1" dirty="0"/>
              <a:t>, коли б </a:t>
            </a:r>
            <a:r>
              <a:rPr lang="ru-RU" sz="2400" b="1" dirty="0" err="1"/>
              <a:t>зміг</a:t>
            </a:r>
            <a:r>
              <a:rPr lang="ru-RU" sz="2400" b="1" dirty="0"/>
              <a:t> привести </a:t>
            </a:r>
            <a:r>
              <a:rPr lang="ru-RU" sz="2400" b="1" dirty="0" err="1"/>
              <a:t>світ</a:t>
            </a:r>
            <a:r>
              <a:rPr lang="ru-RU" sz="2400" b="1" dirty="0"/>
              <a:t> до </a:t>
            </a:r>
            <a:r>
              <a:rPr lang="ru-RU" sz="2400" b="1" dirty="0" err="1"/>
              <a:t>чистоти</a:t>
            </a:r>
            <a:r>
              <a:rPr lang="ru-RU" sz="2400" b="1" dirty="0"/>
              <a:t>, </a:t>
            </a:r>
            <a:r>
              <a:rPr lang="ru-RU" sz="2400" b="1" dirty="0" err="1"/>
              <a:t>правди</a:t>
            </a:r>
            <a:r>
              <a:rPr lang="ru-RU" sz="2400" b="1" dirty="0"/>
              <a:t>,  </a:t>
            </a:r>
            <a:r>
              <a:rPr lang="ru-RU" sz="2400" b="1" dirty="0" smtClean="0"/>
              <a:t> </a:t>
            </a:r>
            <a:r>
              <a:rPr lang="ru-RU" sz="2400" b="1" dirty="0" err="1"/>
              <a:t>сталості</a:t>
            </a:r>
            <a:r>
              <a:rPr lang="ru-RU" sz="2400" b="1"/>
              <a:t>» </a:t>
            </a:r>
            <a:endParaRPr lang="ru-RU" sz="2400" b="1" smtClean="0"/>
          </a:p>
          <a:p>
            <a:r>
              <a:rPr lang="ru-RU" sz="2400" b="1" smtClean="0"/>
              <a:t>(</a:t>
            </a:r>
            <a:r>
              <a:rPr lang="ru-RU" sz="2400" b="1" dirty="0"/>
              <a:t>Ф. Кафка).</a:t>
            </a:r>
            <a:endParaRPr lang="uk-UA" sz="2400" b="1" dirty="0"/>
          </a:p>
          <a:p>
            <a:r>
              <a:rPr lang="ru-RU" sz="3200" dirty="0"/>
              <a:t> </a:t>
            </a:r>
            <a:endParaRPr lang="uk-UA" sz="3200" dirty="0"/>
          </a:p>
          <a:p>
            <a:pPr algn="ctr">
              <a:tabLst>
                <a:tab pos="3565525" algn="l"/>
              </a:tabLst>
            </a:pPr>
            <a:endParaRPr lang="ru-RU" sz="3200" b="1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0825" y="2911624"/>
            <a:ext cx="8642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3565525" algn="l"/>
              </a:tabLst>
            </a:pPr>
            <a:r>
              <a:rPr lang="uk-UA" sz="2400" b="1" smtClean="0"/>
              <a:t> </a:t>
            </a:r>
            <a:endParaRPr lang="ru-RU" sz="32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4500563" y="260350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Мета: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611188" y="1196975"/>
            <a:ext cx="8066087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buFontTx/>
              <a:buChar char="•"/>
            </a:pPr>
            <a:r>
              <a:rPr lang="uk-UA" sz="2400" b="1"/>
              <a:t>   дослідити особливості модерністського зображення трагедії відчуження особистості у долі Грегора Замзи;</a:t>
            </a:r>
          </a:p>
          <a:p>
            <a:pPr algn="just">
              <a:buFontTx/>
              <a:buChar char="•"/>
            </a:pPr>
            <a:r>
              <a:rPr lang="uk-UA" sz="2400" b="1"/>
              <a:t>   з'ясувати специфіку втілення проблеми метафоричного світобачення; </a:t>
            </a:r>
          </a:p>
          <a:p>
            <a:pPr algn="just">
              <a:buFontTx/>
              <a:buChar char="•"/>
            </a:pPr>
            <a:r>
              <a:rPr lang="uk-UA" sz="2400" b="1"/>
              <a:t>   розкрити сенс центральної метафори (образу комахи) та ролі використання фантасмагоричних зображень новели у створенні символічної картини світу Кафкою; </a:t>
            </a:r>
          </a:p>
          <a:p>
            <a:pPr algn="just">
              <a:buFontTx/>
              <a:buChar char="•"/>
            </a:pPr>
            <a:r>
              <a:rPr lang="uk-UA" sz="2400" b="1"/>
              <a:t>   з’ясувати філософський підтекст і значення назви твору, символів, актуальність проблематики для сьогодення;  </a:t>
            </a:r>
          </a:p>
          <a:p>
            <a:pPr algn="just">
              <a:buFontTx/>
              <a:buChar char="•"/>
            </a:pPr>
            <a:r>
              <a:rPr lang="uk-UA" sz="2400" b="1"/>
              <a:t>   розкрити вплив Кафки як одного із зачинателів модернізму на розвиток світової літератури</a:t>
            </a:r>
            <a:endParaRPr lang="ru-RU" sz="24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54006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Епіграф уроку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11188" y="2492375"/>
            <a:ext cx="80645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3565525" algn="l"/>
              </a:tabLst>
            </a:pPr>
            <a:r>
              <a:rPr lang="uk-UA" sz="3200" b="1"/>
              <a:t>Кафку можна назвати письменником, створеним власною біографією…</a:t>
            </a:r>
          </a:p>
          <a:p>
            <a:pPr algn="ctr">
              <a:tabLst>
                <a:tab pos="3565525" algn="l"/>
              </a:tabLst>
            </a:pPr>
            <a:endParaRPr lang="uk-UA" sz="3200" b="1"/>
          </a:p>
          <a:p>
            <a:pPr algn="r">
              <a:tabLst>
                <a:tab pos="3565525" algn="l"/>
              </a:tabLst>
            </a:pPr>
            <a:r>
              <a:rPr lang="uk-UA" sz="3200" b="1" i="1"/>
              <a:t>Д. Затонський</a:t>
            </a:r>
            <a:r>
              <a:rPr lang="uk-UA"/>
              <a:t>                                                  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78486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Проблемне питання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395288" y="1989138"/>
            <a:ext cx="8497887" cy="4248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Чому Франц Кафка перетворив 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Грегора Замзу саме в комаху?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                                                   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Impac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7852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Рольова симуляційна гра-дослідження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23850" y="1517650"/>
            <a:ext cx="8640763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3565525" algn="l"/>
              </a:tabLst>
            </a:pPr>
            <a:r>
              <a:rPr lang="uk-UA" sz="3200" b="1">
                <a:solidFill>
                  <a:srgbClr val="800080"/>
                </a:solidFill>
              </a:rPr>
              <a:t>Завдання:</a:t>
            </a:r>
            <a:r>
              <a:rPr lang="uk-UA" sz="2400" b="1"/>
              <a:t> дослідити світобачення Кафки через призму історичної епохи, біографічних фактів і внутрішнього пізнання власного «я».</a:t>
            </a:r>
          </a:p>
          <a:p>
            <a:pPr algn="just">
              <a:tabLst>
                <a:tab pos="3565525" algn="l"/>
              </a:tabLst>
            </a:pPr>
            <a:r>
              <a:rPr lang="uk-UA" sz="2400" b="1"/>
              <a:t>  </a:t>
            </a:r>
            <a:endParaRPr lang="uk-UA" sz="2400" b="1" i="1"/>
          </a:p>
          <a:p>
            <a:pPr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Історик </a:t>
            </a:r>
            <a:r>
              <a:rPr lang="uk-UA" sz="2400" b="1"/>
              <a:t>– дослідити основні протиріччя епохи                         поч. ХХ ст., які вплинули на формування світогляду Кафки.</a:t>
            </a:r>
            <a:endParaRPr lang="uk-UA" sz="2400" b="1" i="1"/>
          </a:p>
          <a:p>
            <a:pPr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Біограф </a:t>
            </a:r>
            <a:r>
              <a:rPr lang="uk-UA" sz="2400" b="1"/>
              <a:t>– дослідити, які факти із біографії письменника вплинули на формування його особистості. </a:t>
            </a:r>
            <a:endParaRPr lang="uk-UA" sz="2400" b="1" i="1"/>
          </a:p>
          <a:p>
            <a:pPr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Психолог</a:t>
            </a:r>
            <a:r>
              <a:rPr lang="uk-UA" sz="2800" b="1" i="1"/>
              <a:t> </a:t>
            </a:r>
            <a:r>
              <a:rPr lang="uk-UA" sz="2400" b="1"/>
              <a:t>– дослідити, який вибір робить письменник і чому.</a:t>
            </a:r>
          </a:p>
          <a:p>
            <a:pPr algn="r">
              <a:tabLst>
                <a:tab pos="3565525" algn="l"/>
              </a:tabLst>
            </a:pPr>
            <a:r>
              <a:rPr lang="uk-UA" sz="3200" b="1" i="1"/>
              <a:t> </a:t>
            </a:r>
            <a:r>
              <a:rPr lang="uk-UA"/>
              <a:t>                                                  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smtClean="0">
                <a:solidFill>
                  <a:schemeClr val="tx1"/>
                </a:solidFill>
              </a:rPr>
              <a:t>Фрагмент із фільму «Перевтілення»</a:t>
            </a:r>
            <a:r>
              <a:rPr lang="uk-UA" sz="3200" smtClean="0">
                <a:solidFill>
                  <a:schemeClr val="tx1"/>
                </a:solidFill>
              </a:rPr>
              <a:t> («Бомбардування яблуками»)</a:t>
            </a:r>
            <a:endParaRPr lang="ru-RU" sz="3200" smtClean="0">
              <a:solidFill>
                <a:schemeClr val="tx1"/>
              </a:solidFill>
            </a:endParaRPr>
          </a:p>
        </p:txBody>
      </p:sp>
      <p:pic>
        <p:nvPicPr>
          <p:cNvPr id="2" name="Бомбардування яблукам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1340768"/>
            <a:ext cx="7920880" cy="47525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84213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3200" b="1"/>
              <a:t>Фрагмент із фільму «Перевтілення»</a:t>
            </a:r>
            <a:r>
              <a:rPr lang="uk-UA" sz="3200"/>
              <a:t> («Скрипка»)</a:t>
            </a:r>
            <a:endParaRPr lang="ru-RU" sz="3200"/>
          </a:p>
        </p:txBody>
      </p:sp>
      <p:pic>
        <p:nvPicPr>
          <p:cNvPr id="2" name="Скрипк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1331912"/>
            <a:ext cx="7056784" cy="483339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84248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Випереджуючі групові завдання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23850" y="1992313"/>
            <a:ext cx="86407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1 група.</a:t>
            </a:r>
            <a:r>
              <a:rPr lang="uk-UA" sz="2800" b="1" i="1"/>
              <a:t> </a:t>
            </a:r>
            <a:r>
              <a:rPr lang="uk-UA" sz="2800" b="1"/>
              <a:t>Дослідити проблему метафоричного світобачення в оповіданні «Перевтілення».</a:t>
            </a:r>
            <a:endParaRPr lang="uk-UA" sz="2800" b="1" i="1"/>
          </a:p>
          <a:p>
            <a:pPr algn="just"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2 група.</a:t>
            </a:r>
            <a:r>
              <a:rPr lang="uk-UA" sz="2800" b="1" i="1"/>
              <a:t> </a:t>
            </a:r>
            <a:r>
              <a:rPr lang="uk-UA" sz="2800" b="1"/>
              <a:t>Дослідити символічність образного світу твору «Перевтілення».</a:t>
            </a:r>
            <a:endParaRPr lang="uk-UA" sz="2800" b="1" i="1"/>
          </a:p>
          <a:p>
            <a:pPr algn="just">
              <a:tabLst>
                <a:tab pos="3565525" algn="l"/>
              </a:tabLst>
            </a:pPr>
            <a:r>
              <a:rPr lang="uk-UA" sz="2800" b="1" i="1">
                <a:solidFill>
                  <a:srgbClr val="800000"/>
                </a:solidFill>
              </a:rPr>
              <a:t>3 група.</a:t>
            </a:r>
            <a:r>
              <a:rPr lang="uk-UA" sz="2800" b="1" i="1"/>
              <a:t> </a:t>
            </a:r>
            <a:r>
              <a:rPr lang="ru-RU" sz="2800" b="1"/>
              <a:t>З’ясувати вплив Кафки на розвиток все</a:t>
            </a:r>
            <a:r>
              <a:rPr lang="uk-UA" sz="2800" b="1"/>
              <a:t>світньої літератури.</a:t>
            </a:r>
            <a:r>
              <a:rPr lang="uk-UA" sz="3200" b="1" i="1"/>
              <a:t> </a:t>
            </a:r>
            <a:r>
              <a:rPr lang="uk-UA"/>
              <a:t>                                                  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50000">
              <a:srgbClr val="FFFF99"/>
            </a:gs>
            <a:gs pos="100000">
              <a:srgbClr val="33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малевич Супрематизм (1916-1917)"/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78486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Georgia"/>
              </a:rPr>
              <a:t>Проблемне питання</a:t>
            </a:r>
            <a:endParaRPr lang="en-US" sz="3600" b="1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Georgia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23850" y="2420938"/>
            <a:ext cx="84978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2600" b="1"/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395288" y="1989138"/>
            <a:ext cx="8497887" cy="4248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Чому Франц Кафка перетворив 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Грегора Замзу саме в комаху?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                                                   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Impac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236_Lc5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236_Lc5</Template>
  <TotalTime>65</TotalTime>
  <Words>450</Words>
  <Application>Microsoft Office PowerPoint</Application>
  <PresentationFormat>Экран (4:3)</PresentationFormat>
  <Paragraphs>58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236_Lc5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Фрагмент із фільму «Перевтілення» («Бомбардування яблуками»)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Завуч</cp:lastModifiedBy>
  <cp:revision>10</cp:revision>
  <dcterms:created xsi:type="dcterms:W3CDTF">2012-09-20T18:05:56Z</dcterms:created>
  <dcterms:modified xsi:type="dcterms:W3CDTF">2014-03-12T08:11:03Z</dcterms:modified>
</cp:coreProperties>
</file>