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9" r:id="rId3"/>
    <p:sldId id="263" r:id="rId4"/>
    <p:sldId id="260" r:id="rId5"/>
    <p:sldId id="261" r:id="rId6"/>
    <p:sldId id="262" r:id="rId7"/>
    <p:sldId id="265" r:id="rId8"/>
    <p:sldId id="264" r:id="rId9"/>
    <p:sldId id="266" r:id="rId10"/>
    <p:sldId id="267" r:id="rId11"/>
    <p:sldId id="268" r:id="rId12"/>
    <p:sldId id="273" r:id="rId13"/>
    <p:sldId id="271" r:id="rId14"/>
    <p:sldId id="272"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039" autoAdjust="0"/>
  </p:normalViewPr>
  <p:slideViewPr>
    <p:cSldViewPr>
      <p:cViewPr varScale="1">
        <p:scale>
          <a:sx n="67" d="100"/>
          <a:sy n="67" d="100"/>
        </p:scale>
        <p:origin x="-147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DD1865B-238E-4C83-9204-C380FAC21379}" type="datetimeFigureOut">
              <a:rPr lang="ru-RU"/>
              <a:pPr>
                <a:defRPr/>
              </a:pPr>
              <a:t>12.03.2014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D58DA432-36F1-42B4-B98E-1195E9510EE2}" type="slidenum">
              <a:rPr lang="ru-RU"/>
              <a:pPr>
                <a:defRPr/>
              </a:pPr>
              <a:t>‹#›</a:t>
            </a:fld>
            <a:endParaRPr lang="ru-RU"/>
          </a:p>
        </p:txBody>
      </p:sp>
    </p:spTree>
    <p:extLst>
      <p:ext uri="{BB962C8B-B14F-4D97-AF65-F5344CB8AC3E}">
        <p14:creationId xmlns:p14="http://schemas.microsoft.com/office/powerpoint/2010/main" val="34570546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Образ слайда 1"/>
          <p:cNvSpPr>
            <a:spLocks noGrp="1" noRot="1" noChangeAspect="1"/>
          </p:cNvSpPr>
          <p:nvPr>
            <p:ph type="sldImg"/>
          </p:nvPr>
        </p:nvSpPr>
        <p:spPr bwMode="auto">
          <a:noFill/>
          <a:ln>
            <a:solidFill>
              <a:srgbClr val="000000"/>
            </a:solidFill>
            <a:miter lim="800000"/>
            <a:headEnd/>
            <a:tailEnd/>
          </a:ln>
        </p:spPr>
      </p:sp>
      <p:sp>
        <p:nvSpPr>
          <p:cNvPr id="2048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uk-UA" smtClean="0"/>
          </a:p>
        </p:txBody>
      </p:sp>
      <p:sp>
        <p:nvSpPr>
          <p:cNvPr id="2048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67E07B-CF26-48E5-B6F6-96CBD49EC257}" type="slidenum">
              <a:rPr lang="ru-RU"/>
              <a:pPr fontAlgn="base">
                <a:spcBef>
                  <a:spcPct val="0"/>
                </a:spcBef>
                <a:spcAft>
                  <a:spcPct val="0"/>
                </a:spcAft>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EB5F55F-01E8-4E8A-95EB-C480F9D1725C}" type="datetimeFigureOut">
              <a:rPr lang="ru-RU"/>
              <a:pPr>
                <a:defRPr/>
              </a:pPr>
              <a:t>12.03.2014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E803A9A-DE0A-46AD-A6DE-09B8BE04074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DA80710-AFB6-4858-B708-BD1C952705C6}" type="datetimeFigureOut">
              <a:rPr lang="ru-RU"/>
              <a:pPr>
                <a:defRPr/>
              </a:pPr>
              <a:t>12.03.2014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227D8C0-BD98-4E44-9198-9EA8351C6FA3}"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DC0BA3B-FEBC-4162-8CEB-28D759438FE6}" type="datetimeFigureOut">
              <a:rPr lang="ru-RU"/>
              <a:pPr>
                <a:defRPr/>
              </a:pPr>
              <a:t>12.03.2014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4A36055-4044-462D-89ED-13A283FC9EE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260E515-5F7B-41B0-8630-D24B9C80F777}" type="datetimeFigureOut">
              <a:rPr lang="ru-RU"/>
              <a:pPr>
                <a:defRPr/>
              </a:pPr>
              <a:t>12.03.2014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AC13044-3AA4-4387-94B9-46C0E4F6EFA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02CC02C-8DAD-4653-8368-54FCCCD18802}" type="datetimeFigureOut">
              <a:rPr lang="ru-RU"/>
              <a:pPr>
                <a:defRPr/>
              </a:pPr>
              <a:t>12.03.2014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FE946C0-0A4B-4156-9AC2-D26D48FF63C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0050193-884E-47D8-80F0-8A2E69359862}" type="datetimeFigureOut">
              <a:rPr lang="ru-RU"/>
              <a:pPr>
                <a:defRPr/>
              </a:pPr>
              <a:t>12.03.2014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6B10400-F988-465B-A479-31579FE8A26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A00789D-33E3-4189-B8FD-9BDCB0B1D5CE}" type="datetimeFigureOut">
              <a:rPr lang="ru-RU"/>
              <a:pPr>
                <a:defRPr/>
              </a:pPr>
              <a:t>12.03.2014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26D9E5C8-2805-43DE-82BB-4B6CCB5AF6E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87C89CF-354D-4879-A653-17469CB8D7D3}" type="datetimeFigureOut">
              <a:rPr lang="ru-RU"/>
              <a:pPr>
                <a:defRPr/>
              </a:pPr>
              <a:t>12.03.2014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369CFAE9-13F5-48A5-B69B-3E61EE29971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9D13CCD4-A0E3-4F4F-87BD-2E42435E93F4}" type="datetimeFigureOut">
              <a:rPr lang="ru-RU"/>
              <a:pPr>
                <a:defRPr/>
              </a:pPr>
              <a:t>12.03.2014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1A16BFD0-9CA0-4387-B7DA-709BD327B6A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0E632E0-626E-4172-B4E6-7B465DA6179C}" type="datetimeFigureOut">
              <a:rPr lang="ru-RU"/>
              <a:pPr>
                <a:defRPr/>
              </a:pPr>
              <a:t>12.03.2014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6A8F03F-AFA6-4AD2-B56D-80395ACF3B9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E01584A-FCB0-40AA-A333-21CD8015D6FE}" type="datetimeFigureOut">
              <a:rPr lang="ru-RU"/>
              <a:pPr>
                <a:defRPr/>
              </a:pPr>
              <a:t>12.03.2014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211BA87-A43B-4A85-BDBC-8B9E03D20D3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FA08FE25-39A1-4D7C-A7ED-0B74D3DD642B}" type="datetimeFigureOut">
              <a:rPr lang="ru-RU"/>
              <a:pPr>
                <a:defRPr/>
              </a:pPr>
              <a:t>12.03.2014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7818166C-C5C9-47BE-A88F-FACB605AEEB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785813" y="357188"/>
            <a:ext cx="7772400" cy="1470025"/>
          </a:xfrm>
        </p:spPr>
        <p:txBody>
          <a:bodyPr/>
          <a:lstStyle/>
          <a:p>
            <a:r>
              <a:rPr lang="uk-UA" sz="4800" smtClean="0">
                <a:latin typeface="Bookman Old Style" pitchFamily="18" charset="0"/>
              </a:rPr>
              <a:t>Франц Кафка:</a:t>
            </a:r>
            <a:br>
              <a:rPr lang="uk-UA" sz="4800" smtClean="0">
                <a:latin typeface="Bookman Old Style" pitchFamily="18" charset="0"/>
              </a:rPr>
            </a:br>
            <a:r>
              <a:rPr lang="uk-UA" sz="4800" smtClean="0">
                <a:latin typeface="Bookman Old Style" pitchFamily="18" charset="0"/>
              </a:rPr>
              <a:t>“Перевтілення”</a:t>
            </a:r>
            <a:endParaRPr lang="ru-RU" sz="4800" smtClean="0">
              <a:latin typeface="Bookman Old Style" pitchFamily="18" charset="0"/>
            </a:endParaRPr>
          </a:p>
        </p:txBody>
      </p:sp>
      <p:sp>
        <p:nvSpPr>
          <p:cNvPr id="3" name="Подзаголовок 2"/>
          <p:cNvSpPr>
            <a:spLocks noGrp="1"/>
          </p:cNvSpPr>
          <p:nvPr>
            <p:ph type="subTitle" idx="1"/>
          </p:nvPr>
        </p:nvSpPr>
        <p:spPr>
          <a:xfrm>
            <a:off x="4857750" y="4000500"/>
            <a:ext cx="3486150" cy="2357438"/>
          </a:xfrm>
        </p:spPr>
        <p:txBody>
          <a:bodyPr rtlCol="0">
            <a:normAutofit/>
          </a:bodyPr>
          <a:lstStyle/>
          <a:p>
            <a:pPr fontAlgn="auto">
              <a:spcAft>
                <a:spcPts val="0"/>
              </a:spcAft>
              <a:buFont typeface="Arial" pitchFamily="34" charset="0"/>
              <a:buNone/>
              <a:defRPr/>
            </a:pPr>
            <a:r>
              <a:rPr lang="uk-UA" sz="2400" dirty="0" smtClean="0">
                <a:solidFill>
                  <a:schemeClr val="tx1">
                    <a:lumMod val="95000"/>
                    <a:lumOff val="5000"/>
                  </a:schemeClr>
                </a:solidFill>
                <a:latin typeface="Corbel" pitchFamily="34" charset="0"/>
              </a:rPr>
              <a:t>Виконала</a:t>
            </a:r>
          </a:p>
          <a:p>
            <a:pPr fontAlgn="auto">
              <a:spcAft>
                <a:spcPts val="0"/>
              </a:spcAft>
              <a:buFont typeface="Arial" pitchFamily="34" charset="0"/>
              <a:buNone/>
              <a:defRPr/>
            </a:pPr>
            <a:r>
              <a:rPr lang="uk-UA" sz="2400" dirty="0" smtClean="0">
                <a:solidFill>
                  <a:schemeClr val="tx1">
                    <a:lumMod val="95000"/>
                    <a:lumOff val="5000"/>
                  </a:schemeClr>
                </a:solidFill>
                <a:latin typeface="Corbel" pitchFamily="34" charset="0"/>
              </a:rPr>
              <a:t>Учениця 11-А класу</a:t>
            </a:r>
          </a:p>
          <a:p>
            <a:pPr fontAlgn="auto">
              <a:spcAft>
                <a:spcPts val="0"/>
              </a:spcAft>
              <a:buFont typeface="Arial" pitchFamily="34" charset="0"/>
              <a:buNone/>
              <a:defRPr/>
            </a:pPr>
            <a:r>
              <a:rPr lang="uk-UA" sz="2400" dirty="0" smtClean="0">
                <a:solidFill>
                  <a:schemeClr val="tx1">
                    <a:lumMod val="95000"/>
                    <a:lumOff val="5000"/>
                  </a:schemeClr>
                </a:solidFill>
                <a:latin typeface="Corbel" pitchFamily="34" charset="0"/>
              </a:rPr>
              <a:t>Драбівського НВК</a:t>
            </a:r>
          </a:p>
          <a:p>
            <a:pPr fontAlgn="auto">
              <a:spcAft>
                <a:spcPts val="0"/>
              </a:spcAft>
              <a:buFont typeface="Arial" pitchFamily="34" charset="0"/>
              <a:buNone/>
              <a:defRPr/>
            </a:pPr>
            <a:r>
              <a:rPr lang="uk-UA" sz="2400" dirty="0" smtClean="0">
                <a:solidFill>
                  <a:schemeClr val="tx1">
                    <a:lumMod val="95000"/>
                    <a:lumOff val="5000"/>
                  </a:schemeClr>
                </a:solidFill>
                <a:latin typeface="Corbel" pitchFamily="34" charset="0"/>
              </a:rPr>
              <a:t>“школа-гімназія”</a:t>
            </a:r>
          </a:p>
          <a:p>
            <a:pPr fontAlgn="auto">
              <a:spcAft>
                <a:spcPts val="0"/>
              </a:spcAft>
              <a:buFont typeface="Arial" pitchFamily="34" charset="0"/>
              <a:buNone/>
              <a:defRPr/>
            </a:pPr>
            <a:r>
              <a:rPr lang="uk-UA" sz="2400" dirty="0" err="1" smtClean="0">
                <a:solidFill>
                  <a:schemeClr val="tx1">
                    <a:lumMod val="95000"/>
                    <a:lumOff val="5000"/>
                  </a:schemeClr>
                </a:solidFill>
                <a:latin typeface="Corbel" pitchFamily="34" charset="0"/>
              </a:rPr>
              <a:t>Добробог</a:t>
            </a:r>
            <a:r>
              <a:rPr lang="uk-UA" sz="2400" dirty="0" smtClean="0">
                <a:solidFill>
                  <a:schemeClr val="tx1">
                    <a:lumMod val="95000"/>
                    <a:lumOff val="5000"/>
                  </a:schemeClr>
                </a:solidFill>
                <a:latin typeface="Corbel" pitchFamily="34" charset="0"/>
              </a:rPr>
              <a:t> Анастасія</a:t>
            </a:r>
          </a:p>
          <a:p>
            <a:pPr fontAlgn="auto">
              <a:spcAft>
                <a:spcPts val="0"/>
              </a:spcAft>
              <a:buFont typeface="Arial" pitchFamily="34" charset="0"/>
              <a:buNone/>
              <a:defRPr/>
            </a:pPr>
            <a:endParaRPr lang="ru-RU" dirty="0">
              <a:solidFill>
                <a:schemeClr val="tx1">
                  <a:lumMod val="95000"/>
                  <a:lumOff val="5000"/>
                </a:schemeClr>
              </a:solidFill>
            </a:endParaRPr>
          </a:p>
        </p:txBody>
      </p:sp>
      <p:pic>
        <p:nvPicPr>
          <p:cNvPr id="4" name="Рисунок 3" descr="images (8).jpg"/>
          <p:cNvPicPr>
            <a:picLocks noChangeAspect="1"/>
          </p:cNvPicPr>
          <p:nvPr/>
        </p:nvPicPr>
        <p:blipFill>
          <a:blip r:embed="rId2" cstate="print"/>
          <a:stretch>
            <a:fillRect/>
          </a:stretch>
        </p:blipFill>
        <p:spPr>
          <a:xfrm>
            <a:off x="1000100" y="2071678"/>
            <a:ext cx="3571900" cy="42073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143250" y="285750"/>
            <a:ext cx="5857875" cy="6286500"/>
          </a:xfrm>
        </p:spPr>
        <p:txBody>
          <a:bodyPr rtlCol="0">
            <a:normAutofit fontScale="70000" lnSpcReduction="20000"/>
          </a:bodyPr>
          <a:lstStyle/>
          <a:p>
            <a:pPr fontAlgn="auto">
              <a:spcAft>
                <a:spcPts val="0"/>
              </a:spcAft>
              <a:buFont typeface="Arial" pitchFamily="34" charset="0"/>
              <a:buNone/>
              <a:defRPr/>
            </a:pPr>
            <a:r>
              <a:rPr lang="uk-UA" dirty="0" smtClean="0">
                <a:latin typeface="Corbel" pitchFamily="34" charset="0"/>
              </a:rPr>
              <a:t>   Кафка бачив матір мало: весь день вона працювала в магазині і з'являлась лише пізно ввечері. Юлія Кафка любила свого старшого сина, який був єдиним сином, так як два хлопчики, які народилися після нього, прожили недовго. Вона служила певним бар'єром між своїм чоловіком і сином. Але, що б вона не робила, завжди була ближчою до свого чоловіка, ніж до кого б то не було. «Зразкова пара, пише Кафка, яка могла б збентежити всіх тих, хто хотів би їй наслідувати».</a:t>
            </a:r>
            <a:r>
              <a:rPr lang="uk-UA" baseline="30000" dirty="0" smtClean="0">
                <a:latin typeface="Corbel" pitchFamily="34" charset="0"/>
              </a:rPr>
              <a:t> </a:t>
            </a:r>
            <a:r>
              <a:rPr lang="uk-UA" i="1" dirty="0" smtClean="0">
                <a:latin typeface="Corbel" pitchFamily="34" charset="0"/>
              </a:rPr>
              <a:t>«Моя мати, — каже він </a:t>
            </a:r>
            <a:r>
              <a:rPr lang="uk-UA" i="1" dirty="0" err="1" smtClean="0">
                <a:latin typeface="Corbel" pitchFamily="34" charset="0"/>
              </a:rPr>
              <a:t>Феліції</a:t>
            </a:r>
            <a:r>
              <a:rPr lang="uk-UA" i="1" dirty="0" smtClean="0">
                <a:latin typeface="Corbel" pitchFamily="34" charset="0"/>
              </a:rPr>
              <a:t> Бауер, — кохана рабиня мого батька, мого закоханого батька, який тиранить її»</a:t>
            </a:r>
            <a:r>
              <a:rPr lang="uk-UA" dirty="0" smtClean="0">
                <a:latin typeface="Corbel" pitchFamily="34" charset="0"/>
              </a:rPr>
              <a:t>.</a:t>
            </a:r>
            <a:r>
              <a:rPr lang="uk-UA" baseline="30000" dirty="0" smtClean="0">
                <a:latin typeface="Corbel" pitchFamily="34" charset="0"/>
              </a:rPr>
              <a:t> </a:t>
            </a:r>
            <a:r>
              <a:rPr lang="uk-UA" dirty="0" smtClean="0">
                <a:latin typeface="Corbel" pitchFamily="34" charset="0"/>
              </a:rPr>
              <a:t>У цієї доброї, слабкої, поступливої жінки кращі наміри зводяться нанівець і поглиблюють біду: батько не міг простити своїх дітей, коли вони ставали між ним і дружиною.</a:t>
            </a:r>
            <a:r>
              <a:rPr lang="uk-UA" baseline="30000" dirty="0" smtClean="0">
                <a:latin typeface="Corbel" pitchFamily="34" charset="0"/>
              </a:rPr>
              <a:t> </a:t>
            </a:r>
            <a:r>
              <a:rPr lang="uk-UA" dirty="0" smtClean="0">
                <a:latin typeface="Corbel" pitchFamily="34" charset="0"/>
              </a:rPr>
              <a:t>Самотність навколо Кафки посилювалася, сестри також не допомагали йому вийти з неї.</a:t>
            </a:r>
            <a:endParaRPr lang="ru-RU" dirty="0">
              <a:latin typeface="Corbel" pitchFamily="34" charset="0"/>
            </a:endParaRPr>
          </a:p>
        </p:txBody>
      </p:sp>
      <p:pic>
        <p:nvPicPr>
          <p:cNvPr id="24578" name="Рисунок 3" descr="images (5).jpg"/>
          <p:cNvPicPr>
            <a:picLocks noChangeAspect="1"/>
          </p:cNvPicPr>
          <p:nvPr/>
        </p:nvPicPr>
        <p:blipFill>
          <a:blip r:embed="rId2"/>
          <a:srcRect/>
          <a:stretch>
            <a:fillRect/>
          </a:stretch>
        </p:blipFill>
        <p:spPr bwMode="auto">
          <a:xfrm>
            <a:off x="214313" y="1000125"/>
            <a:ext cx="3105150" cy="5000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313" y="285750"/>
            <a:ext cx="5857876" cy="6572250"/>
          </a:xfrm>
        </p:spPr>
        <p:txBody>
          <a:bodyPr>
            <a:normAutofit/>
          </a:bodyPr>
          <a:lstStyle/>
          <a:p>
            <a:pPr>
              <a:lnSpc>
                <a:spcPct val="90000"/>
              </a:lnSpc>
              <a:buFont typeface="Arial" charset="0"/>
              <a:buNone/>
            </a:pPr>
            <a:r>
              <a:rPr lang="ru-RU" sz="1900" smtClean="0">
                <a:latin typeface="Corbel" pitchFamily="34" charset="0"/>
              </a:rPr>
              <a:t>    </a:t>
            </a:r>
            <a:r>
              <a:rPr lang="ru-RU" sz="2900" smtClean="0">
                <a:latin typeface="Corbel" pitchFamily="34" charset="0"/>
              </a:rPr>
              <a:t>Стосунки Кафки зі своїм деспотичним батьком є важливою складовою його творчості. Франц Кафка був дитиною, яка швидко росла вгору: незабаром після досягнення отроцтва його зріст становив 1,80 м, а потім досягнув 1,82 м. Він соромився свого високого зросту, ходив, як говорив він сам, згорбившись, з перекошеними плечима, із нерозкутими рухами рук, він боїться побачити себе в дзеркалах — до такої міри відчуває себе потворним. </a:t>
            </a:r>
          </a:p>
        </p:txBody>
      </p:sp>
      <p:pic>
        <p:nvPicPr>
          <p:cNvPr id="4" name="Рисунок 3" descr="images.jpg"/>
          <p:cNvPicPr>
            <a:picLocks noChangeAspect="1"/>
          </p:cNvPicPr>
          <p:nvPr/>
        </p:nvPicPr>
        <p:blipFill>
          <a:blip r:embed="rId2"/>
          <a:stretch>
            <a:fillRect/>
          </a:stretch>
        </p:blipFill>
        <p:spPr>
          <a:xfrm>
            <a:off x="5572125" y="1071563"/>
            <a:ext cx="3363913" cy="48577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72125" y="1571625"/>
            <a:ext cx="3171825" cy="2428875"/>
          </a:xfrm>
        </p:spPr>
        <p:txBody>
          <a:bodyPr rtlCol="0">
            <a:normAutofit fontScale="90000"/>
          </a:bodyPr>
          <a:lstStyle/>
          <a:p>
            <a:pPr fontAlgn="auto">
              <a:spcAft>
                <a:spcPts val="0"/>
              </a:spcAft>
              <a:defRPr/>
            </a:pPr>
            <a:r>
              <a:rPr lang="uk-UA" dirty="0" smtClean="0"/>
              <a:t>Могила Кафки на Новому єврейському кладовищі міста Праги.</a:t>
            </a:r>
            <a:endParaRPr lang="ru-RU" dirty="0"/>
          </a:p>
        </p:txBody>
      </p:sp>
      <p:pic>
        <p:nvPicPr>
          <p:cNvPr id="4" name="Содержимое 3" descr="Grave_of_Kafka.JPG"/>
          <p:cNvPicPr>
            <a:picLocks noGrp="1" noChangeAspect="1"/>
          </p:cNvPicPr>
          <p:nvPr>
            <p:ph idx="1"/>
          </p:nvPr>
        </p:nvPicPr>
        <p:blipFill>
          <a:blip r:embed="rId2"/>
          <a:stretch>
            <a:fillRect/>
          </a:stretch>
        </p:blipFill>
        <p:spPr>
          <a:xfrm>
            <a:off x="285750" y="428625"/>
            <a:ext cx="3786188" cy="6286500"/>
          </a:xfrm>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a:xfrm>
            <a:off x="500063" y="0"/>
            <a:ext cx="8229600" cy="1011238"/>
          </a:xfrm>
        </p:spPr>
        <p:txBody>
          <a:bodyPr/>
          <a:lstStyle/>
          <a:p>
            <a:r>
              <a:rPr lang="uk-UA" smtClean="0"/>
              <a:t>“Перевтілення”</a:t>
            </a:r>
            <a:endParaRPr lang="ru-RU" smtClean="0"/>
          </a:p>
        </p:txBody>
      </p:sp>
      <p:sp>
        <p:nvSpPr>
          <p:cNvPr id="3" name="Содержимое 2"/>
          <p:cNvSpPr>
            <a:spLocks noGrp="1"/>
          </p:cNvSpPr>
          <p:nvPr>
            <p:ph idx="1"/>
          </p:nvPr>
        </p:nvSpPr>
        <p:spPr>
          <a:xfrm>
            <a:off x="0" y="928688"/>
            <a:ext cx="8786813" cy="4000500"/>
          </a:xfrm>
        </p:spPr>
        <p:txBody>
          <a:bodyPr rtlCol="0">
            <a:normAutofit fontScale="77500" lnSpcReduction="20000"/>
          </a:bodyPr>
          <a:lstStyle/>
          <a:p>
            <a:pPr fontAlgn="auto">
              <a:spcAft>
                <a:spcPts val="0"/>
              </a:spcAft>
              <a:buFont typeface="Arial" pitchFamily="34" charset="0"/>
              <a:buNone/>
              <a:defRPr/>
            </a:pPr>
            <a:r>
              <a:rPr lang="ru-RU" sz="2900" dirty="0" smtClean="0">
                <a:latin typeface="Corbel" pitchFamily="34" charset="0"/>
              </a:rPr>
              <a:t>      </a:t>
            </a:r>
            <a:r>
              <a:rPr lang="ru-RU" sz="2600" dirty="0" err="1" smtClean="0">
                <a:latin typeface="Corbel" pitchFamily="34" charset="0"/>
              </a:rPr>
              <a:t>Символічність</a:t>
            </a:r>
            <a:r>
              <a:rPr lang="ru-RU" sz="2600" dirty="0" smtClean="0">
                <a:latin typeface="Corbel" pitchFamily="34" charset="0"/>
              </a:rPr>
              <a:t> </a:t>
            </a:r>
            <a:r>
              <a:rPr lang="ru-RU" sz="2600" dirty="0" err="1" smtClean="0">
                <a:latin typeface="Corbel" pitchFamily="34" charset="0"/>
              </a:rPr>
              <a:t>оповідання</a:t>
            </a:r>
            <a:r>
              <a:rPr lang="ru-RU" sz="2600" dirty="0" smtClean="0">
                <a:latin typeface="Corbel" pitchFamily="34" charset="0"/>
              </a:rPr>
              <a:t> Кафки «</a:t>
            </a:r>
            <a:r>
              <a:rPr lang="ru-RU" sz="2600" dirty="0" err="1" smtClean="0">
                <a:latin typeface="Corbel" pitchFamily="34" charset="0"/>
              </a:rPr>
              <a:t>Перевтілення</a:t>
            </a:r>
            <a:r>
              <a:rPr lang="ru-RU" sz="2600" dirty="0" smtClean="0">
                <a:latin typeface="Corbel" pitchFamily="34" charset="0"/>
              </a:rPr>
              <a:t>».</a:t>
            </a:r>
          </a:p>
          <a:p>
            <a:pPr fontAlgn="auto">
              <a:spcAft>
                <a:spcPts val="0"/>
              </a:spcAft>
              <a:buFont typeface="Arial" pitchFamily="34" charset="0"/>
              <a:buNone/>
              <a:defRPr/>
            </a:pPr>
            <a:r>
              <a:rPr lang="ru-RU" sz="2600" dirty="0" smtClean="0">
                <a:latin typeface="Corbel" pitchFamily="34" charset="0"/>
              </a:rPr>
              <a:t>     </a:t>
            </a:r>
            <a:r>
              <a:rPr lang="ru-RU" sz="2600" dirty="0" err="1" smtClean="0">
                <a:latin typeface="Corbel" pitchFamily="34" charset="0"/>
              </a:rPr>
              <a:t>Найбільший</a:t>
            </a:r>
            <a:r>
              <a:rPr lang="ru-RU" sz="2600" dirty="0" smtClean="0">
                <a:latin typeface="Corbel" pitchFamily="34" charset="0"/>
              </a:rPr>
              <a:t> </a:t>
            </a:r>
            <a:r>
              <a:rPr lang="ru-RU" sz="2600" dirty="0" err="1" smtClean="0">
                <a:latin typeface="Corbel" pitchFamily="34" charset="0"/>
              </a:rPr>
              <a:t>трагізм</a:t>
            </a:r>
            <a:r>
              <a:rPr lang="ru-RU" sz="2600" dirty="0" smtClean="0">
                <a:latin typeface="Corbel" pitchFamily="34" charset="0"/>
              </a:rPr>
              <a:t> </a:t>
            </a:r>
            <a:r>
              <a:rPr lang="ru-RU" sz="2600" dirty="0" err="1" smtClean="0">
                <a:latin typeface="Corbel" pitchFamily="34" charset="0"/>
              </a:rPr>
              <a:t>і</a:t>
            </a:r>
            <a:r>
              <a:rPr lang="ru-RU" sz="2600" dirty="0" smtClean="0">
                <a:latin typeface="Corbel" pitchFamily="34" charset="0"/>
              </a:rPr>
              <a:t> </a:t>
            </a:r>
            <a:r>
              <a:rPr lang="ru-RU" sz="2600" dirty="0" err="1" smtClean="0">
                <a:latin typeface="Corbel" pitchFamily="34" charset="0"/>
              </a:rPr>
              <a:t>песимізм</a:t>
            </a:r>
            <a:r>
              <a:rPr lang="ru-RU" sz="2600" dirty="0" smtClean="0">
                <a:latin typeface="Corbel" pitchFamily="34" charset="0"/>
              </a:rPr>
              <a:t> </a:t>
            </a:r>
            <a:r>
              <a:rPr lang="ru-RU" sz="2600" dirty="0" err="1" smtClean="0">
                <a:latin typeface="Corbel" pitchFamily="34" charset="0"/>
              </a:rPr>
              <a:t>світогляду</a:t>
            </a:r>
            <a:r>
              <a:rPr lang="ru-RU" sz="2600" dirty="0" smtClean="0">
                <a:latin typeface="Corbel" pitchFamily="34" charset="0"/>
              </a:rPr>
              <a:t> </a:t>
            </a:r>
            <a:r>
              <a:rPr lang="ru-RU" sz="2600" dirty="0" err="1" smtClean="0">
                <a:latin typeface="Corbel" pitchFamily="34" charset="0"/>
              </a:rPr>
              <a:t>австрійського</a:t>
            </a:r>
            <a:r>
              <a:rPr lang="ru-RU" sz="2600" dirty="0" smtClean="0">
                <a:latin typeface="Corbel" pitchFamily="34" charset="0"/>
              </a:rPr>
              <a:t> </a:t>
            </a:r>
            <a:r>
              <a:rPr lang="ru-RU" sz="2600" dirty="0" err="1" smtClean="0">
                <a:latin typeface="Corbel" pitchFamily="34" charset="0"/>
              </a:rPr>
              <a:t>письменника</a:t>
            </a:r>
            <a:r>
              <a:rPr lang="ru-RU" sz="2600" dirty="0" smtClean="0">
                <a:latin typeface="Corbel" pitchFamily="34" charset="0"/>
              </a:rPr>
              <a:t> Франца Кафки </a:t>
            </a:r>
            <a:r>
              <a:rPr lang="ru-RU" sz="2600" dirty="0" err="1" smtClean="0">
                <a:latin typeface="Corbel" pitchFamily="34" charset="0"/>
              </a:rPr>
              <a:t>полягає</a:t>
            </a:r>
            <a:r>
              <a:rPr lang="ru-RU" sz="2600" dirty="0" smtClean="0">
                <a:latin typeface="Corbel" pitchFamily="34" charset="0"/>
              </a:rPr>
              <a:t> у </a:t>
            </a:r>
            <a:r>
              <a:rPr lang="ru-RU" sz="2600" dirty="0" err="1" smtClean="0">
                <a:latin typeface="Corbel" pitchFamily="34" charset="0"/>
              </a:rPr>
              <a:t>його</a:t>
            </a:r>
            <a:r>
              <a:rPr lang="ru-RU" sz="2600" dirty="0" smtClean="0">
                <a:latin typeface="Corbel" pitchFamily="34" charset="0"/>
              </a:rPr>
              <a:t> </a:t>
            </a:r>
            <a:r>
              <a:rPr lang="ru-RU" sz="2600" dirty="0" err="1" smtClean="0">
                <a:latin typeface="Corbel" pitchFamily="34" charset="0"/>
              </a:rPr>
              <a:t>відчутті</a:t>
            </a:r>
            <a:r>
              <a:rPr lang="ru-RU" sz="2600" dirty="0" smtClean="0">
                <a:latin typeface="Corbel" pitchFamily="34" charset="0"/>
              </a:rPr>
              <a:t> </a:t>
            </a:r>
            <a:r>
              <a:rPr lang="ru-RU" sz="2600" dirty="0" err="1" smtClean="0">
                <a:latin typeface="Corbel" pitchFamily="34" charset="0"/>
              </a:rPr>
              <a:t>ворожості</a:t>
            </a:r>
            <a:r>
              <a:rPr lang="ru-RU" sz="2600" dirty="0" smtClean="0">
                <a:latin typeface="Corbel" pitchFamily="34" charset="0"/>
              </a:rPr>
              <a:t> </a:t>
            </a:r>
            <a:r>
              <a:rPr lang="ru-RU" sz="2600" dirty="0" err="1" smtClean="0">
                <a:latin typeface="Corbel" pitchFamily="34" charset="0"/>
              </a:rPr>
              <a:t>світу</a:t>
            </a:r>
            <a:r>
              <a:rPr lang="ru-RU" sz="2600" dirty="0" smtClean="0">
                <a:latin typeface="Corbel" pitchFamily="34" charset="0"/>
              </a:rPr>
              <a:t> та в </a:t>
            </a:r>
            <a:r>
              <a:rPr lang="ru-RU" sz="2600" dirty="0" err="1" smtClean="0">
                <a:latin typeface="Corbel" pitchFamily="34" charset="0"/>
              </a:rPr>
              <a:t>невпевненості</a:t>
            </a:r>
            <a:r>
              <a:rPr lang="ru-RU" sz="2600" dirty="0" smtClean="0">
                <a:latin typeface="Corbel" pitchFamily="34" charset="0"/>
              </a:rPr>
              <a:t> </a:t>
            </a:r>
            <a:r>
              <a:rPr lang="ru-RU" sz="2600" dirty="0" err="1" smtClean="0">
                <a:latin typeface="Corbel" pitchFamily="34" charset="0"/>
              </a:rPr>
              <a:t>в</a:t>
            </a:r>
            <a:r>
              <a:rPr lang="ru-RU" sz="2600" dirty="0" smtClean="0">
                <a:latin typeface="Corbel" pitchFamily="34" charset="0"/>
              </a:rPr>
              <a:t> </a:t>
            </a:r>
            <a:r>
              <a:rPr lang="ru-RU" sz="2600" dirty="0" err="1" smtClean="0">
                <a:latin typeface="Corbel" pitchFamily="34" charset="0"/>
              </a:rPr>
              <a:t>собі</a:t>
            </a:r>
            <a:r>
              <a:rPr lang="ru-RU" sz="2600" dirty="0" smtClean="0">
                <a:latin typeface="Corbel" pitchFamily="34" charset="0"/>
              </a:rPr>
              <a:t>, у </a:t>
            </a:r>
            <a:r>
              <a:rPr lang="ru-RU" sz="2600" dirty="0" err="1" smtClean="0">
                <a:latin typeface="Corbel" pitchFamily="34" charset="0"/>
              </a:rPr>
              <a:t>відчутті</a:t>
            </a:r>
            <a:r>
              <a:rPr lang="ru-RU" sz="2600" dirty="0" smtClean="0">
                <a:latin typeface="Corbel" pitchFamily="34" charset="0"/>
              </a:rPr>
              <a:t> </a:t>
            </a:r>
            <a:r>
              <a:rPr lang="ru-RU" sz="2600" dirty="0" err="1" smtClean="0">
                <a:latin typeface="Corbel" pitchFamily="34" charset="0"/>
              </a:rPr>
              <a:t>непереборного</a:t>
            </a:r>
            <a:r>
              <a:rPr lang="ru-RU" sz="2600" dirty="0" smtClean="0">
                <a:latin typeface="Corbel" pitchFamily="34" charset="0"/>
              </a:rPr>
              <a:t> </a:t>
            </a:r>
            <a:r>
              <a:rPr lang="ru-RU" sz="2600" dirty="0" err="1" smtClean="0">
                <a:latin typeface="Corbel" pitchFamily="34" charset="0"/>
              </a:rPr>
              <a:t>відчуження</a:t>
            </a:r>
            <a:r>
              <a:rPr lang="ru-RU" sz="2600" dirty="0" smtClean="0">
                <a:latin typeface="Corbel" pitchFamily="34" charset="0"/>
              </a:rPr>
              <a:t> </a:t>
            </a:r>
            <a:r>
              <a:rPr lang="ru-RU" sz="2600" dirty="0" err="1" smtClean="0">
                <a:latin typeface="Corbel" pitchFamily="34" charset="0"/>
              </a:rPr>
              <a:t>між</a:t>
            </a:r>
            <a:r>
              <a:rPr lang="ru-RU" sz="2600" dirty="0" smtClean="0">
                <a:latin typeface="Corbel" pitchFamily="34" charset="0"/>
              </a:rPr>
              <a:t> людьми (</a:t>
            </a:r>
            <a:r>
              <a:rPr lang="ru-RU" sz="2600" dirty="0" err="1" smtClean="0">
                <a:latin typeface="Corbel" pitchFamily="34" charset="0"/>
              </a:rPr>
              <a:t>людина</a:t>
            </a:r>
            <a:r>
              <a:rPr lang="ru-RU" sz="2600" dirty="0" smtClean="0">
                <a:latin typeface="Corbel" pitchFamily="34" charset="0"/>
              </a:rPr>
              <a:t> </a:t>
            </a:r>
            <a:r>
              <a:rPr lang="ru-RU" sz="2600" dirty="0" err="1" smtClean="0">
                <a:latin typeface="Corbel" pitchFamily="34" charset="0"/>
              </a:rPr>
              <a:t>приречена</a:t>
            </a:r>
            <a:r>
              <a:rPr lang="ru-RU" sz="2600" dirty="0" smtClean="0">
                <a:latin typeface="Corbel" pitchFamily="34" charset="0"/>
              </a:rPr>
              <a:t> на </a:t>
            </a:r>
            <a:r>
              <a:rPr lang="ru-RU" sz="2600" dirty="0" err="1" smtClean="0">
                <a:latin typeface="Corbel" pitchFamily="34" charset="0"/>
              </a:rPr>
              <a:t>самотність</a:t>
            </a:r>
            <a:r>
              <a:rPr lang="ru-RU" sz="2600" dirty="0" smtClean="0">
                <a:latin typeface="Corbel" pitchFamily="34" charset="0"/>
              </a:rPr>
              <a:t>, </a:t>
            </a:r>
            <a:r>
              <a:rPr lang="ru-RU" sz="2600" dirty="0" err="1" smtClean="0">
                <a:latin typeface="Corbel" pitchFamily="34" charset="0"/>
              </a:rPr>
              <a:t>ніхто</a:t>
            </a:r>
            <a:r>
              <a:rPr lang="ru-RU" sz="2600" dirty="0" smtClean="0">
                <a:latin typeface="Corbel" pitchFamily="34" charset="0"/>
              </a:rPr>
              <a:t> не </a:t>
            </a:r>
            <a:r>
              <a:rPr lang="ru-RU" sz="2600" dirty="0" err="1" smtClean="0">
                <a:latin typeface="Corbel" pitchFamily="34" charset="0"/>
              </a:rPr>
              <a:t>може</a:t>
            </a:r>
            <a:r>
              <a:rPr lang="ru-RU" sz="2600" dirty="0" smtClean="0">
                <a:latin typeface="Corbel" pitchFamily="34" charset="0"/>
              </a:rPr>
              <a:t> </a:t>
            </a:r>
            <a:r>
              <a:rPr lang="ru-RU" sz="2600" dirty="0" err="1" smtClean="0">
                <a:latin typeface="Corbel" pitchFamily="34" charset="0"/>
              </a:rPr>
              <a:t>її</a:t>
            </a:r>
            <a:r>
              <a:rPr lang="ru-RU" sz="2600" dirty="0" smtClean="0">
                <a:latin typeface="Corbel" pitchFamily="34" charset="0"/>
              </a:rPr>
              <a:t> </a:t>
            </a:r>
            <a:r>
              <a:rPr lang="ru-RU" sz="2600" dirty="0" err="1" smtClean="0">
                <a:latin typeface="Corbel" pitchFamily="34" charset="0"/>
              </a:rPr>
              <a:t>зрозуміти</a:t>
            </a:r>
            <a:r>
              <a:rPr lang="ru-RU" sz="2600" dirty="0" smtClean="0">
                <a:latin typeface="Corbel" pitchFamily="34" charset="0"/>
              </a:rPr>
              <a:t> до </a:t>
            </a:r>
            <a:r>
              <a:rPr lang="ru-RU" sz="2600" dirty="0" err="1" smtClean="0">
                <a:latin typeface="Corbel" pitchFamily="34" charset="0"/>
              </a:rPr>
              <a:t>кінця</a:t>
            </a:r>
            <a:r>
              <a:rPr lang="ru-RU" sz="2600" dirty="0" smtClean="0">
                <a:latin typeface="Corbel" pitchFamily="34" charset="0"/>
              </a:rPr>
              <a:t> </a:t>
            </a:r>
            <a:r>
              <a:rPr lang="ru-RU" sz="2600" dirty="0" err="1" smtClean="0">
                <a:latin typeface="Corbel" pitchFamily="34" charset="0"/>
              </a:rPr>
              <a:t>і</a:t>
            </a:r>
            <a:r>
              <a:rPr lang="ru-RU" sz="2600" dirty="0" smtClean="0">
                <a:latin typeface="Corbel" pitchFamily="34" charset="0"/>
              </a:rPr>
              <a:t> не </a:t>
            </a:r>
            <a:r>
              <a:rPr lang="ru-RU" sz="2600" dirty="0" err="1" smtClean="0">
                <a:latin typeface="Corbel" pitchFamily="34" charset="0"/>
              </a:rPr>
              <a:t>може</a:t>
            </a:r>
            <a:r>
              <a:rPr lang="ru-RU" sz="2600" dirty="0" smtClean="0">
                <a:latin typeface="Corbel" pitchFamily="34" charset="0"/>
              </a:rPr>
              <a:t> </a:t>
            </a:r>
            <a:r>
              <a:rPr lang="ru-RU" sz="2600" dirty="0" err="1" smtClean="0">
                <a:latin typeface="Corbel" pitchFamily="34" charset="0"/>
              </a:rPr>
              <a:t>допомогти</a:t>
            </a:r>
            <a:r>
              <a:rPr lang="ru-RU" sz="2600" dirty="0" smtClean="0">
                <a:latin typeface="Corbel" pitchFamily="34" charset="0"/>
              </a:rPr>
              <a:t> </a:t>
            </a:r>
            <a:r>
              <a:rPr lang="ru-RU" sz="2600" dirty="0" err="1" smtClean="0">
                <a:latin typeface="Corbel" pitchFamily="34" charset="0"/>
              </a:rPr>
              <a:t>їй</a:t>
            </a:r>
            <a:r>
              <a:rPr lang="ru-RU" sz="2600" dirty="0" smtClean="0">
                <a:latin typeface="Corbel" pitchFamily="34" charset="0"/>
              </a:rPr>
              <a:t> в </a:t>
            </a:r>
            <a:r>
              <a:rPr lang="ru-RU" sz="2600" dirty="0" err="1" smtClean="0">
                <a:latin typeface="Corbel" pitchFamily="34" charset="0"/>
              </a:rPr>
              <a:t>її</a:t>
            </a:r>
            <a:r>
              <a:rPr lang="ru-RU" sz="2600" dirty="0" smtClean="0">
                <a:latin typeface="Corbel" pitchFamily="34" charset="0"/>
              </a:rPr>
              <a:t> </a:t>
            </a:r>
            <a:r>
              <a:rPr lang="ru-RU" sz="2600" dirty="0" err="1" smtClean="0">
                <a:latin typeface="Corbel" pitchFamily="34" charset="0"/>
              </a:rPr>
              <a:t>нещастях</a:t>
            </a:r>
            <a:r>
              <a:rPr lang="ru-RU" sz="2600" dirty="0" smtClean="0">
                <a:latin typeface="Corbel" pitchFamily="34" charset="0"/>
              </a:rPr>
              <a:t>; </a:t>
            </a:r>
            <a:r>
              <a:rPr lang="ru-RU" sz="2600" dirty="0" err="1" smtClean="0">
                <a:latin typeface="Corbel" pitchFamily="34" charset="0"/>
              </a:rPr>
              <a:t>усі</a:t>
            </a:r>
            <a:r>
              <a:rPr lang="ru-RU" sz="2600" dirty="0" smtClean="0">
                <a:latin typeface="Corbel" pitchFamily="34" charset="0"/>
              </a:rPr>
              <a:t> </a:t>
            </a:r>
            <a:r>
              <a:rPr lang="ru-RU" sz="2600" dirty="0" err="1" smtClean="0">
                <a:latin typeface="Corbel" pitchFamily="34" charset="0"/>
              </a:rPr>
              <a:t>існуючі</a:t>
            </a:r>
            <a:r>
              <a:rPr lang="ru-RU" sz="2600" dirty="0" smtClean="0">
                <a:latin typeface="Corbel" pitchFamily="34" charset="0"/>
              </a:rPr>
              <a:t> </a:t>
            </a:r>
            <a:r>
              <a:rPr lang="ru-RU" sz="2600" dirty="0" err="1" smtClean="0">
                <a:latin typeface="Corbel" pitchFamily="34" charset="0"/>
              </a:rPr>
              <a:t>зв’язки</a:t>
            </a:r>
            <a:r>
              <a:rPr lang="ru-RU" sz="2600" dirty="0" smtClean="0">
                <a:latin typeface="Corbel" pitchFamily="34" charset="0"/>
              </a:rPr>
              <a:t> </a:t>
            </a:r>
            <a:r>
              <a:rPr lang="ru-RU" sz="2600" dirty="0" err="1" smtClean="0">
                <a:latin typeface="Corbel" pitchFamily="34" charset="0"/>
              </a:rPr>
              <a:t>між</a:t>
            </a:r>
            <a:r>
              <a:rPr lang="ru-RU" sz="2600" dirty="0" smtClean="0">
                <a:latin typeface="Corbel" pitchFamily="34" charset="0"/>
              </a:rPr>
              <a:t> людьми - </a:t>
            </a:r>
            <a:r>
              <a:rPr lang="ru-RU" sz="2600" dirty="0" err="1" smtClean="0">
                <a:latin typeface="Corbel" pitchFamily="34" charset="0"/>
              </a:rPr>
              <a:t>суспільні</a:t>
            </a:r>
            <a:r>
              <a:rPr lang="ru-RU" sz="2600" dirty="0" smtClean="0">
                <a:latin typeface="Corbel" pitchFamily="34" charset="0"/>
              </a:rPr>
              <a:t>, </a:t>
            </a:r>
            <a:r>
              <a:rPr lang="ru-RU" sz="2600" dirty="0" err="1" smtClean="0">
                <a:latin typeface="Corbel" pitchFamily="34" charset="0"/>
              </a:rPr>
              <a:t>сімейні</a:t>
            </a:r>
            <a:r>
              <a:rPr lang="ru-RU" sz="2600" dirty="0" smtClean="0">
                <a:latin typeface="Corbel" pitchFamily="34" charset="0"/>
              </a:rPr>
              <a:t>, </a:t>
            </a:r>
            <a:r>
              <a:rPr lang="ru-RU" sz="2600" dirty="0" err="1" smtClean="0">
                <a:latin typeface="Corbel" pitchFamily="34" charset="0"/>
              </a:rPr>
              <a:t>подружні</a:t>
            </a:r>
            <a:r>
              <a:rPr lang="ru-RU" sz="2600" dirty="0" smtClean="0">
                <a:latin typeface="Corbel" pitchFamily="34" charset="0"/>
              </a:rPr>
              <a:t> - </a:t>
            </a:r>
            <a:r>
              <a:rPr lang="ru-RU" sz="2600" dirty="0" err="1" smtClean="0">
                <a:latin typeface="Corbel" pitchFamily="34" charset="0"/>
              </a:rPr>
              <a:t>лише</a:t>
            </a:r>
            <a:r>
              <a:rPr lang="ru-RU" sz="2600" dirty="0" smtClean="0">
                <a:latin typeface="Corbel" pitchFamily="34" charset="0"/>
              </a:rPr>
              <a:t> </a:t>
            </a:r>
            <a:r>
              <a:rPr lang="ru-RU" sz="2600" dirty="0" err="1" smtClean="0">
                <a:latin typeface="Corbel" pitchFamily="34" charset="0"/>
              </a:rPr>
              <a:t>видимість</a:t>
            </a:r>
            <a:r>
              <a:rPr lang="ru-RU" sz="2600" dirty="0" smtClean="0">
                <a:latin typeface="Corbel" pitchFamily="34" charset="0"/>
              </a:rPr>
              <a:t>, </a:t>
            </a:r>
            <a:r>
              <a:rPr lang="ru-RU" sz="2600" dirty="0" err="1" smtClean="0">
                <a:latin typeface="Corbel" pitchFamily="34" charset="0"/>
              </a:rPr>
              <a:t>умовність</a:t>
            </a:r>
            <a:r>
              <a:rPr lang="ru-RU" sz="2600" dirty="0" smtClean="0">
                <a:latin typeface="Corbel" pitchFamily="34" charset="0"/>
              </a:rPr>
              <a:t>). Новела Кафки «</a:t>
            </a:r>
            <a:r>
              <a:rPr lang="ru-RU" sz="2600" dirty="0" err="1" smtClean="0">
                <a:latin typeface="Corbel" pitchFamily="34" charset="0"/>
              </a:rPr>
              <a:t>Перевтілення</a:t>
            </a:r>
            <a:r>
              <a:rPr lang="ru-RU" sz="2600" dirty="0" smtClean="0">
                <a:latin typeface="Corbel" pitchFamily="34" charset="0"/>
              </a:rPr>
              <a:t>» - </a:t>
            </a:r>
            <a:r>
              <a:rPr lang="ru-RU" sz="2600" dirty="0" err="1" smtClean="0">
                <a:latin typeface="Corbel" pitchFamily="34" charset="0"/>
              </a:rPr>
              <a:t>є</a:t>
            </a:r>
            <a:r>
              <a:rPr lang="ru-RU" sz="2600" dirty="0" smtClean="0">
                <a:latin typeface="Corbel" pitchFamily="34" charset="0"/>
              </a:rPr>
              <a:t> символом </a:t>
            </a:r>
            <a:r>
              <a:rPr lang="ru-RU" sz="2600" dirty="0" err="1" smtClean="0">
                <a:latin typeface="Corbel" pitchFamily="34" charset="0"/>
              </a:rPr>
              <a:t>цього</a:t>
            </a:r>
            <a:r>
              <a:rPr lang="ru-RU" sz="2600" dirty="0" smtClean="0">
                <a:latin typeface="Corbel" pitchFamily="34" charset="0"/>
              </a:rPr>
              <a:t> </a:t>
            </a:r>
            <a:r>
              <a:rPr lang="ru-RU" sz="2600" dirty="0" err="1" smtClean="0">
                <a:latin typeface="Corbel" pitchFamily="34" charset="0"/>
              </a:rPr>
              <a:t>трагічного</a:t>
            </a:r>
            <a:r>
              <a:rPr lang="ru-RU" sz="2600" dirty="0" smtClean="0">
                <a:latin typeface="Corbel" pitchFamily="34" charset="0"/>
              </a:rPr>
              <a:t> </a:t>
            </a:r>
            <a:r>
              <a:rPr lang="ru-RU" sz="2600" dirty="0" err="1" smtClean="0">
                <a:latin typeface="Corbel" pitchFamily="34" charset="0"/>
              </a:rPr>
              <a:t>відчуття</a:t>
            </a:r>
            <a:r>
              <a:rPr lang="ru-RU" sz="2600" dirty="0" smtClean="0">
                <a:latin typeface="Corbel" pitchFamily="34" charset="0"/>
              </a:rPr>
              <a:t> </a:t>
            </a:r>
            <a:r>
              <a:rPr lang="ru-RU" sz="2600" dirty="0" err="1" smtClean="0">
                <a:latin typeface="Corbel" pitchFamily="34" charset="0"/>
              </a:rPr>
              <a:t>світу</a:t>
            </a:r>
            <a:r>
              <a:rPr lang="ru-RU" sz="2600" dirty="0" smtClean="0">
                <a:latin typeface="Corbel" pitchFamily="34" charset="0"/>
              </a:rPr>
              <a:t> автором, символом </a:t>
            </a:r>
            <a:r>
              <a:rPr lang="ru-RU" sz="2600" dirty="0" err="1" smtClean="0">
                <a:latin typeface="Corbel" pitchFamily="34" charset="0"/>
              </a:rPr>
              <a:t>самотності</a:t>
            </a:r>
            <a:r>
              <a:rPr lang="ru-RU" sz="2600" dirty="0" smtClean="0">
                <a:latin typeface="Corbel" pitchFamily="34" charset="0"/>
              </a:rPr>
              <a:t> </a:t>
            </a:r>
            <a:r>
              <a:rPr lang="ru-RU" sz="2600" dirty="0" err="1" smtClean="0">
                <a:latin typeface="Corbel" pitchFamily="34" charset="0"/>
              </a:rPr>
              <a:t>людини</a:t>
            </a:r>
            <a:r>
              <a:rPr lang="ru-RU" sz="2600" dirty="0" smtClean="0">
                <a:latin typeface="Corbel" pitchFamily="34" charset="0"/>
              </a:rPr>
              <a:t>, </a:t>
            </a:r>
            <a:r>
              <a:rPr lang="ru-RU" sz="2600" dirty="0" err="1" smtClean="0">
                <a:latin typeface="Corbel" pitchFamily="34" charset="0"/>
              </a:rPr>
              <a:t>незахищеності</a:t>
            </a:r>
            <a:r>
              <a:rPr lang="ru-RU" sz="2600" dirty="0" smtClean="0">
                <a:latin typeface="Corbel" pitchFamily="34" charset="0"/>
              </a:rPr>
              <a:t> </a:t>
            </a:r>
            <a:r>
              <a:rPr lang="ru-RU" sz="2600" dirty="0" err="1" smtClean="0">
                <a:latin typeface="Corbel" pitchFamily="34" charset="0"/>
              </a:rPr>
              <a:t>її</a:t>
            </a:r>
            <a:r>
              <a:rPr lang="ru-RU" sz="2600" dirty="0" smtClean="0">
                <a:latin typeface="Corbel" pitchFamily="34" charset="0"/>
              </a:rPr>
              <a:t> перед </a:t>
            </a:r>
            <a:r>
              <a:rPr lang="ru-RU" sz="2600" dirty="0" err="1" smtClean="0">
                <a:latin typeface="Corbel" pitchFamily="34" charset="0"/>
              </a:rPr>
              <a:t>всевладним</a:t>
            </a:r>
            <a:r>
              <a:rPr lang="ru-RU" sz="2600" dirty="0" smtClean="0">
                <a:latin typeface="Corbel" pitchFamily="34" charset="0"/>
              </a:rPr>
              <a:t> злом, </a:t>
            </a:r>
            <a:r>
              <a:rPr lang="ru-RU" sz="2600" dirty="0" err="1" smtClean="0">
                <a:latin typeface="Corbel" pitchFamily="34" charset="0"/>
              </a:rPr>
              <a:t>що</a:t>
            </a:r>
            <a:r>
              <a:rPr lang="ru-RU" sz="2600" dirty="0" smtClean="0">
                <a:latin typeface="Corbel" pitchFamily="34" charset="0"/>
              </a:rPr>
              <a:t> </a:t>
            </a:r>
            <a:r>
              <a:rPr lang="ru-RU" sz="2600" dirty="0" err="1" smtClean="0">
                <a:latin typeface="Corbel" pitchFamily="34" charset="0"/>
              </a:rPr>
              <a:t>таїться</a:t>
            </a:r>
            <a:r>
              <a:rPr lang="ru-RU" sz="2600" dirty="0" smtClean="0">
                <a:latin typeface="Corbel" pitchFamily="34" charset="0"/>
              </a:rPr>
              <a:t> в </a:t>
            </a:r>
            <a:r>
              <a:rPr lang="ru-RU" sz="2600" dirty="0" err="1" smtClean="0">
                <a:latin typeface="Corbel" pitchFamily="34" charset="0"/>
              </a:rPr>
              <a:t>звичайному</a:t>
            </a:r>
            <a:r>
              <a:rPr lang="ru-RU" sz="2600" dirty="0" smtClean="0">
                <a:latin typeface="Corbel" pitchFamily="34" charset="0"/>
              </a:rPr>
              <a:t>, </a:t>
            </a:r>
            <a:r>
              <a:rPr lang="ru-RU" sz="2600" dirty="0" err="1" smtClean="0">
                <a:latin typeface="Corbel" pitchFamily="34" charset="0"/>
              </a:rPr>
              <a:t>буденному</a:t>
            </a:r>
            <a:r>
              <a:rPr lang="ru-RU" sz="2600" dirty="0" smtClean="0">
                <a:latin typeface="Corbel" pitchFamily="34" charset="0"/>
              </a:rPr>
              <a:t>, символом </a:t>
            </a:r>
            <a:r>
              <a:rPr lang="ru-RU" sz="2600" dirty="0" err="1" smtClean="0">
                <a:latin typeface="Corbel" pitchFamily="34" charset="0"/>
              </a:rPr>
              <a:t>відчуження</a:t>
            </a:r>
            <a:r>
              <a:rPr lang="ru-RU" sz="2600" dirty="0" smtClean="0">
                <a:latin typeface="Corbel" pitchFamily="34" charset="0"/>
              </a:rPr>
              <a:t> </a:t>
            </a:r>
            <a:r>
              <a:rPr lang="ru-RU" sz="2600" dirty="0" err="1" smtClean="0">
                <a:latin typeface="Corbel" pitchFamily="34" charset="0"/>
              </a:rPr>
              <a:t>між</a:t>
            </a:r>
            <a:r>
              <a:rPr lang="ru-RU" sz="2600" dirty="0" smtClean="0">
                <a:latin typeface="Corbel" pitchFamily="34" charset="0"/>
              </a:rPr>
              <a:t> людьми, </a:t>
            </a:r>
            <a:r>
              <a:rPr lang="ru-RU" sz="2600" dirty="0" err="1" smtClean="0">
                <a:latin typeface="Corbel" pitchFamily="34" charset="0"/>
              </a:rPr>
              <a:t>нездатними</a:t>
            </a:r>
            <a:r>
              <a:rPr lang="ru-RU" sz="2600" dirty="0" smtClean="0">
                <a:latin typeface="Corbel" pitchFamily="34" charset="0"/>
              </a:rPr>
              <a:t> на </a:t>
            </a:r>
            <a:r>
              <a:rPr lang="ru-RU" sz="2600" dirty="0" err="1" smtClean="0">
                <a:latin typeface="Corbel" pitchFamily="34" charset="0"/>
              </a:rPr>
              <a:t>справжню</a:t>
            </a:r>
            <a:r>
              <a:rPr lang="ru-RU" sz="2600" dirty="0" smtClean="0">
                <a:latin typeface="Corbel" pitchFamily="34" charset="0"/>
              </a:rPr>
              <a:t> </a:t>
            </a:r>
            <a:r>
              <a:rPr lang="ru-RU" sz="2600" dirty="0" err="1" smtClean="0">
                <a:latin typeface="Corbel" pitchFamily="34" charset="0"/>
              </a:rPr>
              <a:t>любов</a:t>
            </a:r>
            <a:r>
              <a:rPr lang="ru-RU" sz="2600" dirty="0" smtClean="0">
                <a:latin typeface="Corbel" pitchFamily="34" charset="0"/>
              </a:rPr>
              <a:t>, </a:t>
            </a:r>
            <a:r>
              <a:rPr lang="ru-RU" sz="2600" dirty="0" err="1" smtClean="0">
                <a:latin typeface="Corbel" pitchFamily="34" charset="0"/>
              </a:rPr>
              <a:t>на</a:t>
            </a:r>
            <a:r>
              <a:rPr lang="ru-RU" sz="2600" dirty="0" smtClean="0">
                <a:latin typeface="Corbel" pitchFamily="34" charset="0"/>
              </a:rPr>
              <a:t> </a:t>
            </a:r>
            <a:r>
              <a:rPr lang="ru-RU" sz="2600" dirty="0" err="1" smtClean="0">
                <a:latin typeface="Corbel" pitchFamily="34" charset="0"/>
              </a:rPr>
              <a:t>справжнє</a:t>
            </a:r>
            <a:r>
              <a:rPr lang="ru-RU" sz="2600" dirty="0" smtClean="0">
                <a:latin typeface="Corbel" pitchFamily="34" charset="0"/>
              </a:rPr>
              <a:t> </a:t>
            </a:r>
            <a:r>
              <a:rPr lang="ru-RU" sz="2600" dirty="0" err="1" smtClean="0">
                <a:latin typeface="Corbel" pitchFamily="34" charset="0"/>
              </a:rPr>
              <a:t>милосердя</a:t>
            </a:r>
            <a:r>
              <a:rPr lang="ru-RU" sz="2600" dirty="0" smtClean="0">
                <a:latin typeface="Corbel" pitchFamily="34" charset="0"/>
              </a:rPr>
              <a:t>.</a:t>
            </a:r>
            <a:r>
              <a:rPr lang="ru-RU" dirty="0" smtClean="0"/>
              <a:t/>
            </a:r>
            <a:br>
              <a:rPr lang="ru-RU" dirty="0" smtClean="0"/>
            </a:br>
            <a:r>
              <a:rPr lang="ru-RU" dirty="0" smtClean="0"/>
              <a:t/>
            </a:r>
            <a:br>
              <a:rPr lang="ru-RU" dirty="0" smtClean="0"/>
            </a:br>
            <a:endParaRPr lang="ru-RU" dirty="0"/>
          </a:p>
        </p:txBody>
      </p:sp>
      <p:pic>
        <p:nvPicPr>
          <p:cNvPr id="4" name="Рисунок 3" descr="images (9).jpg"/>
          <p:cNvPicPr>
            <a:picLocks noChangeAspect="1"/>
          </p:cNvPicPr>
          <p:nvPr/>
        </p:nvPicPr>
        <p:blipFill>
          <a:blip r:embed="rId2"/>
          <a:stretch>
            <a:fillRect/>
          </a:stretch>
        </p:blipFill>
        <p:spPr>
          <a:xfrm>
            <a:off x="5000625" y="4071938"/>
            <a:ext cx="3506788" cy="2428875"/>
          </a:xfrm>
          <a:prstGeom prst="rect">
            <a:avLst/>
          </a:prstGeom>
          <a:ln>
            <a:noFill/>
          </a:ln>
          <a:effectLst>
            <a:outerShdw blurRad="292100" dist="139700" dir="2700000" algn="tl" rotWithShape="0">
              <a:srgbClr val="333333">
                <a:alpha val="65000"/>
              </a:srgbClr>
            </a:outerShdw>
          </a:effectLst>
        </p:spPr>
      </p:pic>
      <p:pic>
        <p:nvPicPr>
          <p:cNvPr id="5" name="Рисунок 4" descr="images (10).jpg"/>
          <p:cNvPicPr>
            <a:picLocks noChangeAspect="1"/>
          </p:cNvPicPr>
          <p:nvPr/>
        </p:nvPicPr>
        <p:blipFill>
          <a:blip r:embed="rId3"/>
          <a:stretch>
            <a:fillRect/>
          </a:stretch>
        </p:blipFill>
        <p:spPr>
          <a:xfrm>
            <a:off x="714375" y="4000500"/>
            <a:ext cx="3429000" cy="25590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313" y="285750"/>
            <a:ext cx="8643937" cy="4525963"/>
          </a:xfrm>
        </p:spPr>
        <p:txBody>
          <a:bodyPr rtlCol="0">
            <a:normAutofit fontScale="70000" lnSpcReduction="20000"/>
          </a:bodyPr>
          <a:lstStyle/>
          <a:p>
            <a:pPr fontAlgn="auto">
              <a:spcAft>
                <a:spcPts val="0"/>
              </a:spcAft>
              <a:buFont typeface="Arial" pitchFamily="34" charset="0"/>
              <a:buNone/>
              <a:defRPr/>
            </a:pPr>
            <a:r>
              <a:rPr lang="ru-RU" dirty="0" smtClean="0">
                <a:latin typeface="Corbel" pitchFamily="34" charset="0"/>
              </a:rPr>
              <a:t>   </a:t>
            </a:r>
            <a:r>
              <a:rPr lang="ru-RU" dirty="0" err="1" smtClean="0">
                <a:latin typeface="Corbel" pitchFamily="34" charset="0"/>
              </a:rPr>
              <a:t>Вдаючись</a:t>
            </a:r>
            <a:r>
              <a:rPr lang="ru-RU" dirty="0" smtClean="0">
                <a:latin typeface="Corbel" pitchFamily="34" charset="0"/>
              </a:rPr>
              <a:t> до такого </a:t>
            </a:r>
            <a:r>
              <a:rPr lang="ru-RU" dirty="0" err="1" smtClean="0">
                <a:latin typeface="Corbel" pitchFamily="34" charset="0"/>
              </a:rPr>
              <a:t>художнього</a:t>
            </a:r>
            <a:r>
              <a:rPr lang="ru-RU" dirty="0" smtClean="0">
                <a:latin typeface="Corbel" pitchFamily="34" charset="0"/>
              </a:rPr>
              <a:t> </a:t>
            </a:r>
            <a:r>
              <a:rPr lang="ru-RU" dirty="0" err="1" smtClean="0">
                <a:latin typeface="Corbel" pitchFamily="34" charset="0"/>
              </a:rPr>
              <a:t>засобу</a:t>
            </a:r>
            <a:r>
              <a:rPr lang="ru-RU" dirty="0" smtClean="0">
                <a:latin typeface="Corbel" pitchFamily="34" charset="0"/>
              </a:rPr>
              <a:t> як </a:t>
            </a:r>
            <a:r>
              <a:rPr lang="ru-RU" dirty="0" err="1" smtClean="0">
                <a:latin typeface="Corbel" pitchFamily="34" charset="0"/>
              </a:rPr>
              <a:t>метафоризація</a:t>
            </a:r>
            <a:r>
              <a:rPr lang="ru-RU" dirty="0" smtClean="0">
                <a:latin typeface="Corbel" pitchFamily="34" charset="0"/>
              </a:rPr>
              <a:t>, Кафка </a:t>
            </a:r>
            <a:r>
              <a:rPr lang="ru-RU" dirty="0" err="1" smtClean="0">
                <a:latin typeface="Corbel" pitchFamily="34" charset="0"/>
              </a:rPr>
              <a:t>створює</a:t>
            </a:r>
            <a:r>
              <a:rPr lang="ru-RU" dirty="0" smtClean="0">
                <a:latin typeface="Corbel" pitchFamily="34" charset="0"/>
              </a:rPr>
              <a:t> абсолютно </a:t>
            </a:r>
            <a:r>
              <a:rPr lang="ru-RU" dirty="0" err="1" smtClean="0">
                <a:latin typeface="Corbel" pitchFamily="34" charset="0"/>
              </a:rPr>
              <a:t>анаогічну</a:t>
            </a:r>
            <a:r>
              <a:rPr lang="ru-RU" dirty="0" smtClean="0">
                <a:latin typeface="Corbel" pitchFamily="34" charset="0"/>
              </a:rPr>
              <a:t>, </a:t>
            </a:r>
            <a:r>
              <a:rPr lang="ru-RU" dirty="0" err="1" smtClean="0">
                <a:latin typeface="Corbel" pitchFamily="34" charset="0"/>
              </a:rPr>
              <a:t>фантастичну</a:t>
            </a:r>
            <a:r>
              <a:rPr lang="ru-RU" dirty="0" smtClean="0">
                <a:latin typeface="Corbel" pitchFamily="34" charset="0"/>
              </a:rPr>
              <a:t> </a:t>
            </a:r>
            <a:r>
              <a:rPr lang="ru-RU" dirty="0" err="1" smtClean="0">
                <a:latin typeface="Corbel" pitchFamily="34" charset="0"/>
              </a:rPr>
              <a:t>ситуацію</a:t>
            </a:r>
            <a:r>
              <a:rPr lang="ru-RU" dirty="0" smtClean="0">
                <a:latin typeface="Corbel" pitchFamily="34" charset="0"/>
              </a:rPr>
              <a:t> - </a:t>
            </a:r>
            <a:r>
              <a:rPr lang="ru-RU" dirty="0" err="1" smtClean="0">
                <a:latin typeface="Corbel" pitchFamily="34" charset="0"/>
              </a:rPr>
              <a:t>перетворення</a:t>
            </a:r>
            <a:r>
              <a:rPr lang="ru-RU" dirty="0" smtClean="0">
                <a:latin typeface="Corbel" pitchFamily="34" charset="0"/>
              </a:rPr>
              <a:t> героя, </a:t>
            </a:r>
            <a:r>
              <a:rPr lang="ru-RU" dirty="0" err="1" smtClean="0">
                <a:latin typeface="Corbel" pitchFamily="34" charset="0"/>
              </a:rPr>
              <a:t>Грегора</a:t>
            </a:r>
            <a:r>
              <a:rPr lang="ru-RU" dirty="0" smtClean="0">
                <a:latin typeface="Corbel" pitchFamily="34" charset="0"/>
              </a:rPr>
              <a:t> </a:t>
            </a:r>
            <a:r>
              <a:rPr lang="ru-RU" dirty="0" err="1" smtClean="0">
                <a:latin typeface="Corbel" pitchFamily="34" charset="0"/>
              </a:rPr>
              <a:t>Замзи</a:t>
            </a:r>
            <a:r>
              <a:rPr lang="ru-RU" dirty="0" smtClean="0">
                <a:latin typeface="Corbel" pitchFamily="34" charset="0"/>
              </a:rPr>
              <a:t>, на </a:t>
            </a:r>
            <a:r>
              <a:rPr lang="ru-RU" dirty="0" err="1" smtClean="0">
                <a:latin typeface="Corbel" pitchFamily="34" charset="0"/>
              </a:rPr>
              <a:t>комаху</a:t>
            </a:r>
            <a:r>
              <a:rPr lang="ru-RU" dirty="0" smtClean="0">
                <a:latin typeface="Corbel" pitchFamily="34" charset="0"/>
              </a:rPr>
              <a:t>, за </a:t>
            </a:r>
            <a:r>
              <a:rPr lang="ru-RU" dirty="0" err="1" smtClean="0">
                <a:latin typeface="Corbel" pitchFamily="34" charset="0"/>
              </a:rPr>
              <a:t>описом</a:t>
            </a:r>
            <a:r>
              <a:rPr lang="ru-RU" dirty="0" smtClean="0">
                <a:latin typeface="Corbel" pitchFamily="34" charset="0"/>
              </a:rPr>
              <a:t> схожу на </a:t>
            </a:r>
            <a:r>
              <a:rPr lang="ru-RU" dirty="0" err="1" smtClean="0">
                <a:latin typeface="Corbel" pitchFamily="34" charset="0"/>
              </a:rPr>
              <a:t>жука-гнойовика</a:t>
            </a:r>
            <a:r>
              <a:rPr lang="ru-RU" dirty="0" smtClean="0">
                <a:latin typeface="Corbel" pitchFamily="34" charset="0"/>
              </a:rPr>
              <a:t>. </a:t>
            </a:r>
            <a:r>
              <a:rPr lang="ru-RU" dirty="0" err="1" smtClean="0">
                <a:latin typeface="Corbel" pitchFamily="34" charset="0"/>
              </a:rPr>
              <a:t>Ця</a:t>
            </a:r>
            <a:r>
              <a:rPr lang="ru-RU" dirty="0" smtClean="0">
                <a:latin typeface="Corbel" pitchFamily="34" charset="0"/>
              </a:rPr>
              <a:t> </a:t>
            </a:r>
            <a:r>
              <a:rPr lang="ru-RU" dirty="0" err="1" smtClean="0">
                <a:latin typeface="Corbel" pitchFamily="34" charset="0"/>
              </a:rPr>
              <a:t>ситуація</a:t>
            </a:r>
            <a:r>
              <a:rPr lang="ru-RU" dirty="0" smtClean="0">
                <a:latin typeface="Corbel" pitchFamily="34" charset="0"/>
              </a:rPr>
              <a:t> </a:t>
            </a:r>
            <a:r>
              <a:rPr lang="ru-RU" dirty="0" err="1" smtClean="0">
                <a:latin typeface="Corbel" pitchFamily="34" charset="0"/>
              </a:rPr>
              <a:t>прочитується</a:t>
            </a:r>
            <a:r>
              <a:rPr lang="ru-RU" dirty="0" smtClean="0">
                <a:latin typeface="Corbel" pitchFamily="34" charset="0"/>
              </a:rPr>
              <a:t> </a:t>
            </a:r>
            <a:r>
              <a:rPr lang="ru-RU" dirty="0" err="1" smtClean="0">
                <a:latin typeface="Corbel" pitchFamily="34" charset="0"/>
              </a:rPr>
              <a:t>дуже</a:t>
            </a:r>
            <a:r>
              <a:rPr lang="ru-RU" dirty="0" smtClean="0">
                <a:latin typeface="Corbel" pitchFamily="34" charset="0"/>
              </a:rPr>
              <a:t> легко - на героя </a:t>
            </a:r>
            <a:r>
              <a:rPr lang="ru-RU" dirty="0" err="1" smtClean="0">
                <a:latin typeface="Corbel" pitchFamily="34" charset="0"/>
              </a:rPr>
              <a:t>звалилось</a:t>
            </a:r>
            <a:r>
              <a:rPr lang="ru-RU" dirty="0" smtClean="0">
                <a:latin typeface="Corbel" pitchFamily="34" charset="0"/>
              </a:rPr>
              <a:t> </a:t>
            </a:r>
            <a:r>
              <a:rPr lang="ru-RU" dirty="0" err="1" smtClean="0">
                <a:latin typeface="Corbel" pitchFamily="34" charset="0"/>
              </a:rPr>
              <a:t>нещастя</a:t>
            </a:r>
            <a:r>
              <a:rPr lang="ru-RU" dirty="0" smtClean="0">
                <a:latin typeface="Corbel" pitchFamily="34" charset="0"/>
              </a:rPr>
              <a:t>. Як </a:t>
            </a:r>
            <a:r>
              <a:rPr lang="ru-RU" dirty="0" err="1" smtClean="0">
                <a:latin typeface="Corbel" pitchFamily="34" charset="0"/>
              </a:rPr>
              <a:t>веде</a:t>
            </a:r>
            <a:r>
              <a:rPr lang="ru-RU" dirty="0" smtClean="0">
                <a:latin typeface="Corbel" pitchFamily="34" charset="0"/>
              </a:rPr>
              <a:t> себе </a:t>
            </a:r>
            <a:r>
              <a:rPr lang="ru-RU" dirty="0" err="1" smtClean="0">
                <a:latin typeface="Corbel" pitchFamily="34" charset="0"/>
              </a:rPr>
              <a:t>людина</a:t>
            </a:r>
            <a:r>
              <a:rPr lang="ru-RU" dirty="0" smtClean="0">
                <a:latin typeface="Corbel" pitchFamily="34" charset="0"/>
              </a:rPr>
              <a:t> в </a:t>
            </a:r>
            <a:r>
              <a:rPr lang="ru-RU" dirty="0" err="1" smtClean="0">
                <a:latin typeface="Corbel" pitchFamily="34" charset="0"/>
              </a:rPr>
              <a:t>цій</a:t>
            </a:r>
            <a:r>
              <a:rPr lang="ru-RU" dirty="0" smtClean="0">
                <a:latin typeface="Corbel" pitchFamily="34" charset="0"/>
              </a:rPr>
              <a:t> </a:t>
            </a:r>
            <a:r>
              <a:rPr lang="ru-RU" dirty="0" err="1" smtClean="0">
                <a:latin typeface="Corbel" pitchFamily="34" charset="0"/>
              </a:rPr>
              <a:t>ситуації</a:t>
            </a:r>
            <a:r>
              <a:rPr lang="ru-RU" dirty="0" smtClean="0">
                <a:latin typeface="Corbel" pitchFamily="34" charset="0"/>
              </a:rPr>
              <a:t>, як </a:t>
            </a:r>
            <a:r>
              <a:rPr lang="ru-RU" dirty="0" err="1" smtClean="0">
                <a:latin typeface="Corbel" pitchFamily="34" charset="0"/>
              </a:rPr>
              <a:t>діють</a:t>
            </a:r>
            <a:r>
              <a:rPr lang="ru-RU" dirty="0" smtClean="0">
                <a:latin typeface="Corbel" pitchFamily="34" charset="0"/>
              </a:rPr>
              <a:t> </a:t>
            </a:r>
            <a:r>
              <a:rPr lang="ru-RU" dirty="0" err="1" smtClean="0">
                <a:latin typeface="Corbel" pitchFamily="34" charset="0"/>
              </a:rPr>
              <a:t>оточуючі</a:t>
            </a:r>
            <a:r>
              <a:rPr lang="ru-RU" dirty="0" smtClean="0">
                <a:latin typeface="Corbel" pitchFamily="34" charset="0"/>
              </a:rPr>
              <a:t> </a:t>
            </a:r>
            <a:r>
              <a:rPr lang="ru-RU" dirty="0" err="1" smtClean="0">
                <a:latin typeface="Corbel" pitchFamily="34" charset="0"/>
              </a:rPr>
              <a:t>її</a:t>
            </a:r>
            <a:r>
              <a:rPr lang="ru-RU" dirty="0" smtClean="0">
                <a:latin typeface="Corbel" pitchFamily="34" charset="0"/>
              </a:rPr>
              <a:t> люди (</a:t>
            </a:r>
            <a:r>
              <a:rPr lang="ru-RU" dirty="0" err="1" smtClean="0">
                <a:latin typeface="Corbel" pitchFamily="34" charset="0"/>
              </a:rPr>
              <a:t>зважимо</a:t>
            </a:r>
            <a:r>
              <a:rPr lang="ru-RU" dirty="0" smtClean="0">
                <a:latin typeface="Corbel" pitchFamily="34" charset="0"/>
              </a:rPr>
              <a:t>, </a:t>
            </a:r>
            <a:r>
              <a:rPr lang="ru-RU" dirty="0" err="1" smtClean="0">
                <a:latin typeface="Corbel" pitchFamily="34" charset="0"/>
              </a:rPr>
              <a:t>найближчі</a:t>
            </a:r>
            <a:r>
              <a:rPr lang="ru-RU" dirty="0" smtClean="0">
                <a:latin typeface="Corbel" pitchFamily="34" charset="0"/>
              </a:rPr>
              <a:t> - </a:t>
            </a:r>
            <a:r>
              <a:rPr lang="ru-RU" dirty="0" err="1" smtClean="0">
                <a:latin typeface="Corbel" pitchFamily="34" charset="0"/>
              </a:rPr>
              <a:t>батько</a:t>
            </a:r>
            <a:r>
              <a:rPr lang="ru-RU" dirty="0" smtClean="0">
                <a:latin typeface="Corbel" pitchFamily="34" charset="0"/>
              </a:rPr>
              <a:t>, </a:t>
            </a:r>
            <a:r>
              <a:rPr lang="ru-RU" dirty="0" err="1" smtClean="0">
                <a:latin typeface="Corbel" pitchFamily="34" charset="0"/>
              </a:rPr>
              <a:t>мати</a:t>
            </a:r>
            <a:r>
              <a:rPr lang="ru-RU" dirty="0" smtClean="0">
                <a:latin typeface="Corbel" pitchFamily="34" charset="0"/>
              </a:rPr>
              <a:t>, сестра) - </a:t>
            </a:r>
            <a:r>
              <a:rPr lang="ru-RU" dirty="0" err="1" smtClean="0">
                <a:latin typeface="Corbel" pitchFamily="34" charset="0"/>
              </a:rPr>
              <a:t>і</a:t>
            </a:r>
            <a:r>
              <a:rPr lang="ru-RU" dirty="0" smtClean="0">
                <a:latin typeface="Corbel" pitchFamily="34" charset="0"/>
              </a:rPr>
              <a:t> </a:t>
            </a:r>
            <a:r>
              <a:rPr lang="ru-RU" dirty="0" err="1" smtClean="0">
                <a:latin typeface="Corbel" pitchFamily="34" charset="0"/>
              </a:rPr>
              <a:t>є</a:t>
            </a:r>
            <a:r>
              <a:rPr lang="ru-RU" dirty="0" smtClean="0">
                <a:latin typeface="Corbel" pitchFamily="34" charset="0"/>
              </a:rPr>
              <a:t> </a:t>
            </a:r>
            <a:r>
              <a:rPr lang="ru-RU" dirty="0" err="1" smtClean="0">
                <a:latin typeface="Corbel" pitchFamily="34" charset="0"/>
              </a:rPr>
              <a:t>об’єктом</a:t>
            </a:r>
            <a:r>
              <a:rPr lang="ru-RU" dirty="0" smtClean="0">
                <a:latin typeface="Corbel" pitchFamily="34" charset="0"/>
              </a:rPr>
              <a:t> </a:t>
            </a:r>
            <a:r>
              <a:rPr lang="ru-RU" dirty="0" err="1" smtClean="0">
                <a:latin typeface="Corbel" pitchFamily="34" charset="0"/>
              </a:rPr>
              <a:t>зображення</a:t>
            </a:r>
            <a:r>
              <a:rPr lang="ru-RU" dirty="0" smtClean="0">
                <a:latin typeface="Corbel" pitchFamily="34" charset="0"/>
              </a:rPr>
              <a:t> </a:t>
            </a:r>
            <a:r>
              <a:rPr lang="ru-RU" dirty="0" err="1" smtClean="0">
                <a:latin typeface="Corbel" pitchFamily="34" charset="0"/>
              </a:rPr>
              <a:t>письменника</a:t>
            </a:r>
            <a:r>
              <a:rPr lang="ru-RU" dirty="0" smtClean="0">
                <a:latin typeface="Corbel" pitchFamily="34" charset="0"/>
              </a:rPr>
              <a:t>. </a:t>
            </a:r>
            <a:r>
              <a:rPr lang="ru-RU" i="1" dirty="0" smtClean="0">
                <a:latin typeface="Corbel" pitchFamily="34" charset="0"/>
              </a:rPr>
              <a:t>«Я не малюю людей, я </a:t>
            </a:r>
            <a:r>
              <a:rPr lang="ru-RU" i="1" dirty="0" err="1" smtClean="0">
                <a:latin typeface="Corbel" pitchFamily="34" charset="0"/>
              </a:rPr>
              <a:t>розповідаю</a:t>
            </a:r>
            <a:r>
              <a:rPr lang="ru-RU" i="1" dirty="0" smtClean="0">
                <a:latin typeface="Corbel" pitchFamily="34" charset="0"/>
              </a:rPr>
              <a:t> </a:t>
            </a:r>
            <a:r>
              <a:rPr lang="ru-RU" i="1" dirty="0" err="1" smtClean="0">
                <a:latin typeface="Corbel" pitchFamily="34" charset="0"/>
              </a:rPr>
              <a:t>історії</a:t>
            </a:r>
            <a:r>
              <a:rPr lang="ru-RU" i="1" dirty="0" smtClean="0">
                <a:latin typeface="Corbel" pitchFamily="34" charset="0"/>
              </a:rPr>
              <a:t>. </a:t>
            </a:r>
            <a:r>
              <a:rPr lang="ru-RU" i="1" dirty="0" err="1" smtClean="0">
                <a:latin typeface="Corbel" pitchFamily="34" charset="0"/>
              </a:rPr>
              <a:t>Це</a:t>
            </a:r>
            <a:r>
              <a:rPr lang="ru-RU" i="1" dirty="0" smtClean="0">
                <a:latin typeface="Corbel" pitchFamily="34" charset="0"/>
              </a:rPr>
              <a:t> </a:t>
            </a:r>
            <a:r>
              <a:rPr lang="ru-RU" i="1" dirty="0" err="1" smtClean="0">
                <a:latin typeface="Corbel" pitchFamily="34" charset="0"/>
              </a:rPr>
              <a:t>картини</a:t>
            </a:r>
            <a:r>
              <a:rPr lang="ru-RU" i="1" dirty="0" smtClean="0">
                <a:latin typeface="Corbel" pitchFamily="34" charset="0"/>
              </a:rPr>
              <a:t>, </a:t>
            </a:r>
            <a:r>
              <a:rPr lang="ru-RU" i="1" dirty="0" err="1" smtClean="0">
                <a:latin typeface="Corbel" pitchFamily="34" charset="0"/>
              </a:rPr>
              <a:t>тільки</a:t>
            </a:r>
            <a:r>
              <a:rPr lang="ru-RU" i="1" dirty="0" smtClean="0">
                <a:latin typeface="Corbel" pitchFamily="34" charset="0"/>
              </a:rPr>
              <a:t> </a:t>
            </a:r>
            <a:r>
              <a:rPr lang="ru-RU" i="1" dirty="0" err="1" smtClean="0">
                <a:latin typeface="Corbel" pitchFamily="34" charset="0"/>
              </a:rPr>
              <a:t>картини</a:t>
            </a:r>
            <a:r>
              <a:rPr lang="ru-RU" i="1" dirty="0" smtClean="0">
                <a:latin typeface="Corbel" pitchFamily="34" charset="0"/>
              </a:rPr>
              <a:t>»</a:t>
            </a:r>
            <a:r>
              <a:rPr lang="ru-RU" dirty="0" smtClean="0">
                <a:latin typeface="Corbel" pitchFamily="34" charset="0"/>
              </a:rPr>
              <a:t>, - </a:t>
            </a:r>
            <a:r>
              <a:rPr lang="ru-RU" dirty="0" err="1" smtClean="0">
                <a:latin typeface="Corbel" pitchFamily="34" charset="0"/>
              </a:rPr>
              <a:t>пише</a:t>
            </a:r>
            <a:r>
              <a:rPr lang="ru-RU" dirty="0" smtClean="0">
                <a:latin typeface="Corbel" pitchFamily="34" charset="0"/>
              </a:rPr>
              <a:t> Кафка, </a:t>
            </a:r>
            <a:r>
              <a:rPr lang="ru-RU" dirty="0" err="1" smtClean="0">
                <a:latin typeface="Corbel" pitchFamily="34" charset="0"/>
              </a:rPr>
              <a:t>підкреслюючи</a:t>
            </a:r>
            <a:r>
              <a:rPr lang="ru-RU" dirty="0" smtClean="0">
                <a:latin typeface="Corbel" pitchFamily="34" charset="0"/>
              </a:rPr>
              <a:t>, </a:t>
            </a:r>
            <a:r>
              <a:rPr lang="ru-RU" dirty="0" err="1" smtClean="0">
                <a:latin typeface="Corbel" pitchFamily="34" charset="0"/>
              </a:rPr>
              <a:t>що</a:t>
            </a:r>
            <a:r>
              <a:rPr lang="ru-RU" dirty="0" smtClean="0">
                <a:latin typeface="Corbel" pitchFamily="34" charset="0"/>
              </a:rPr>
              <a:t> </a:t>
            </a:r>
            <a:r>
              <a:rPr lang="ru-RU" dirty="0" err="1" smtClean="0">
                <a:latin typeface="Corbel" pitchFamily="34" charset="0"/>
              </a:rPr>
              <a:t>він</a:t>
            </a:r>
            <a:r>
              <a:rPr lang="ru-RU" dirty="0" smtClean="0">
                <a:latin typeface="Corbel" pitchFamily="34" charset="0"/>
              </a:rPr>
              <a:t> не </a:t>
            </a:r>
            <a:r>
              <a:rPr lang="ru-RU" dirty="0" err="1" smtClean="0">
                <a:latin typeface="Corbel" pitchFamily="34" charset="0"/>
              </a:rPr>
              <a:t>прагне</a:t>
            </a:r>
            <a:r>
              <a:rPr lang="ru-RU" dirty="0" smtClean="0">
                <a:latin typeface="Corbel" pitchFamily="34" charset="0"/>
              </a:rPr>
              <a:t> </a:t>
            </a:r>
            <a:r>
              <a:rPr lang="ru-RU" dirty="0" err="1" smtClean="0">
                <a:latin typeface="Corbel" pitchFamily="34" charset="0"/>
              </a:rPr>
              <a:t>змалювати</a:t>
            </a:r>
            <a:r>
              <a:rPr lang="ru-RU" dirty="0" smtClean="0">
                <a:latin typeface="Corbel" pitchFamily="34" charset="0"/>
              </a:rPr>
              <a:t> </a:t>
            </a:r>
            <a:r>
              <a:rPr lang="ru-RU" dirty="0" err="1" smtClean="0">
                <a:latin typeface="Corbel" pitchFamily="34" charset="0"/>
              </a:rPr>
              <a:t>конкретну</a:t>
            </a:r>
            <a:r>
              <a:rPr lang="ru-RU" dirty="0" smtClean="0">
                <a:latin typeface="Corbel" pitchFamily="34" charset="0"/>
              </a:rPr>
              <a:t> </a:t>
            </a:r>
            <a:r>
              <a:rPr lang="ru-RU" dirty="0" err="1" smtClean="0">
                <a:latin typeface="Corbel" pitchFamily="34" charset="0"/>
              </a:rPr>
              <a:t>людину</a:t>
            </a:r>
            <a:r>
              <a:rPr lang="ru-RU" dirty="0" smtClean="0">
                <a:latin typeface="Corbel" pitchFamily="34" charset="0"/>
              </a:rPr>
              <a:t>, </a:t>
            </a:r>
            <a:r>
              <a:rPr lang="ru-RU" dirty="0" err="1" smtClean="0">
                <a:latin typeface="Corbel" pitchFamily="34" charset="0"/>
              </a:rPr>
              <a:t>дослідити</a:t>
            </a:r>
            <a:r>
              <a:rPr lang="ru-RU" dirty="0" smtClean="0">
                <a:latin typeface="Corbel" pitchFamily="34" charset="0"/>
              </a:rPr>
              <a:t> </a:t>
            </a:r>
            <a:r>
              <a:rPr lang="ru-RU" dirty="0" err="1" smtClean="0">
                <a:latin typeface="Corbel" pitchFamily="34" charset="0"/>
              </a:rPr>
              <a:t>її</a:t>
            </a:r>
            <a:r>
              <a:rPr lang="ru-RU" dirty="0" smtClean="0">
                <a:latin typeface="Corbel" pitchFamily="34" charset="0"/>
              </a:rPr>
              <a:t> </a:t>
            </a:r>
            <a:r>
              <a:rPr lang="ru-RU" dirty="0" err="1" smtClean="0">
                <a:latin typeface="Corbel" pitchFamily="34" charset="0"/>
              </a:rPr>
              <a:t>психологічний</a:t>
            </a:r>
            <a:r>
              <a:rPr lang="ru-RU" dirty="0" smtClean="0">
                <a:latin typeface="Corbel" pitchFamily="34" charset="0"/>
              </a:rPr>
              <a:t> </a:t>
            </a:r>
            <a:r>
              <a:rPr lang="ru-RU" dirty="0" err="1" smtClean="0">
                <a:latin typeface="Corbel" pitchFamily="34" charset="0"/>
              </a:rPr>
              <a:t>чи</a:t>
            </a:r>
            <a:r>
              <a:rPr lang="ru-RU" dirty="0" smtClean="0">
                <a:latin typeface="Corbel" pitchFamily="34" charset="0"/>
              </a:rPr>
              <a:t> </a:t>
            </a:r>
            <a:r>
              <a:rPr lang="ru-RU" dirty="0" err="1" smtClean="0">
                <a:latin typeface="Corbel" pitchFamily="34" charset="0"/>
              </a:rPr>
              <a:t>соціальний</a:t>
            </a:r>
            <a:r>
              <a:rPr lang="ru-RU" dirty="0" smtClean="0">
                <a:latin typeface="Corbel" pitchFamily="34" charset="0"/>
              </a:rPr>
              <a:t> генезис. </a:t>
            </a:r>
            <a:r>
              <a:rPr lang="ru-RU" dirty="0" err="1" smtClean="0">
                <a:latin typeface="Corbel" pitchFamily="34" charset="0"/>
              </a:rPr>
              <a:t>Він</a:t>
            </a:r>
            <a:r>
              <a:rPr lang="ru-RU" dirty="0" smtClean="0">
                <a:latin typeface="Corbel" pitchFamily="34" charset="0"/>
              </a:rPr>
              <a:t> </a:t>
            </a:r>
            <a:r>
              <a:rPr lang="ru-RU" dirty="0" err="1" smtClean="0">
                <a:latin typeface="Corbel" pitchFamily="34" charset="0"/>
              </a:rPr>
              <a:t>прагне</a:t>
            </a:r>
            <a:r>
              <a:rPr lang="ru-RU" dirty="0" smtClean="0">
                <a:latin typeface="Corbel" pitchFamily="34" charset="0"/>
              </a:rPr>
              <a:t> </a:t>
            </a:r>
            <a:r>
              <a:rPr lang="ru-RU" dirty="0" err="1" smtClean="0">
                <a:latin typeface="Corbel" pitchFamily="34" charset="0"/>
              </a:rPr>
              <a:t>відбити</a:t>
            </a:r>
            <a:r>
              <a:rPr lang="ru-RU" dirty="0" smtClean="0">
                <a:latin typeface="Corbel" pitchFamily="34" charset="0"/>
              </a:rPr>
              <a:t> те </a:t>
            </a:r>
            <a:r>
              <a:rPr lang="ru-RU" dirty="0" err="1" smtClean="0">
                <a:latin typeface="Corbel" pitchFamily="34" charset="0"/>
              </a:rPr>
              <a:t>загальне</a:t>
            </a:r>
            <a:r>
              <a:rPr lang="ru-RU" dirty="0" smtClean="0">
                <a:latin typeface="Corbel" pitchFamily="34" charset="0"/>
              </a:rPr>
              <a:t> </a:t>
            </a:r>
            <a:r>
              <a:rPr lang="ru-RU" dirty="0" err="1" smtClean="0">
                <a:latin typeface="Corbel" pitchFamily="34" charset="0"/>
              </a:rPr>
              <a:t>уявлення</a:t>
            </a:r>
            <a:r>
              <a:rPr lang="ru-RU" dirty="0" smtClean="0">
                <a:latin typeface="Corbel" pitchFamily="34" charset="0"/>
              </a:rPr>
              <a:t> про </a:t>
            </a:r>
            <a:r>
              <a:rPr lang="ru-RU" dirty="0" err="1" smtClean="0">
                <a:latin typeface="Corbel" pitchFamily="34" charset="0"/>
              </a:rPr>
              <a:t>взаємовідносини</a:t>
            </a:r>
            <a:r>
              <a:rPr lang="ru-RU" dirty="0" smtClean="0">
                <a:latin typeface="Corbel" pitchFamily="34" charset="0"/>
              </a:rPr>
              <a:t> </a:t>
            </a:r>
            <a:r>
              <a:rPr lang="ru-RU" dirty="0" err="1" smtClean="0">
                <a:latin typeface="Corbel" pitchFamily="34" charset="0"/>
              </a:rPr>
              <a:t>людини</a:t>
            </a:r>
            <a:r>
              <a:rPr lang="ru-RU" dirty="0" smtClean="0">
                <a:latin typeface="Corbel" pitchFamily="34" charset="0"/>
              </a:rPr>
              <a:t> </a:t>
            </a:r>
            <a:r>
              <a:rPr lang="ru-RU" dirty="0" err="1" smtClean="0">
                <a:latin typeface="Corbel" pitchFamily="34" charset="0"/>
              </a:rPr>
              <a:t>і</a:t>
            </a:r>
            <a:r>
              <a:rPr lang="ru-RU" dirty="0" smtClean="0">
                <a:latin typeface="Corbel" pitchFamily="34" charset="0"/>
              </a:rPr>
              <a:t> </a:t>
            </a:r>
            <a:r>
              <a:rPr lang="ru-RU" dirty="0" err="1" smtClean="0">
                <a:latin typeface="Corbel" pitchFamily="34" charset="0"/>
              </a:rPr>
              <a:t>світу</a:t>
            </a:r>
            <a:r>
              <a:rPr lang="ru-RU" dirty="0" smtClean="0">
                <a:latin typeface="Corbel" pitchFamily="34" charset="0"/>
              </a:rPr>
              <a:t>, </a:t>
            </a:r>
            <a:r>
              <a:rPr lang="ru-RU" dirty="0" err="1" smtClean="0">
                <a:latin typeface="Corbel" pitchFamily="34" charset="0"/>
              </a:rPr>
              <a:t>людини</a:t>
            </a:r>
            <a:r>
              <a:rPr lang="ru-RU" dirty="0" smtClean="0">
                <a:latin typeface="Corbel" pitchFamily="34" charset="0"/>
              </a:rPr>
              <a:t> </a:t>
            </a:r>
            <a:r>
              <a:rPr lang="ru-RU" dirty="0" err="1" smtClean="0">
                <a:latin typeface="Corbel" pitchFamily="34" charset="0"/>
              </a:rPr>
              <a:t>з</a:t>
            </a:r>
            <a:r>
              <a:rPr lang="ru-RU" dirty="0" smtClean="0">
                <a:latin typeface="Corbel" pitchFamily="34" charset="0"/>
              </a:rPr>
              <a:t> </a:t>
            </a:r>
            <a:r>
              <a:rPr lang="ru-RU" dirty="0" err="1" smtClean="0">
                <a:latin typeface="Corbel" pitchFamily="34" charset="0"/>
              </a:rPr>
              <a:t>іншими</a:t>
            </a:r>
            <a:r>
              <a:rPr lang="ru-RU" dirty="0" smtClean="0">
                <a:latin typeface="Corbel" pitchFamily="34" charset="0"/>
              </a:rPr>
              <a:t> людьми, </a:t>
            </a:r>
            <a:r>
              <a:rPr lang="ru-RU" dirty="0" err="1" smtClean="0">
                <a:latin typeface="Corbel" pitchFamily="34" charset="0"/>
              </a:rPr>
              <a:t>що</a:t>
            </a:r>
            <a:r>
              <a:rPr lang="ru-RU" dirty="0" smtClean="0">
                <a:latin typeface="Corbel" pitchFamily="34" charset="0"/>
              </a:rPr>
              <a:t> </a:t>
            </a:r>
            <a:r>
              <a:rPr lang="ru-RU" dirty="0" err="1" smtClean="0">
                <a:latin typeface="Corbel" pitchFamily="34" charset="0"/>
              </a:rPr>
              <a:t>він</a:t>
            </a:r>
            <a:r>
              <a:rPr lang="ru-RU" dirty="0" smtClean="0">
                <a:latin typeface="Corbel" pitchFamily="34" charset="0"/>
              </a:rPr>
              <a:t> </a:t>
            </a:r>
            <a:r>
              <a:rPr lang="ru-RU" dirty="0" err="1" smtClean="0">
                <a:latin typeface="Corbel" pitchFamily="34" charset="0"/>
              </a:rPr>
              <a:t>спостерігав</a:t>
            </a:r>
            <a:r>
              <a:rPr lang="ru-RU" dirty="0" smtClean="0">
                <a:latin typeface="Corbel" pitchFamily="34" charset="0"/>
              </a:rPr>
              <a:t> у </a:t>
            </a:r>
            <a:r>
              <a:rPr lang="ru-RU" dirty="0" err="1" smtClean="0">
                <a:latin typeface="Corbel" pitchFamily="34" charset="0"/>
              </a:rPr>
              <a:t>житті</a:t>
            </a:r>
            <a:r>
              <a:rPr lang="ru-RU" dirty="0" smtClean="0">
                <a:latin typeface="Corbel" pitchFamily="34" charset="0"/>
              </a:rPr>
              <a:t>, в </a:t>
            </a:r>
            <a:r>
              <a:rPr lang="ru-RU" dirty="0" err="1" smtClean="0">
                <a:latin typeface="Corbel" pitchFamily="34" charset="0"/>
              </a:rPr>
              <a:t>дійсності</a:t>
            </a:r>
            <a:r>
              <a:rPr lang="ru-RU" dirty="0" smtClean="0">
                <a:latin typeface="Corbel" pitchFamily="34" charset="0"/>
              </a:rPr>
              <a:t>.</a:t>
            </a:r>
            <a:r>
              <a:rPr lang="ru-RU" dirty="0" smtClean="0"/>
              <a:t/>
            </a:r>
            <a:br>
              <a:rPr lang="ru-RU" dirty="0" smtClean="0"/>
            </a:br>
            <a:r>
              <a:rPr lang="ru-RU" dirty="0" smtClean="0"/>
              <a:t/>
            </a:r>
            <a:br>
              <a:rPr lang="ru-RU" dirty="0" smtClean="0"/>
            </a:br>
            <a:endParaRPr lang="ru-RU" dirty="0"/>
          </a:p>
        </p:txBody>
      </p:sp>
      <p:pic>
        <p:nvPicPr>
          <p:cNvPr id="4" name="Рисунок 3" descr="images (3).jpg"/>
          <p:cNvPicPr>
            <a:picLocks noChangeAspect="1"/>
          </p:cNvPicPr>
          <p:nvPr/>
        </p:nvPicPr>
        <p:blipFill>
          <a:blip r:embed="rId2"/>
          <a:stretch>
            <a:fillRect/>
          </a:stretch>
        </p:blipFill>
        <p:spPr>
          <a:xfrm>
            <a:off x="3786188" y="3643313"/>
            <a:ext cx="4294187" cy="2857500"/>
          </a:xfrm>
          <a:prstGeom prst="rect">
            <a:avLst/>
          </a:prstGeom>
          <a:ln>
            <a:noFill/>
          </a:ln>
          <a:effectLst>
            <a:outerShdw blurRad="292100" dist="139700" dir="2700000" algn="tl" rotWithShape="0">
              <a:srgbClr val="333333">
                <a:alpha val="65000"/>
              </a:srgbClr>
            </a:outerShdw>
          </a:effectLst>
        </p:spPr>
      </p:pic>
      <p:pic>
        <p:nvPicPr>
          <p:cNvPr id="5" name="Рисунок 4" descr="images (11).jpg"/>
          <p:cNvPicPr>
            <a:picLocks noChangeAspect="1"/>
          </p:cNvPicPr>
          <p:nvPr/>
        </p:nvPicPr>
        <p:blipFill>
          <a:blip r:embed="rId3"/>
          <a:stretch>
            <a:fillRect/>
          </a:stretch>
        </p:blipFill>
        <p:spPr>
          <a:xfrm>
            <a:off x="642938" y="4286250"/>
            <a:ext cx="2692400" cy="20716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p:cNvSpPr>
          <p:nvPr>
            <p:ph type="title" idx="4294967295"/>
          </p:nvPr>
        </p:nvSpPr>
        <p:spPr>
          <a:xfrm>
            <a:off x="457200" y="0"/>
            <a:ext cx="8229600" cy="1125538"/>
          </a:xfrm>
        </p:spPr>
        <p:txBody>
          <a:bodyPr/>
          <a:lstStyle/>
          <a:p>
            <a:r>
              <a:rPr lang="uk-UA" sz="4000" b="1" smtClean="0"/>
              <a:t>Франц Ка́фка</a:t>
            </a:r>
            <a:r>
              <a:rPr lang="uk-UA" sz="4000" smtClean="0"/>
              <a:t> </a:t>
            </a:r>
          </a:p>
        </p:txBody>
      </p:sp>
      <p:sp>
        <p:nvSpPr>
          <p:cNvPr id="15361" name="Содержимое 2"/>
          <p:cNvSpPr>
            <a:spLocks noGrp="1"/>
          </p:cNvSpPr>
          <p:nvPr>
            <p:ph type="body" sz="half" idx="1"/>
          </p:nvPr>
        </p:nvSpPr>
        <p:spPr>
          <a:xfrm>
            <a:off x="0" y="836613"/>
            <a:ext cx="4787900" cy="5832475"/>
          </a:xfrm>
        </p:spPr>
        <p:txBody>
          <a:bodyPr/>
          <a:lstStyle/>
          <a:p>
            <a:r>
              <a:rPr lang="uk-UA" sz="2400" b="1" smtClean="0"/>
              <a:t>Франц Ка́фка</a:t>
            </a:r>
            <a:r>
              <a:rPr lang="uk-UA" sz="2400" smtClean="0"/>
              <a:t> (нім. </a:t>
            </a:r>
            <a:r>
              <a:rPr lang="de-DE" sz="2400" i="1" smtClean="0"/>
              <a:t>Franz Kafka</a:t>
            </a:r>
            <a:r>
              <a:rPr lang="uk-UA" sz="2400" smtClean="0"/>
              <a:t>; </a:t>
            </a:r>
            <a:endParaRPr lang="en-US" sz="2400" smtClean="0"/>
          </a:p>
          <a:p>
            <a:r>
              <a:rPr lang="uk-UA" sz="2400" smtClean="0"/>
              <a:t>3 липня 1883, Прага — </a:t>
            </a:r>
            <a:endParaRPr lang="en-US" sz="2400" smtClean="0"/>
          </a:p>
          <a:p>
            <a:r>
              <a:rPr lang="uk-UA" sz="2400" smtClean="0"/>
              <a:t>3 червня 1924, Відень) — один із найвизначніших німецькомов</a:t>
            </a:r>
            <a:r>
              <a:rPr lang="en-US" sz="2400" smtClean="0"/>
              <a:t>-</a:t>
            </a:r>
            <a:r>
              <a:rPr lang="uk-UA" sz="2400" smtClean="0"/>
              <a:t>них письменників XX ст, більшу частину робіт якого було опубліковано посмертно. Його твори просякнуті абсурдом і страхом перед зовнішнім світом та вищим авторитетом, вони здатні пробуджувати в читачеві відповідні почуття тривоги, що є унікальним явищем у світовій літературі.</a:t>
            </a:r>
            <a:endParaRPr lang="ru-RU" sz="2400" smtClean="0"/>
          </a:p>
          <a:p>
            <a:endParaRPr lang="ru-RU" sz="4000" smtClean="0"/>
          </a:p>
        </p:txBody>
      </p:sp>
      <p:sp>
        <p:nvSpPr>
          <p:cNvPr id="15365" name="Rectangle 5"/>
          <p:cNvSpPr>
            <a:spLocks noGrp="1"/>
          </p:cNvSpPr>
          <p:nvPr>
            <p:ph type="body" sz="half" idx="4294967295"/>
          </p:nvPr>
        </p:nvSpPr>
        <p:spPr>
          <a:xfrm>
            <a:off x="4648200" y="1600200"/>
            <a:ext cx="4038600" cy="4525963"/>
          </a:xfrm>
        </p:spPr>
        <p:txBody>
          <a:bodyPr/>
          <a:lstStyle/>
          <a:p>
            <a:endParaRPr lang="uk-UA" sz="2800" smtClean="0"/>
          </a:p>
        </p:txBody>
      </p:sp>
      <p:pic>
        <p:nvPicPr>
          <p:cNvPr id="1026" name="Picture 2" descr="G:\ytu76g8o7\rfarf\Kafka.jpg"/>
          <p:cNvPicPr>
            <a:picLocks noChangeAspect="1" noChangeArrowheads="1"/>
          </p:cNvPicPr>
          <p:nvPr/>
        </p:nvPicPr>
        <p:blipFill>
          <a:blip r:embed="rId2"/>
          <a:srcRect/>
          <a:stretch>
            <a:fillRect/>
          </a:stretch>
        </p:blipFill>
        <p:spPr bwMode="auto">
          <a:xfrm>
            <a:off x="4716463" y="981075"/>
            <a:ext cx="4176712" cy="5668963"/>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p:txBody>
          <a:bodyPr/>
          <a:lstStyle/>
          <a:p>
            <a:r>
              <a:rPr lang="uk-UA" b="1" smtClean="0"/>
              <a:t>Народження</a:t>
            </a:r>
            <a:endParaRPr lang="ru-RU" smtClean="0"/>
          </a:p>
        </p:txBody>
      </p:sp>
      <p:sp>
        <p:nvSpPr>
          <p:cNvPr id="19458" name="Содержимое 2"/>
          <p:cNvSpPr>
            <a:spLocks noGrp="1"/>
          </p:cNvSpPr>
          <p:nvPr>
            <p:ph type="body" sz="half" idx="1"/>
          </p:nvPr>
        </p:nvSpPr>
        <p:spPr>
          <a:xfrm>
            <a:off x="179388" y="1600200"/>
            <a:ext cx="4316412" cy="4525963"/>
          </a:xfrm>
        </p:spPr>
        <p:txBody>
          <a:bodyPr/>
          <a:lstStyle/>
          <a:p>
            <a:r>
              <a:rPr lang="uk-UA" sz="2000" smtClean="0"/>
              <a:t>Кафка народився 3 липня 1883 року в єврейській сім'ї, в Празі (Богемія, в той час — частина Австро-Угорської Імперії), в родині торговця галантерейними товарами Германа Кафки (1852–1931), який вийшов з чеськомовної єврейської громади та Юлії Кафки (Леві) (1856–1934), яка віддавала перевагу німецькій мові. Батько до свого одруження проживав у гетто, в облупленому будинку; </a:t>
            </a:r>
            <a:endParaRPr lang="ru-RU" sz="3600" smtClean="0"/>
          </a:p>
        </p:txBody>
      </p:sp>
      <p:pic>
        <p:nvPicPr>
          <p:cNvPr id="19465" name="Picture 9"/>
          <p:cNvPicPr>
            <a:picLocks noGrp="1" noChangeAspect="1" noChangeArrowheads="1"/>
          </p:cNvPicPr>
          <p:nvPr>
            <p:ph type="body" sz="half" idx="4294967295"/>
          </p:nvPr>
        </p:nvPicPr>
        <p:blipFill>
          <a:blip r:embed="rId3"/>
          <a:srcRect/>
          <a:stretch>
            <a:fillRect/>
          </a:stretch>
        </p:blipFill>
        <p:spPr>
          <a:xfrm>
            <a:off x="4679950" y="1484313"/>
            <a:ext cx="4464050" cy="464185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lstStyle/>
          <a:p>
            <a:r>
              <a:rPr lang="uk-UA" smtClean="0"/>
              <a:t>Родовід</a:t>
            </a:r>
            <a:endParaRPr lang="ru-RU" smtClean="0"/>
          </a:p>
        </p:txBody>
      </p:sp>
      <p:sp>
        <p:nvSpPr>
          <p:cNvPr id="16386" name="Содержимое 2"/>
          <p:cNvSpPr>
            <a:spLocks noGrp="1"/>
          </p:cNvSpPr>
          <p:nvPr>
            <p:ph type="body" sz="half" idx="1"/>
          </p:nvPr>
        </p:nvSpPr>
        <p:spPr>
          <a:xfrm>
            <a:off x="457200" y="1125538"/>
            <a:ext cx="4038600" cy="5000625"/>
          </a:xfrm>
        </p:spPr>
        <p:txBody>
          <a:bodyPr/>
          <a:lstStyle/>
          <a:p>
            <a:r>
              <a:rPr lang="uk-UA" sz="2000" smtClean="0"/>
              <a:t>Родовід Франца Кафки представляв дві сімейні лінії: з одного боку, сімейство Кафки, </a:t>
            </a:r>
            <a:r>
              <a:rPr lang="uk-UA" sz="2000" i="1" smtClean="0"/>
              <a:t>«зазначене силою, здоров'ям, хорошим апетитом, сильним голосом, даром слова, самовдоволенням, почуттям переваги над усіма, завзятістю, дотепністю, знанням людей, певним благородством»,</a:t>
            </a:r>
            <a:r>
              <a:rPr lang="uk-UA" sz="2000" smtClean="0"/>
              <a:t> з іншого — материнська лінія сімейства Леві, наділена такими якостями, як </a:t>
            </a:r>
            <a:r>
              <a:rPr lang="uk-UA" sz="2000" i="1" smtClean="0"/>
              <a:t>«завзятість, чутливість, почуттям справедливості, занепокоєння».</a:t>
            </a:r>
            <a:endParaRPr lang="ru-RU" sz="2000" smtClean="0"/>
          </a:p>
          <a:p>
            <a:endParaRPr lang="ru-RU" sz="2800" smtClean="0"/>
          </a:p>
        </p:txBody>
      </p:sp>
      <p:pic>
        <p:nvPicPr>
          <p:cNvPr id="16388" name="Picture 4"/>
          <p:cNvPicPr>
            <a:picLocks noGrp="1" noChangeAspect="1" noChangeArrowheads="1"/>
          </p:cNvPicPr>
          <p:nvPr>
            <p:ph type="body" sz="half" idx="4294967295"/>
          </p:nvPr>
        </p:nvPicPr>
        <p:blipFill>
          <a:blip r:embed="rId2"/>
          <a:srcRect/>
          <a:stretch>
            <a:fillRect/>
          </a:stretch>
        </p:blipFill>
        <p:spPr>
          <a:xfrm>
            <a:off x="4648200" y="1196975"/>
            <a:ext cx="4038600" cy="5256213"/>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1"/>
          <p:cNvSpPr>
            <a:spLocks noGrp="1"/>
          </p:cNvSpPr>
          <p:nvPr>
            <p:ph type="title"/>
          </p:nvPr>
        </p:nvSpPr>
        <p:spPr>
          <a:xfrm>
            <a:off x="2357438" y="-214313"/>
            <a:ext cx="6172200" cy="1143001"/>
          </a:xfrm>
        </p:spPr>
        <p:txBody>
          <a:bodyPr/>
          <a:lstStyle/>
          <a:p>
            <a:r>
              <a:rPr lang="uk-UA" b="1" smtClean="0"/>
              <a:t>Лінія батька</a:t>
            </a:r>
            <a:endParaRPr lang="ru-RU" smtClean="0"/>
          </a:p>
        </p:txBody>
      </p:sp>
      <p:sp>
        <p:nvSpPr>
          <p:cNvPr id="17410" name="Содержимое 2"/>
          <p:cNvSpPr>
            <a:spLocks noGrp="1"/>
          </p:cNvSpPr>
          <p:nvPr>
            <p:ph idx="1"/>
          </p:nvPr>
        </p:nvSpPr>
        <p:spPr>
          <a:xfrm>
            <a:off x="3276600" y="714375"/>
            <a:ext cx="5438775" cy="5929313"/>
          </a:xfrm>
        </p:spPr>
        <p:txBody>
          <a:bodyPr/>
          <a:lstStyle/>
          <a:p>
            <a:r>
              <a:rPr lang="uk-UA" sz="2000" smtClean="0"/>
              <a:t>Рід Кафки вирізнявся велетенським ростом та силою. Дід Якоб Кафка, м'ясник у Воссеці (Чехія), міг підняти зубами мішок з борошном. В цій родині всі мали великий зріст, навіть його сестри. Але сам Кафка соромився свого високого зросту, через який відчував себе не сильним, а кволим, незграбним і смішним.</a:t>
            </a:r>
            <a:r>
              <a:rPr lang="uk-UA" sz="2000" baseline="30000" smtClean="0"/>
              <a:t> </a:t>
            </a:r>
            <a:r>
              <a:rPr lang="uk-UA" sz="2000" smtClean="0"/>
              <a:t>Життя у Воссеці відрізнялося крайньою вбогістю. Родина діда проживала в хатині, критій соломою. Батько письменника неодноразово воскрешав у пам'яті важкі роки свого дитинства: голод, коли не вистачало картоплі; холод, який викликав на щиколотках незагойні відкриті рани; в сім років Герман Кафка змушений був ходити з села в село, штовхаючи ручний візок. Герман Кафка пишався цим жалюгідним минулим, він ставив у докір своїм дітям те, що вони не знали цих страждань.</a:t>
            </a:r>
            <a:endParaRPr lang="ru-RU" sz="2000" smtClean="0"/>
          </a:p>
        </p:txBody>
      </p:sp>
      <p:pic>
        <p:nvPicPr>
          <p:cNvPr id="2050" name="Picture 2" descr="G:\ytu76g8o7\rfarf\Герман_Кафка,_батько_Ф.Кафки.png"/>
          <p:cNvPicPr>
            <a:picLocks noChangeAspect="1" noChangeArrowheads="1"/>
          </p:cNvPicPr>
          <p:nvPr/>
        </p:nvPicPr>
        <p:blipFill>
          <a:blip r:embed="rId2"/>
          <a:srcRect/>
          <a:stretch>
            <a:fillRect/>
          </a:stretch>
        </p:blipFill>
        <p:spPr bwMode="auto">
          <a:xfrm>
            <a:off x="0" y="836613"/>
            <a:ext cx="3635375" cy="5329237"/>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a:xfrm>
            <a:off x="2143125" y="-214313"/>
            <a:ext cx="6172200" cy="1143001"/>
          </a:xfrm>
        </p:spPr>
        <p:txBody>
          <a:bodyPr/>
          <a:lstStyle/>
          <a:p>
            <a:r>
              <a:rPr lang="uk-UA" b="1" smtClean="0"/>
              <a:t>Лінія матерії</a:t>
            </a:r>
            <a:endParaRPr lang="ru-RU" smtClean="0"/>
          </a:p>
        </p:txBody>
      </p:sp>
      <p:sp>
        <p:nvSpPr>
          <p:cNvPr id="3" name="Содержимое 2"/>
          <p:cNvSpPr>
            <a:spLocks noGrp="1"/>
          </p:cNvSpPr>
          <p:nvPr>
            <p:ph idx="1"/>
          </p:nvPr>
        </p:nvSpPr>
        <p:spPr>
          <a:xfrm>
            <a:off x="3643313" y="785813"/>
            <a:ext cx="5286375" cy="5429250"/>
          </a:xfrm>
        </p:spPr>
        <p:txBody>
          <a:bodyPr rtlCol="0">
            <a:normAutofit fontScale="70000" lnSpcReduction="20000"/>
          </a:bodyPr>
          <a:lstStyle/>
          <a:p>
            <a:pPr fontAlgn="auto">
              <a:spcAft>
                <a:spcPts val="0"/>
              </a:spcAft>
              <a:buFont typeface="Arial" pitchFamily="34" charset="0"/>
              <a:buChar char="•"/>
              <a:defRPr/>
            </a:pPr>
            <a:r>
              <a:rPr lang="uk-UA" sz="3600" dirty="0" smtClean="0"/>
              <a:t>Леви були вихідцями з середовища провінційних крамарів, але головне, в лінії </a:t>
            </a:r>
            <a:r>
              <a:rPr lang="uk-UA" sz="3600" dirty="0" err="1" smtClean="0"/>
              <a:t>Поріасів</a:t>
            </a:r>
            <a:r>
              <a:rPr lang="uk-UA" sz="3600" dirty="0" smtClean="0"/>
              <a:t>, тобто по жіночій лінії, відчутні сліди духовності, які зберігалися в родині подібно сакральним легендам. Це, зокрема, стосується прадіда Кафки, Йозефа </a:t>
            </a:r>
            <a:r>
              <a:rPr lang="uk-UA" sz="3600" dirty="0" err="1" smtClean="0"/>
              <a:t>Поріаса</a:t>
            </a:r>
            <a:r>
              <a:rPr lang="uk-UA" sz="3600" dirty="0" smtClean="0"/>
              <a:t>. Найбільше в сімействі Леві вражає нестійкість. Серед них багато неодружених. З п'яти братів чи зведених братів Юлії Кафки (її батько знову одружився незабаром після смерті своєї молодої дружини), тільки двоє створили сім'ю. </a:t>
            </a:r>
            <a:endParaRPr lang="ru-RU" sz="3600" dirty="0" smtClean="0"/>
          </a:p>
          <a:p>
            <a:pPr fontAlgn="auto">
              <a:spcAft>
                <a:spcPts val="0"/>
              </a:spcAft>
              <a:buFont typeface="Arial" pitchFamily="34" charset="0"/>
              <a:buNone/>
              <a:defRPr/>
            </a:pPr>
            <a:endParaRPr lang="ru-RU" dirty="0" smtClean="0"/>
          </a:p>
        </p:txBody>
      </p:sp>
      <p:pic>
        <p:nvPicPr>
          <p:cNvPr id="3074" name="Picture 2" descr="G:\ytu76g8o7\rfarf\Юлія_Кафка,мати_Ф.Кафки.png"/>
          <p:cNvPicPr>
            <a:picLocks noChangeAspect="1" noChangeArrowheads="1"/>
          </p:cNvPicPr>
          <p:nvPr/>
        </p:nvPicPr>
        <p:blipFill>
          <a:blip r:embed="rId2"/>
          <a:srcRect/>
          <a:stretch>
            <a:fillRect/>
          </a:stretch>
        </p:blipFill>
        <p:spPr bwMode="auto">
          <a:xfrm>
            <a:off x="179388" y="765175"/>
            <a:ext cx="3643312" cy="531495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r>
              <a:rPr lang="uk-UA" b="1" smtClean="0"/>
              <a:t>Виховання в родині</a:t>
            </a:r>
            <a:endParaRPr lang="ru-RU" smtClean="0"/>
          </a:p>
        </p:txBody>
      </p:sp>
      <p:sp>
        <p:nvSpPr>
          <p:cNvPr id="22530" name="Содержимое 2"/>
          <p:cNvSpPr>
            <a:spLocks noGrp="1"/>
          </p:cNvSpPr>
          <p:nvPr>
            <p:ph type="body" sz="half" idx="1"/>
          </p:nvPr>
        </p:nvSpPr>
        <p:spPr>
          <a:xfrm>
            <a:off x="250825" y="1268413"/>
            <a:ext cx="4105275" cy="4857750"/>
          </a:xfrm>
        </p:spPr>
        <p:txBody>
          <a:bodyPr/>
          <a:lstStyle/>
          <a:p>
            <a:r>
              <a:rPr lang="uk-UA" sz="1800" smtClean="0"/>
              <a:t>Життя в родині позначилось злістю батька. Жорстокість, гнів, несправедливість Германа Кафки увійшли в літературну історію. Так, найбільшим красномовним епізодом став «балконний» епізод, коли за примхою, властивою маленьким дітям, Франц одного разу вночі попросив принести йому пити.  Натомість батько прийшов, витяг його з ліжка, повів в одній нічній сорочці на дерев'яний балкон, який виходив у двір, і залишив його там, замкнувши за ним двері. Наслідки такого виховання мали плачевні наслідки для Франца: він втратив всяку довіру до себе, він відчував себе винуватим, втратив здатність вільно говорити. </a:t>
            </a:r>
            <a:endParaRPr lang="ru-RU" sz="1800" smtClean="0"/>
          </a:p>
        </p:txBody>
      </p:sp>
      <p:sp>
        <p:nvSpPr>
          <p:cNvPr id="22533" name="Rectangle 5"/>
          <p:cNvSpPr>
            <a:spLocks noGrp="1"/>
          </p:cNvSpPr>
          <p:nvPr>
            <p:ph type="body" sz="half" idx="4294967295"/>
          </p:nvPr>
        </p:nvSpPr>
        <p:spPr>
          <a:xfrm>
            <a:off x="4648200" y="1600200"/>
            <a:ext cx="4038600" cy="4525963"/>
          </a:xfrm>
        </p:spPr>
        <p:txBody>
          <a:bodyPr/>
          <a:lstStyle/>
          <a:p>
            <a:endParaRPr lang="uk-UA" sz="2800" smtClean="0"/>
          </a:p>
        </p:txBody>
      </p:sp>
      <p:pic>
        <p:nvPicPr>
          <p:cNvPr id="4" name="Рисунок 3" descr="images (7).jpg"/>
          <p:cNvPicPr>
            <a:picLocks noChangeAspect="1"/>
          </p:cNvPicPr>
          <p:nvPr/>
        </p:nvPicPr>
        <p:blipFill>
          <a:blip r:embed="rId2"/>
          <a:stretch>
            <a:fillRect/>
          </a:stretch>
        </p:blipFill>
        <p:spPr>
          <a:xfrm>
            <a:off x="4356100" y="1341438"/>
            <a:ext cx="4608513" cy="512762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4000" smtClean="0"/>
              <a:t>Будинок, в якому народився Кафка</a:t>
            </a:r>
            <a:endParaRPr lang="ru-RU" sz="4000" smtClean="0"/>
          </a:p>
        </p:txBody>
      </p:sp>
      <p:sp>
        <p:nvSpPr>
          <p:cNvPr id="21508" name="Rectangle 4"/>
          <p:cNvSpPr>
            <a:spLocks noGrp="1"/>
          </p:cNvSpPr>
          <p:nvPr>
            <p:ph type="body" sz="half" idx="4294967295"/>
          </p:nvPr>
        </p:nvSpPr>
        <p:spPr>
          <a:xfrm>
            <a:off x="457200" y="1600200"/>
            <a:ext cx="4038600" cy="4525963"/>
          </a:xfrm>
        </p:spPr>
        <p:txBody>
          <a:bodyPr/>
          <a:lstStyle/>
          <a:p>
            <a:endParaRPr lang="uk-UA" sz="2800" smtClean="0"/>
          </a:p>
        </p:txBody>
      </p:sp>
      <p:sp>
        <p:nvSpPr>
          <p:cNvPr id="21509" name="Rectangle 5"/>
          <p:cNvSpPr>
            <a:spLocks noGrp="1"/>
          </p:cNvSpPr>
          <p:nvPr>
            <p:ph type="body" sz="half" idx="4294967295"/>
          </p:nvPr>
        </p:nvSpPr>
        <p:spPr>
          <a:xfrm>
            <a:off x="4648200" y="1600200"/>
            <a:ext cx="4038600" cy="4276725"/>
          </a:xfrm>
        </p:spPr>
        <p:txBody>
          <a:bodyPr/>
          <a:lstStyle/>
          <a:p>
            <a:r>
              <a:rPr lang="uk-UA" sz="2800" smtClean="0"/>
              <a:t>Будинок, в якому народився Франц Кафка, був красивою будівлею 18 століття, поза територією гетто — на місці, призначеному з часів середньовіччя для навернення євреїв в християнську віру. </a:t>
            </a:r>
            <a:endParaRPr lang="ru-RU" sz="4400" smtClean="0"/>
          </a:p>
          <a:p>
            <a:endParaRPr lang="uk-UA" sz="4400" smtClean="0"/>
          </a:p>
        </p:txBody>
      </p:sp>
      <p:pic>
        <p:nvPicPr>
          <p:cNvPr id="4" name="Содержимое 3" descr="Praha,_Staré_Město,_Náměstí_Franze_Kafky,_Kafkův_dům.jpg"/>
          <p:cNvPicPr>
            <a:picLocks noGrp="1" noChangeAspect="1"/>
          </p:cNvPicPr>
          <p:nvPr>
            <p:ph idx="1"/>
          </p:nvPr>
        </p:nvPicPr>
        <p:blipFill>
          <a:blip r:embed="rId2"/>
          <a:stretch>
            <a:fillRect/>
          </a:stretch>
        </p:blipFill>
        <p:spPr>
          <a:xfrm>
            <a:off x="0" y="1643063"/>
            <a:ext cx="4859338" cy="4608512"/>
          </a:xfrm>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Содержимое 2"/>
          <p:cNvSpPr>
            <a:spLocks noGrp="1"/>
          </p:cNvSpPr>
          <p:nvPr>
            <p:ph idx="1"/>
          </p:nvPr>
        </p:nvSpPr>
        <p:spPr>
          <a:xfrm>
            <a:off x="3500438" y="285750"/>
            <a:ext cx="5186362" cy="6572250"/>
          </a:xfrm>
        </p:spPr>
        <p:txBody>
          <a:bodyPr/>
          <a:lstStyle/>
          <a:p>
            <a:r>
              <a:rPr lang="uk-UA" sz="1800" smtClean="0"/>
              <a:t>Від цього страждав не тільки Франц. На дітей без кінця сипалися погрози, наприклад: </a:t>
            </a:r>
            <a:r>
              <a:rPr lang="uk-UA" sz="1800" i="1" smtClean="0"/>
              <a:t>«Я розірву тебе на частини»,</a:t>
            </a:r>
            <a:r>
              <a:rPr lang="uk-UA" sz="1800" smtClean="0"/>
              <a:t> і вони були такі численні, що діти втратили їм рахунок. Друга дочка, Валлі, більш гнучка, пристосувалася до Германа Кафки схоже, без особливих зусиль. Але Еллі, старша з дочок, якщо і гнула спочатку спину, то в молодості поспішила вийти заміж, щоб уникнути сімейної тиранії. Про старшу, Еллі Франц говорить дуже уїдливо: </a:t>
            </a:r>
            <a:r>
              <a:rPr lang="uk-UA" sz="1800" i="1" smtClean="0"/>
              <a:t>«… Вона була такою незграбною, млявою, боязкою, похмурою, прибитою усвідомленням своєї провини, покірливою, злою, ледачою, охочою до ласощів, жадібною дитиною».</a:t>
            </a:r>
            <a:r>
              <a:rPr lang="uk-UA" sz="1800" baseline="30000" smtClean="0"/>
              <a:t> </a:t>
            </a:r>
            <a:r>
              <a:rPr lang="uk-UA" sz="1800" smtClean="0"/>
              <a:t>Що до Оттли, наймолодшої, то вона ще більше, ніж Франц, стала жертвою батьківського переслідування, звідки, безсумнівно, і виникають задушевність і дружній характер відносин, що склалися між нею і Францем. Звісно, що при такому неприборканому батькові Кафка шукав заступництва в своєї матері.</a:t>
            </a:r>
            <a:endParaRPr lang="ru-RU" sz="1800" smtClean="0"/>
          </a:p>
        </p:txBody>
      </p:sp>
      <p:pic>
        <p:nvPicPr>
          <p:cNvPr id="4" name="Рисунок 3" descr="images (4).jpg"/>
          <p:cNvPicPr>
            <a:picLocks noChangeAspect="1"/>
          </p:cNvPicPr>
          <p:nvPr/>
        </p:nvPicPr>
        <p:blipFill>
          <a:blip r:embed="rId2"/>
          <a:stretch>
            <a:fillRect/>
          </a:stretch>
        </p:blipFill>
        <p:spPr>
          <a:xfrm>
            <a:off x="357188" y="857250"/>
            <a:ext cx="3214687" cy="494823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811</Words>
  <Application>Microsoft Office PowerPoint</Application>
  <PresentationFormat>Экран (4:3)</PresentationFormat>
  <Paragraphs>31</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Франц Кафка: “Перевтілення”</vt:lpstr>
      <vt:lpstr>Франц Ка́фка </vt:lpstr>
      <vt:lpstr>Народження</vt:lpstr>
      <vt:lpstr>Родовід</vt:lpstr>
      <vt:lpstr>Лінія батька</vt:lpstr>
      <vt:lpstr>Лінія матерії</vt:lpstr>
      <vt:lpstr>Виховання в родині</vt:lpstr>
      <vt:lpstr>Будинок, в якому народився Кафка</vt:lpstr>
      <vt:lpstr>Презентация PowerPoint</vt:lpstr>
      <vt:lpstr>Презентация PowerPoint</vt:lpstr>
      <vt:lpstr>Презентация PowerPoint</vt:lpstr>
      <vt:lpstr>Могила Кафки на Новому єврейському кладовищі міста Праги.</vt:lpstr>
      <vt:lpstr>“Перевтілення”</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Франц Кафка: “Перевтілення”</dc:title>
  <dc:creator>Настя</dc:creator>
  <cp:lastModifiedBy>Завуч</cp:lastModifiedBy>
  <cp:revision>9</cp:revision>
  <dcterms:created xsi:type="dcterms:W3CDTF">2012-10-06T08:48:35Z</dcterms:created>
  <dcterms:modified xsi:type="dcterms:W3CDTF">2014-03-12T07:45:46Z</dcterms:modified>
</cp:coreProperties>
</file>