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8" r:id="rId3"/>
    <p:sldId id="269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70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3215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423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205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509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16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061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871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617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156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50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658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9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962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359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25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5116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000ADCF-D62E-464A-9342-F16E7EBAA44A}" type="datetimeFigureOut">
              <a:rPr lang="uk-UA" smtClean="0"/>
              <a:t>16.10.2018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D9E74D-AD29-418A-ACB3-3FA56518F4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208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7542" y="2562111"/>
            <a:ext cx="9129486" cy="1499935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ТЕМА:</a:t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Коран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dirty="0">
                <a:latin typeface="Times New Roman" panose="02020603050405020304" pitchFamily="18" charset="0"/>
                <a:ea typeface="MS Mincho"/>
              </a:rPr>
              <a:t>головна книга ісламу. Побудова Корану, охоплення в ньому різних сфер людського життя.</a:t>
            </a:r>
            <a:r>
              <a:rPr lang="uk-UA" b="1" dirty="0">
                <a:latin typeface="Times New Roman" panose="02020603050405020304" pitchFamily="18" charset="0"/>
                <a:ea typeface="MS Mincho"/>
              </a:rPr>
              <a:t> </a:t>
            </a:r>
            <a:endParaRPr lang="uk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ÐºÐ½Ð¸Ð³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42" y="3916284"/>
            <a:ext cx="3755897" cy="221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ºÐ½Ð¸Ð³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62" y="3128345"/>
            <a:ext cx="3755897" cy="222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79668" y="5469582"/>
            <a:ext cx="4996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УЗОШ №19</a:t>
            </a:r>
          </a:p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Волошин М.Й.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316234"/>
      </p:ext>
    </p:extLst>
  </p:cSld>
  <p:clrMapOvr>
    <a:masterClrMapping/>
  </p:clrMapOvr>
  <p:transition spd="slow" advTm="5379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2463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Етимологія назви книги</a:t>
            </a:r>
            <a:endParaRPr lang="uk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40777" y="1521068"/>
            <a:ext cx="7357311" cy="446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Коран-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( у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перекладі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«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читання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» )-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священна книга мусульман</a:t>
            </a:r>
            <a:endParaRPr lang="uk-UA" sz="20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Існує декілька думок про походження назви. Згідно з однією думкою, вона є похідним від дієслова «кара'а», яке означає «читати». Згідно з іншою — воно походить від дієслова «іктарана», яке означає «зв'язуватися». За третім тлумаченням, воно походить від слова «кору», що означає «частування». Богослови вважають, що Коран отримав таку назву, оскільки є даром Божим для віруючих.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Сура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сукупність кількох ай ятів, об’єднаних певними спільними ознаками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</a:pPr>
            <a:r>
              <a:rPr lang="uk-UA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Айят</a:t>
            </a:r>
            <a:r>
              <a:rPr lang="uk-U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ритмічна або смислова частина </a:t>
            </a:r>
            <a:r>
              <a:rPr lang="uk-UA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сури</a:t>
            </a:r>
            <a:r>
              <a:rPr lang="uk-U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вірш</a:t>
            </a:r>
            <a:r>
              <a:rPr lang="uk-U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uk-UA" sz="20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upload.wikimedia.org/wikipedia/commons/thumb/0/09/Ilkhanid_Quran.jpg/200px-Ilkhanid_Qur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089" y="2813379"/>
            <a:ext cx="2714623" cy="275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38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105">
        <p14:doors dir="vert"/>
      </p:transition>
    </mc:Choice>
    <mc:Fallback xmlns="">
      <p:transition spd="slow" advTm="61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1116" y="1040189"/>
            <a:ext cx="7993741" cy="1020839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Корану в ісламі</a:t>
            </a:r>
            <a:endParaRPr lang="uk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885372" y="2390952"/>
            <a:ext cx="58057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Той, хто повірив у Коран, позбавляється від рабства перед творіннями, стає рабом Аллаха і починає нове життя, оскільки його душа ніби народжується заново для того, щоб служити Аллаху і заслужити його милість. Для цього мусульмани дотримуються божественного керівництва, слідують його приписам, підкоряються його велінням, уникають його заборон і не переступають його обмежень.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ÐÐ°ÑÑÐ¸Ð½ÐºÐ¸ Ð¿Ð¾ Ð·Ð°Ð¿ÑÐ¾ÑÑ ÑÑÐ»Ð°Ð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086" y="2740718"/>
            <a:ext cx="4623182" cy="260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83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018">
        <p14:vortex dir="r"/>
      </p:transition>
    </mc:Choice>
    <mc:Fallback xmlns="">
      <p:transition spd="slow" advTm="60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67657" y="584538"/>
            <a:ext cx="108566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Дотримання коранічного шляху розглядається як запорука щастя та успіху, тоді як віддалення від нього — причина нещастя. Коран виховує мусульман в дусі праведності, богобоязливості і доброзвичайності.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з ісламом, найкращим із людей є той, хто вивчає Коран і навчає йому інших людей.</a:t>
            </a:r>
            <a:endParaRPr lang="uk-UA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ÐÐ°ÑÑÐ¸Ð½ÐºÐ¸ Ð¿Ð¾ Ð·Ð°Ð¿ÑÐ¾ÑÑ ÑÑÐ»Ð°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3" y="3151415"/>
            <a:ext cx="2979511" cy="223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7" y="315141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915" y="3151415"/>
            <a:ext cx="2979511" cy="223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29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87">
        <p14:ferris dir="l"/>
      </p:transition>
    </mc:Choice>
    <mc:Fallback xmlns="">
      <p:transition spd="slow" advTm="62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93531" y="641838"/>
            <a:ext cx="9601200" cy="553915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опрацювати статтю підручника, вивчити конспект,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заповнити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таблицю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Коран</a:t>
            </a:r>
            <a:r>
              <a:rPr lang="uk-UA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uk-UA" sz="8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610099"/>
              </p:ext>
            </p:extLst>
          </p:nvPr>
        </p:nvGraphicFramePr>
        <p:xfrm>
          <a:off x="2032000" y="2301825"/>
          <a:ext cx="8128000" cy="1909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77">
                  <a:extLst>
                    <a:ext uri="{9D8B030D-6E8A-4147-A177-3AD203B41FA5}">
                      <a16:colId xmlns:a16="http://schemas.microsoft.com/office/drawing/2014/main" val="2709596018"/>
                    </a:ext>
                  </a:extLst>
                </a:gridCol>
                <a:gridCol w="1599223">
                  <a:extLst>
                    <a:ext uri="{9D8B030D-6E8A-4147-A177-3AD203B41FA5}">
                      <a16:colId xmlns:a16="http://schemas.microsoft.com/office/drawing/2014/main" val="19180778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13122701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848717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931722158"/>
                    </a:ext>
                  </a:extLst>
                </a:gridCol>
              </a:tblGrid>
              <a:tr h="1060939">
                <a:tc>
                  <a:txBody>
                    <a:bodyPr/>
                    <a:lstStyle/>
                    <a:p>
                      <a:r>
                        <a:rPr lang="uk-UA" dirty="0" smtClean="0"/>
                        <a:t>Дата створення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Зміст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Спільні з біблійними образи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Назви та кількість розділів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Основні повчальні догмати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552049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60745120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33178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017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336">
        <p15:prstTrans prst="curtains"/>
      </p:transition>
    </mc:Choice>
    <mc:Fallback xmlns="">
      <p:transition spd="slow" advTm="53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Веди</a:t>
            </a:r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95400" y="2557463"/>
          <a:ext cx="8128000" cy="1909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77">
                  <a:extLst>
                    <a:ext uri="{9D8B030D-6E8A-4147-A177-3AD203B41FA5}">
                      <a16:colId xmlns:a16="http://schemas.microsoft.com/office/drawing/2014/main" val="916316202"/>
                    </a:ext>
                  </a:extLst>
                </a:gridCol>
                <a:gridCol w="1599223">
                  <a:extLst>
                    <a:ext uri="{9D8B030D-6E8A-4147-A177-3AD203B41FA5}">
                      <a16:colId xmlns:a16="http://schemas.microsoft.com/office/drawing/2014/main" val="141589287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2509484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7003533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242803334"/>
                    </a:ext>
                  </a:extLst>
                </a:gridCol>
              </a:tblGrid>
              <a:tr h="1060939">
                <a:tc>
                  <a:txBody>
                    <a:bodyPr/>
                    <a:lstStyle/>
                    <a:p>
                      <a:r>
                        <a:rPr lang="uk-UA" dirty="0" smtClean="0"/>
                        <a:t>Дата створення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Зміст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Спільні з біблійними образи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Назви та кількість розділів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Основні повчальні догмати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4004801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85362213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76913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078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Біблія</a:t>
            </a:r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573912"/>
              </p:ext>
            </p:extLst>
          </p:nvPr>
        </p:nvGraphicFramePr>
        <p:xfrm>
          <a:off x="1295400" y="2557463"/>
          <a:ext cx="8128000" cy="1909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77">
                  <a:extLst>
                    <a:ext uri="{9D8B030D-6E8A-4147-A177-3AD203B41FA5}">
                      <a16:colId xmlns:a16="http://schemas.microsoft.com/office/drawing/2014/main" val="2640097279"/>
                    </a:ext>
                  </a:extLst>
                </a:gridCol>
                <a:gridCol w="1599223">
                  <a:extLst>
                    <a:ext uri="{9D8B030D-6E8A-4147-A177-3AD203B41FA5}">
                      <a16:colId xmlns:a16="http://schemas.microsoft.com/office/drawing/2014/main" val="286602824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6296307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5086736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928824540"/>
                    </a:ext>
                  </a:extLst>
                </a:gridCol>
              </a:tblGrid>
              <a:tr h="1060939">
                <a:tc>
                  <a:txBody>
                    <a:bodyPr/>
                    <a:lstStyle/>
                    <a:p>
                      <a:r>
                        <a:rPr lang="uk-UA" dirty="0" smtClean="0"/>
                        <a:t>Дата створення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Зміст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Спільні  образи з</a:t>
                      </a:r>
                    </a:p>
                    <a:p>
                      <a:r>
                        <a:rPr lang="uk-UA" dirty="0" smtClean="0"/>
                        <a:t>Ведами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Назви та кількість розділів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Основні повчальні догмати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98868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21823122"/>
                  </a:ext>
                </a:extLst>
              </a:tr>
              <a:tr h="424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40597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179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233715" y="548865"/>
            <a:ext cx="96665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Коран — перша письмова пам'ятка арабською мовою, що містить релігійні погляди на світ та природу, догма­тичні положення, правові норми, обряди, ритуали, тра­диції арабів. Мусульмани вважають його словом Аллаха, що зійшло з неба, тобто його текст вкладений в уста Му­хаммеда самим Богом.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943" y="2873829"/>
            <a:ext cx="4291654" cy="285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¼ÑÑÐ°Ð¼Ð¼ÐµÐ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515" y="2920463"/>
            <a:ext cx="3457556" cy="276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500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183">
        <p15:prstTrans prst="fracture"/>
      </p:transition>
    </mc:Choice>
    <mc:Fallback xmlns="">
      <p:transition spd="slow" advTm="61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480457" y="874825"/>
            <a:ext cx="43252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Текст Корану сформувався переважно після смерті Мухаммеда, в </a:t>
            </a:r>
            <a:r>
              <a:rPr lang="en-US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VII </a:t>
            </a:r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ст. Складається він із 114 сур (глав) — 90 "меккських" і 24 "мединських". Більша його частина — діалогічна полеміка між Богом,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противниками ісламу й тими, хто вагається. Його змісті становлять проповіді Мухаммеда, уславлення Бога, зако­ни, легенди, полеміка з євреями і християнами.</a:t>
            </a:r>
            <a:endParaRPr lang="uk-UA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ÐÐ°ÑÑÐ¸Ð½ÐºÐ¸ Ð¿Ð¾ Ð·Ð°Ð¿ÑÐ¾ÑÑ Ð¾ÐºÑÐ»ÑÑÐ¸ ÑÑÐ°ÑÐ¾Ð²Ð¸Ð½Ð½Ñ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632" y="1791813"/>
            <a:ext cx="43815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149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840">
        <p15:prstTrans prst="crush"/>
      </p:transition>
    </mc:Choice>
    <mc:Fallback xmlns="">
      <p:transition spd="slow" advTm="58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523999" y="3231552"/>
            <a:ext cx="93036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ньому можна виділити чотири змістових пласти: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релігійні погляди на світ, догматичне та культове вчення ісламу;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правові та моральні норми, обряди, традиції арабсь­ких племен, покладені згодом в основу правової й мораль­ної системи ісламу;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 давньосемітські, давньоарабські, іудейсько-христи­янські та інші міфи, легенди про пророків та їх діяння;</a:t>
            </a:r>
          </a:p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фрагменти фольклору доісламської епохи, відомості історичного, етнографічного, географічного характеру.</a:t>
            </a:r>
            <a:endParaRPr lang="uk-UA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ÐÐ°ÑÑÐ¸Ð½ÐºÐ¸ Ð¿Ð¾ Ð·Ð°Ð¿ÑÐ¾ÑÑ Ð¾ÐºÑÐ»ÑÑÐ¸ ÑÑÐ°ÑÐ¾Ð²Ð¸Ð½Ð½Ñ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461" y="625013"/>
            <a:ext cx="3458481" cy="260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°ÑÑÐ¸Ð½ÐºÐ¸ Ð¿Ð¾ Ð·Ð°Ð¿ÑÐ¾ÑÑ ÐºÐ¾ÑÐµ Ñ ÐºÐ½Ð¸Ð³Ð° ÑÑÐ°ÑÐ¸Ð½Ð½Ð°Ñ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33" y="625013"/>
            <a:ext cx="3458481" cy="260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497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6122">
        <p15:prstTrans prst="origami"/>
      </p:transition>
    </mc:Choice>
    <mc:Fallback xmlns="">
      <p:transition spd="slow" advTm="61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328227" y="872368"/>
            <a:ext cx="480422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Корані світ та людське життя поділено на земне і по­тойбічне. Земне трактується як тимчасове, як підготовка до майбутнього життя. Вихідним моментом вчення про людину є ідея її гріховності. Легенди в Корані та Біблії про гріхопадіння Адама та Єви здебільшого тотожні. За Кора­ном, люди поділяються на мусульман та невірних. Він містить вказівки щодо основної святині ісламу — Кааба в Мецці та обряду паломництва.</a:t>
            </a:r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5122" name="Picture 2" descr="ÐÐ°ÑÑÐ¸Ð½ÐºÐ¸ Ð¿Ð¾ Ð·Ð°Ð¿ÑÐ¾ÑÑ Ð¼ÑÑÑÐ»ÑÐ¼Ð°Ð½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60" y="674857"/>
            <a:ext cx="3951967" cy="279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°Ð´Ð°Ð¼ Ñ Ñ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7" y="3472851"/>
            <a:ext cx="2079625" cy="274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6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5084">
        <p14:glitter pattern="hexagon"/>
      </p:transition>
    </mc:Choice>
    <mc:Fallback xmlns="">
      <p:transition spd="slow" advTm="50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074057" y="547638"/>
            <a:ext cx="101745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Значна частина Корану — сказання про пророків, пройняті погрозами жорстокої розправи з тими, хто не слухатиме провісників Бога. Багато з них — дещо змінені міфи з Біблії, Талмуда. Так, у Корані розповідається про Ноя (Нусі), Авраама (Ібрагіма), Ісаака (Ісхака), Мойсея (Мусі), Аарона (Херуні), Давида (Дауда), Соломона (Сулеймана), Ісуса Христа (</a:t>
            </a:r>
            <a:r>
              <a:rPr lang="en-US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Icy) </a:t>
            </a:r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 ін.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ÐÐ°ÑÑÐ¸Ð½ÐºÐ¸ Ð¿Ð¾ Ð·Ð°Ð¿ÑÐ¾ÑÑ Ð¼Ð¾Ð¹ÑÐµÐ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57" y="2863170"/>
            <a:ext cx="5127978" cy="288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807" y="2863170"/>
            <a:ext cx="4034971" cy="288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27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890">
        <p15:prstTrans prst="airplane"/>
      </p:transition>
    </mc:Choice>
    <mc:Fallback xmlns="">
      <p:transition spd="slow" advTm="68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312230" y="1274885"/>
            <a:ext cx="6052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з Кораном, за одні, навіть найлегші, гріхи Аллах карає суворо, а інші, тяжчі вчинки, прощає. Він мстить синові за батька, онукові — за діда. Божественна кара (будь-яка невдача, горе, нещастя) спіткає людину не­сподівано, і ніхто не може знати справжньої причини гніву Аллаха.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ÐÐ°ÑÑÐ¸Ð½ÐºÐ¸ Ð¿Ð¾ Ð·Ð°Ð¿ÑÐ¾ÑÑ ÑÑÐ°ÑÐ¾Ð²Ð¸Ð½Ð½Ð° ÐºÐ½Ð¸Ð³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46" y="1274884"/>
            <a:ext cx="4483932" cy="449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47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964">
        <p14:shred/>
      </p:transition>
    </mc:Choice>
    <mc:Fallback xmlns="">
      <p:transition spd="slow" advTm="59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ирода">
  <a:themeElements>
    <a:clrScheme name="Природа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Природа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рирод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329</TotalTime>
  <Words>573</Words>
  <Application>Microsoft Office PowerPoint</Application>
  <PresentationFormat>Широкоэкранный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Garamond</vt:lpstr>
      <vt:lpstr>MS Mincho</vt:lpstr>
      <vt:lpstr>Times New Roman</vt:lpstr>
      <vt:lpstr>Природа</vt:lpstr>
      <vt:lpstr> ТЕМА: Коран - головна книга ісламу. Побудова Корану, охоплення в ньому різних сфер людського життя. </vt:lpstr>
      <vt:lpstr>Веди</vt:lpstr>
      <vt:lpstr>Біблія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Етимологія назви книги</vt:lpstr>
      <vt:lpstr>Значення Корану в ісламі</vt:lpstr>
      <vt:lpstr>Презентация PowerPoint</vt:lpstr>
      <vt:lpstr>Домашнє завдання: опрацювати статтю підручника, вивчити конспект, заповнити таблицю Коран   Дякую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Священна книга Коран</dc:title>
  <dc:creator>Admin</dc:creator>
  <cp:lastModifiedBy>Vitaliy Voloshyn</cp:lastModifiedBy>
  <cp:revision>15</cp:revision>
  <dcterms:created xsi:type="dcterms:W3CDTF">2018-10-07T14:18:55Z</dcterms:created>
  <dcterms:modified xsi:type="dcterms:W3CDTF">2018-10-16T16:21:40Z</dcterms:modified>
</cp:coreProperties>
</file>