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5" r:id="rId15"/>
    <p:sldId id="276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66FF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6E8FBD0-B285-4069-A260-6D5B09374B1C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1D843E8-58DB-4DC4-B446-64F4DFDC1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piyon007\Desktop\&#1092;&#1086;&#1090;&#1082;&#1080;%20&#1076;&#1083;&#1103;%20&#1087;&#1088;&#1077;&#1079;&#1077;&#1085;&#1090;&#1072;&#1094;&#1080;&#1080;\amik_-_ne_znali_nashi_mamy_(zaycev.net)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hpiyon007\Desktop\&#1092;&#1086;&#1090;&#1082;&#1080;%20&#1076;&#1083;&#1103;%20&#1087;&#1088;&#1077;&#1079;&#1077;&#1085;&#1090;&#1072;&#1094;&#1080;&#1080;\muzyka_iz_filma_-_dzhentelmeny_udachi_(zaycev.net)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hpiyon007\Desktop\&#1092;&#1086;&#1090;&#1082;&#1080;%20&#1076;&#1083;&#1103;%20&#1087;&#1088;&#1077;&#1079;&#1077;&#1085;&#1090;&#1072;&#1094;&#1080;&#1080;\&#1050;&#1072;&#1103;%20&#1075;&#1077;&#1088;&#1076;&#1072;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hpiyon007\Desktop\&#1092;&#1086;&#1090;&#1082;&#1080;%20&#1076;&#1083;&#1103;%20&#1087;&#1088;&#1077;&#1079;&#1077;&#1085;&#1090;&#1072;&#1094;&#1080;&#1080;\&#1075;&#1077;&#1088;&#1076;&#1072;&#1092;&#1080;&#1085;&#1082;&#1072;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Shpiyon007\Desktop\&#1092;&#1086;&#1090;&#1082;&#1080;%20&#1076;&#1083;&#1103;%20&#1087;&#1088;&#1077;&#1079;&#1077;&#1085;&#1090;&#1072;&#1094;&#1080;&#1080;\&#1082;&#1091;&#1088;&#1067;.wmv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jpeg"/><Relationship Id="rId7" Type="http://schemas.openxmlformats.org/officeDocument/2006/relationships/image" Target="../media/image37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3884593_1239490004_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2666" cy="609329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81575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/>
              <a:t>Урок –игра </a:t>
            </a:r>
            <a:endParaRPr lang="ru-RU" sz="7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3717032"/>
            <a:ext cx="8514322" cy="16561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 : Путешествие по сказкам Андерсена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6093296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BF4D00"/>
                </a:solidFill>
              </a:rPr>
              <a:t>Разработка</a:t>
            </a:r>
            <a:r>
              <a:rPr lang="ru-RU" dirty="0">
                <a:solidFill>
                  <a:srgbClr val="BF4D00"/>
                </a:solidFill>
              </a:rPr>
              <a:t> </a:t>
            </a:r>
            <a:r>
              <a:rPr lang="ru-RU" dirty="0" smtClean="0">
                <a:solidFill>
                  <a:srgbClr val="BF4D00"/>
                </a:solidFill>
              </a:rPr>
              <a:t>учителя русского языка и литературы</a:t>
            </a:r>
            <a:r>
              <a:rPr lang="ru-RU" dirty="0">
                <a:solidFill>
                  <a:srgbClr val="BF4D00"/>
                </a:solidFill>
              </a:rPr>
              <a:t> </a:t>
            </a:r>
            <a:r>
              <a:rPr lang="ru-RU" dirty="0" err="1" smtClean="0">
                <a:solidFill>
                  <a:srgbClr val="BF4D00"/>
                </a:solidFill>
              </a:rPr>
              <a:t>Егоянц</a:t>
            </a:r>
            <a:r>
              <a:rPr lang="ru-RU" dirty="0" smtClean="0">
                <a:solidFill>
                  <a:srgbClr val="BF4D00"/>
                </a:solidFill>
              </a:rPr>
              <a:t> Е.В.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5" grpId="2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dersen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2160240" cy="14401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Ответы на вопросы: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926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692696"/>
            <a:ext cx="1010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Оденсе</a:t>
            </a:r>
            <a:endParaRPr lang="ru-RU" sz="2000" dirty="0"/>
          </a:p>
        </p:txBody>
      </p:sp>
      <p:pic>
        <p:nvPicPr>
          <p:cNvPr id="6" name="Рисунок 5" descr="загруженное (1)Пра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692696"/>
            <a:ext cx="1368152" cy="12445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1960" y="764704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84168" y="692696"/>
            <a:ext cx="1020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Прачка</a:t>
            </a:r>
            <a:endParaRPr lang="ru-RU" sz="2000" dirty="0"/>
          </a:p>
        </p:txBody>
      </p:sp>
      <p:pic>
        <p:nvPicPr>
          <p:cNvPr id="9" name="Рисунок 8" descr="Копенгаген_copenhag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2276872"/>
            <a:ext cx="1728192" cy="10919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528" y="2276872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411760" y="2276872"/>
            <a:ext cx="91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Дания</a:t>
            </a:r>
            <a:endParaRPr lang="ru-RU" sz="2000" dirty="0"/>
          </a:p>
        </p:txBody>
      </p:sp>
      <p:pic>
        <p:nvPicPr>
          <p:cNvPr id="12" name="Рисунок 11" descr="untitled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2132856"/>
            <a:ext cx="1632181" cy="12241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11960" y="2276872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300192" y="2204864"/>
            <a:ext cx="2697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Копенгаген</a:t>
            </a:r>
            <a:r>
              <a:rPr lang="ru-RU" dirty="0" smtClean="0"/>
              <a:t>, Русалочка</a:t>
            </a:r>
            <a:endParaRPr lang="ru-RU" dirty="0"/>
          </a:p>
        </p:txBody>
      </p:sp>
      <p:pic>
        <p:nvPicPr>
          <p:cNvPr id="15" name="Рисунок 14" descr="p_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3645024"/>
            <a:ext cx="936104" cy="116960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3528" y="3573016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619672" y="3645024"/>
            <a:ext cx="2377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День </a:t>
            </a:r>
            <a:r>
              <a:rPr lang="ru-RU" sz="2000" dirty="0" smtClean="0"/>
              <a:t>детской</a:t>
            </a:r>
            <a:r>
              <a:rPr lang="ru-RU" dirty="0" smtClean="0"/>
              <a:t> книги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211960" y="3645024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915816" y="49411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7.</a:t>
            </a:r>
            <a:endParaRPr lang="ru-RU" dirty="0"/>
          </a:p>
        </p:txBody>
      </p:sp>
      <p:pic>
        <p:nvPicPr>
          <p:cNvPr id="20" name="Рисунок 19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4" y="4941168"/>
            <a:ext cx="1296144" cy="165882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60032" y="4941168"/>
            <a:ext cx="1039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Огниво</a:t>
            </a:r>
            <a:endParaRPr lang="ru-RU" sz="2000" dirty="0"/>
          </a:p>
        </p:txBody>
      </p:sp>
      <p:pic>
        <p:nvPicPr>
          <p:cNvPr id="22" name="Рисунок 21" descr="73861270_7f59408e69b0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4008" y="3501008"/>
            <a:ext cx="1669750" cy="11521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300192" y="3501008"/>
            <a:ext cx="15584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Волшебные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3040" y="476672"/>
            <a:ext cx="864096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капитанов</a:t>
            </a:r>
            <a:endParaRPr lang="ru-RU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capt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772816"/>
            <a:ext cx="2880320" cy="2269121"/>
          </a:xfrm>
          <a:prstGeom prst="rect">
            <a:avLst/>
          </a:prstGeom>
        </p:spPr>
      </p:pic>
      <p:pic>
        <p:nvPicPr>
          <p:cNvPr id="5" name="Рисунок 4" descr="20100701090007!Captain-america-tit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1700808"/>
            <a:ext cx="1463040" cy="2304288"/>
          </a:xfrm>
          <a:prstGeom prst="rect">
            <a:avLst/>
          </a:prstGeom>
        </p:spPr>
      </p:pic>
      <p:pic>
        <p:nvPicPr>
          <p:cNvPr id="6" name="Рисунок 5" descr="templ_1344631939_orig_Kapit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6" y="1700808"/>
            <a:ext cx="2546797" cy="1893194"/>
          </a:xfrm>
          <a:prstGeom prst="rect">
            <a:avLst/>
          </a:prstGeom>
        </p:spPr>
      </p:pic>
      <p:pic>
        <p:nvPicPr>
          <p:cNvPr id="7" name="Рисунок 6" descr="13552410528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4221088"/>
            <a:ext cx="1825752" cy="1801368"/>
          </a:xfrm>
          <a:prstGeom prst="rect">
            <a:avLst/>
          </a:prstGeom>
        </p:spPr>
      </p:pic>
      <p:pic>
        <p:nvPicPr>
          <p:cNvPr id="8" name="Рисунок 7" descr="kapit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7784" y="4077072"/>
            <a:ext cx="2302024" cy="2493159"/>
          </a:xfrm>
          <a:prstGeom prst="rect">
            <a:avLst/>
          </a:prstGeom>
        </p:spPr>
      </p:pic>
      <p:pic>
        <p:nvPicPr>
          <p:cNvPr id="9" name="Рисунок 8" descr="2-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20072" y="4221088"/>
            <a:ext cx="3384376" cy="1892488"/>
          </a:xfrm>
          <a:prstGeom prst="rect">
            <a:avLst/>
          </a:prstGeom>
        </p:spPr>
      </p:pic>
      <p:pic>
        <p:nvPicPr>
          <p:cNvPr id="10" name="amik_-_ne_znali_nashi_mamy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17240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7896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548680"/>
            <a:ext cx="5184576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Подлянки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«Внимательный ли ты читатель?»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muzyka_iz_filma_-_dzhentelmeny_udach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  <p:pic>
        <p:nvPicPr>
          <p:cNvPr id="5" name="Рисунок 4" descr="1339486847_shalosti-pitomcev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284984"/>
            <a:ext cx="3712097" cy="3128767"/>
          </a:xfrm>
          <a:prstGeom prst="rect">
            <a:avLst/>
          </a:prstGeom>
        </p:spPr>
      </p:pic>
      <p:pic>
        <p:nvPicPr>
          <p:cNvPr id="6" name="Рисунок 5" descr="deti-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2996952"/>
            <a:ext cx="4824536" cy="3407330"/>
          </a:xfrm>
          <a:prstGeom prst="rect">
            <a:avLst/>
          </a:prstGeom>
        </p:spPr>
      </p:pic>
      <p:pic>
        <p:nvPicPr>
          <p:cNvPr id="7" name="Рисунок 6" descr="x_b24220be-300x2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1628800"/>
            <a:ext cx="1512168" cy="1134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9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76672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команды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«Дикие лебеди»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img_7 Дикие лебед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1" y="1988841"/>
            <a:ext cx="2160240" cy="2077528"/>
          </a:xfrm>
          <a:prstGeom prst="rect">
            <a:avLst/>
          </a:prstGeom>
        </p:spPr>
      </p:pic>
      <p:pic>
        <p:nvPicPr>
          <p:cNvPr id="5" name="Рисунок 4" descr="Дикие_лебеди_(кадр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988840"/>
            <a:ext cx="3672408" cy="2098518"/>
          </a:xfrm>
          <a:prstGeom prst="rect">
            <a:avLst/>
          </a:prstGeom>
        </p:spPr>
      </p:pic>
      <p:pic>
        <p:nvPicPr>
          <p:cNvPr id="6" name="Рисунок 5" descr="s1647_1182955648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988840"/>
            <a:ext cx="2659264" cy="2852936"/>
          </a:xfrm>
          <a:prstGeom prst="rect">
            <a:avLst/>
          </a:prstGeom>
        </p:spPr>
      </p:pic>
      <p:pic>
        <p:nvPicPr>
          <p:cNvPr id="7" name="Рисунок 6" descr="anne-yvonne-gilbert-wild-swans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211204"/>
            <a:ext cx="5688632" cy="2303896"/>
          </a:xfrm>
          <a:prstGeom prst="rect">
            <a:avLst/>
          </a:prstGeom>
        </p:spPr>
      </p:pic>
      <p:pic>
        <p:nvPicPr>
          <p:cNvPr id="9" name="Рисунок 8" descr="img_11 Дикие лебед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4941168"/>
            <a:ext cx="2168079" cy="159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380" y="548680"/>
            <a:ext cx="891462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команды «Русалочка»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img_06 русал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1872208" cy="2649175"/>
          </a:xfrm>
          <a:prstGeom prst="rect">
            <a:avLst/>
          </a:prstGeom>
        </p:spPr>
      </p:pic>
      <p:pic>
        <p:nvPicPr>
          <p:cNvPr id="4" name="Рисунок 3" descr="rusaloch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20361" y="1268760"/>
            <a:ext cx="3575775" cy="2304256"/>
          </a:xfrm>
          <a:prstGeom prst="rect">
            <a:avLst/>
          </a:prstGeom>
        </p:spPr>
      </p:pic>
      <p:pic>
        <p:nvPicPr>
          <p:cNvPr id="5" name="Рисунок 4" descr="kid-The_Little_Merma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268760"/>
            <a:ext cx="3024336" cy="3656286"/>
          </a:xfrm>
          <a:prstGeom prst="rect">
            <a:avLst/>
          </a:prstGeom>
        </p:spPr>
      </p:pic>
      <p:pic>
        <p:nvPicPr>
          <p:cNvPr id="6" name="Рисунок 5" descr="scrn_big_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3933056"/>
            <a:ext cx="4694548" cy="2711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501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Вопросы команды «Соловей»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img_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4680520" cy="2855117"/>
          </a:xfrm>
          <a:prstGeom prst="rect">
            <a:avLst/>
          </a:prstGeom>
        </p:spPr>
      </p:pic>
      <p:pic>
        <p:nvPicPr>
          <p:cNvPr id="4" name="Рисунок 3" descr="0_36a67_21b71163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333450"/>
            <a:ext cx="3888432" cy="5129858"/>
          </a:xfrm>
          <a:prstGeom prst="rect">
            <a:avLst/>
          </a:prstGeom>
        </p:spPr>
      </p:pic>
      <p:pic>
        <p:nvPicPr>
          <p:cNvPr id="5" name="Рисунок 4" descr="img_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221088"/>
            <a:ext cx="4608512" cy="2482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332656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Озвучь мультфильм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Кая герд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980728"/>
            <a:ext cx="8640960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ердафин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318253"/>
            <a:ext cx="7992888" cy="6394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ур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260648"/>
            <a:ext cx="7992888" cy="639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4211" y="620688"/>
            <a:ext cx="409144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Угадай героя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img_1 Дикие лебед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1800200" cy="2341519"/>
          </a:xfrm>
          <a:prstGeom prst="rect">
            <a:avLst/>
          </a:prstGeom>
        </p:spPr>
      </p:pic>
      <p:pic>
        <p:nvPicPr>
          <p:cNvPr id="4" name="Рисунок 3" descr="img_02 солов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628800"/>
            <a:ext cx="1851472" cy="2333120"/>
          </a:xfrm>
          <a:prstGeom prst="rect">
            <a:avLst/>
          </a:prstGeom>
        </p:spPr>
      </p:pic>
      <p:pic>
        <p:nvPicPr>
          <p:cNvPr id="5" name="Рисунок 4" descr="img_01 солове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916832"/>
            <a:ext cx="1678881" cy="2113845"/>
          </a:xfrm>
          <a:prstGeom prst="rect">
            <a:avLst/>
          </a:prstGeom>
        </p:spPr>
      </p:pic>
      <p:pic>
        <p:nvPicPr>
          <p:cNvPr id="6" name="Рисунок 5" descr="img_12 дикие лебед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2060848"/>
            <a:ext cx="2378199" cy="1995801"/>
          </a:xfrm>
          <a:prstGeom prst="rect">
            <a:avLst/>
          </a:prstGeom>
        </p:spPr>
      </p:pic>
      <p:pic>
        <p:nvPicPr>
          <p:cNvPr id="7" name="Рисунок 6" descr="загруженное (1)Дикие лебеди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560" y="4365104"/>
            <a:ext cx="1819275" cy="1047750"/>
          </a:xfrm>
          <a:prstGeom prst="rect">
            <a:avLst/>
          </a:prstGeom>
        </p:spPr>
      </p:pic>
      <p:pic>
        <p:nvPicPr>
          <p:cNvPr id="8" name="Рисунок 7" descr="img_11 Дикие лебед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7784" y="4221088"/>
            <a:ext cx="2736304" cy="2008769"/>
          </a:xfrm>
          <a:prstGeom prst="rect">
            <a:avLst/>
          </a:prstGeom>
        </p:spPr>
      </p:pic>
      <p:pic>
        <p:nvPicPr>
          <p:cNvPr id="9" name="Рисунок 8" descr="загруженное (1)Русалочк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08104" y="4293096"/>
            <a:ext cx="2232248" cy="168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51115"/>
          </a:xfrm>
        </p:spPr>
        <p:txBody>
          <a:bodyPr>
            <a:normAutofit fontScale="2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None/>
            </a:pPr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7600" b="1" dirty="0" smtClean="0">
                <a:ln w="50800"/>
                <a:solidFill>
                  <a:srgbClr val="FF0000"/>
                </a:solidFill>
              </a:rPr>
              <a:t>Образовательные</a:t>
            </a:r>
            <a: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 </a:t>
            </a:r>
            <a:b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Научить выделять главное в произведении, обобщать, делать выводы и изображать образы с учетом их внутреннего мира и внешнего описания, предлагаемого автором с учетом собственных впечатлений.</a:t>
            </a:r>
          </a:p>
          <a:p>
            <a:r>
              <a:rPr lang="ru-RU" sz="7600" b="1" dirty="0" smtClean="0">
                <a:ln w="50800"/>
                <a:solidFill>
                  <a:srgbClr val="FF0000"/>
                </a:solidFill>
              </a:rPr>
              <a:t>Развивающие</a:t>
            </a:r>
            <a: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 </a:t>
            </a:r>
            <a:b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ru-RU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Развивать умение анализировать прочитанное, логически мыслить, обобщать и оценивать литературный материал; способствовать развитию речи, памяти, логического мышления, воображения, творческой фантазии, навыков самоутверждения и самооценки; развивать у детей чувство радости, успеха в учении, интереса к предмету через игровую форму.</a:t>
            </a:r>
          </a:p>
          <a:p>
            <a:r>
              <a:rPr lang="uk-UA" sz="7600" b="1" dirty="0" err="1" smtClean="0">
                <a:ln w="50800"/>
                <a:solidFill>
                  <a:srgbClr val="FF0000"/>
                </a:solidFill>
              </a:rPr>
              <a:t>Воспитательные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 </a:t>
            </a:r>
            <a:b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Воспитывать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уважение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к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великой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силе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любви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верности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и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дружбы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учить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ценить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и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беречь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эти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чувства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Способствовать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воспитанию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умения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внимательно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выслушивать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мнение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других,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Воспитывать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умение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работать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в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коллективе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радость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сопереживания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успеху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товарища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;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чувство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собственного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достоинства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ответственность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и </a:t>
            </a:r>
            <a:r>
              <a:rPr lang="uk-UA" sz="76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честность</a:t>
            </a:r>
            <a:r>
              <a:rPr lang="uk-UA" sz="7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;</a:t>
            </a:r>
            <a:endParaRPr lang="ru-RU" sz="7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700 Храм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260648"/>
            <a:ext cx="1488184" cy="2676032"/>
          </a:xfrm>
          <a:prstGeom prst="rect">
            <a:avLst/>
          </a:prstGeom>
        </p:spPr>
      </p:pic>
      <p:pic>
        <p:nvPicPr>
          <p:cNvPr id="4" name="Рисунок 3" descr="photo709 храм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284984"/>
            <a:ext cx="2088232" cy="3129903"/>
          </a:xfrm>
          <a:prstGeom prst="rect">
            <a:avLst/>
          </a:prstGeom>
        </p:spPr>
      </p:pic>
      <p:pic>
        <p:nvPicPr>
          <p:cNvPr id="5" name="Рисунок 4" descr="photo715 храм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3068960"/>
            <a:ext cx="2143116" cy="3604629"/>
          </a:xfrm>
          <a:prstGeom prst="rect">
            <a:avLst/>
          </a:prstGeom>
        </p:spPr>
      </p:pic>
      <p:pic>
        <p:nvPicPr>
          <p:cNvPr id="6" name="Рисунок 5" descr="photo720 Храм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994505"/>
            <a:ext cx="3744416" cy="2621091"/>
          </a:xfrm>
          <a:prstGeom prst="rect">
            <a:avLst/>
          </a:prstGeom>
        </p:spPr>
      </p:pic>
      <p:pic>
        <p:nvPicPr>
          <p:cNvPr id="7" name="Рисунок 6" descr="photo745 Храм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86" y="404664"/>
            <a:ext cx="2268252" cy="3024336"/>
          </a:xfrm>
          <a:prstGeom prst="rect">
            <a:avLst/>
          </a:prstGeom>
        </p:spPr>
      </p:pic>
      <p:pic>
        <p:nvPicPr>
          <p:cNvPr id="8" name="Рисунок 7" descr="photo70601 Храмы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404664"/>
            <a:ext cx="2035720" cy="2452117"/>
          </a:xfrm>
          <a:prstGeom prst="rect">
            <a:avLst/>
          </a:prstGeom>
        </p:spPr>
      </p:pic>
      <p:pic>
        <p:nvPicPr>
          <p:cNvPr id="3" name="Рисунок 2" descr="photo707 храмы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9752" y="476672"/>
            <a:ext cx="2500447" cy="3356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1080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Оден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332656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Д  </a:t>
            </a:r>
            <a:r>
              <a:rPr lang="ru-RU" sz="2800" dirty="0" err="1" smtClean="0">
                <a:solidFill>
                  <a:srgbClr val="FFFF00"/>
                </a:solidFill>
              </a:rPr>
              <a:t>ния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96752"/>
            <a:ext cx="323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FF"/>
                </a:solidFill>
              </a:rPr>
              <a:t>День детской книг</a:t>
            </a:r>
            <a:endParaRPr lang="ru-RU" sz="2800" dirty="0">
              <a:solidFill>
                <a:srgbClr val="FF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332656"/>
            <a:ext cx="1112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рачка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332656"/>
            <a:ext cx="389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Копенгаген, </a:t>
            </a:r>
            <a:r>
              <a:rPr lang="ru-RU" sz="2800" dirty="0" err="1" smtClean="0">
                <a:solidFill>
                  <a:srgbClr val="7030A0"/>
                </a:solidFill>
              </a:rPr>
              <a:t>Ру</a:t>
            </a:r>
            <a:r>
              <a:rPr lang="ru-RU" sz="2800" dirty="0" smtClean="0">
                <a:solidFill>
                  <a:srgbClr val="7030A0"/>
                </a:solidFill>
              </a:rPr>
              <a:t>  </a:t>
            </a:r>
            <a:r>
              <a:rPr lang="ru-RU" sz="2800" dirty="0" err="1" smtClean="0">
                <a:solidFill>
                  <a:srgbClr val="7030A0"/>
                </a:solidFill>
              </a:rPr>
              <a:t>алочка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1196752"/>
            <a:ext cx="2148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srgbClr val="66FFFF"/>
                </a:solidFill>
              </a:rPr>
              <a:t>Волше</a:t>
            </a:r>
            <a:r>
              <a:rPr lang="ru-RU" sz="2800" dirty="0" smtClean="0">
                <a:solidFill>
                  <a:srgbClr val="66FFFF"/>
                </a:solidFill>
              </a:rPr>
              <a:t>   </a:t>
            </a:r>
            <a:r>
              <a:rPr lang="ru-RU" sz="2800" dirty="0" err="1" smtClean="0">
                <a:solidFill>
                  <a:srgbClr val="66FFFF"/>
                </a:solidFill>
              </a:rPr>
              <a:t>ные</a:t>
            </a:r>
            <a:endParaRPr lang="ru-RU" sz="2800" dirty="0">
              <a:solidFill>
                <a:srgbClr val="66FF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8184" y="1196752"/>
            <a:ext cx="1189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Огнив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3356992"/>
            <a:ext cx="10081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8800" dirty="0"/>
          </a:p>
        </p:txBody>
      </p:sp>
      <p:sp>
        <p:nvSpPr>
          <p:cNvPr id="19" name="TextBox 18"/>
          <p:cNvSpPr txBox="1"/>
          <p:nvPr/>
        </p:nvSpPr>
        <p:spPr>
          <a:xfrm>
            <a:off x="1403648" y="332656"/>
            <a:ext cx="19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7664" y="332656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7704" y="332656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П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07904" y="332656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36296" y="332656"/>
            <a:ext cx="343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63888" y="1196752"/>
            <a:ext cx="3962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FF"/>
                </a:solidFill>
              </a:rPr>
              <a:t>и</a:t>
            </a:r>
            <a:endParaRPr lang="ru-RU" sz="2800" dirty="0">
              <a:solidFill>
                <a:srgbClr val="FF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76056" y="119675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66FFFF"/>
                </a:solidFill>
              </a:rPr>
              <a:t>б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7236296" y="1196752"/>
            <a:ext cx="263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36296" y="1196752"/>
            <a:ext cx="144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о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84168" y="2924944"/>
            <a:ext cx="902811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sz="1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7" calcmode="lin" valueType="num">
                                      <p:cBhvr override="childStyle"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0.12292 0.4659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23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2.5" calcmode="lin" valueType="num">
                                      <p:cBhvr override="childStyle"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11841 0.5185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5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3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3" calcmode="lin" valueType="num">
                                      <p:cBhvr override="childStyle"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118 0.4974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4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56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3" calcmode="lin" valueType="num">
                                      <p:cBhvr override="childStyle"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4.07407E-6 L -0.36528 0.5289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26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3" calcmode="lin" valueType="num">
                                      <p:cBhvr override="childStyle"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7556E-17 L 0.05712 0.40301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20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7" calcmode="lin" valueType="num">
                                      <p:cBhvr override="childStyle">
                                        <p:cTn id="1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77556E-17 L -0.03941 0.39259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19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8" calcmode="lin" valueType="num">
                                      <p:cBhvr override="childStyle">
                                        <p:cTn id="1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2.77556E-17 L -0.17309 0.3400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7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58" dur="1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59" dur="10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6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4" grpId="1"/>
      <p:bldP spid="5" grpId="0"/>
      <p:bldP spid="6" grpId="0"/>
      <p:bldP spid="6" grpId="1"/>
      <p:bldP spid="7" grpId="0"/>
      <p:bldP spid="7" grpId="1"/>
      <p:bldP spid="8" grpId="0"/>
      <p:bldP spid="8" grpId="1"/>
      <p:bldP spid="19" grpId="0"/>
      <p:bldP spid="19" grpId="1"/>
      <p:bldP spid="19" grpId="2"/>
      <p:bldP spid="20" grpId="0"/>
      <p:bldP spid="20" grpId="1"/>
      <p:bldP spid="21" grpId="0"/>
      <p:bldP spid="21" grpId="1"/>
      <p:bldP spid="21" grpId="2"/>
      <p:bldP spid="22" grpId="1"/>
      <p:bldP spid="22" grpId="2"/>
      <p:bldP spid="22" grpId="3"/>
      <p:bldP spid="23" grpId="0"/>
      <p:bldP spid="23" grpId="1"/>
      <p:bldP spid="23" grpId="2"/>
      <p:bldP spid="24" grpId="0"/>
      <p:bldP spid="24" grpId="1"/>
      <p:bldP spid="24" grpId="2"/>
      <p:bldP spid="25" grpId="0"/>
      <p:bldP spid="25" grpId="1"/>
      <p:bldP spid="25" grpId="2"/>
      <p:bldP spid="29" grpId="0"/>
      <p:bldP spid="29" grpId="1"/>
      <p:bldP spid="29" grpId="2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ndersen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6912768" cy="46085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476672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Викторина</a:t>
            </a:r>
            <a:r>
              <a:rPr lang="ru-RU" sz="2800" dirty="0" smtClean="0"/>
              <a:t>: </a:t>
            </a:r>
          </a:p>
          <a:p>
            <a:r>
              <a:rPr lang="ru-RU" sz="2800" dirty="0" smtClean="0"/>
              <a:t>1. </a:t>
            </a:r>
            <a:r>
              <a:rPr lang="ru-RU" sz="2800" dirty="0"/>
              <a:t>Г</a:t>
            </a:r>
            <a:r>
              <a:rPr lang="ru-RU" sz="2800" dirty="0" smtClean="0"/>
              <a:t>ород, в котором родился Г.-Х. Андерсен?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1)Пра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708920"/>
            <a:ext cx="3816424" cy="34717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1412776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 Профессия матери?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опенгаген_copenhag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59315"/>
            <a:ext cx="8136904" cy="46940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836712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Страна где жил и работал Андерсен?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ntitled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844824"/>
            <a:ext cx="6120680" cy="45905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764704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Кому и в каком городе поставлена эта  статуя?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_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764850"/>
            <a:ext cx="3888432" cy="48583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69269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Какой </a:t>
            </a:r>
            <a:r>
              <a:rPr lang="ru-RU" dirty="0"/>
              <a:t>праздник отмечается ежегодно в день рождения </a:t>
            </a:r>
            <a:r>
              <a:rPr lang="ru-RU" dirty="0" smtClean="0"/>
              <a:t>Г.-Х. </a:t>
            </a:r>
            <a:r>
              <a:rPr lang="ru-RU" dirty="0"/>
              <a:t>Андерсена - 2 апреля?</a:t>
            </a:r>
          </a:p>
        </p:txBody>
      </p:sp>
      <p:pic>
        <p:nvPicPr>
          <p:cNvPr id="5" name="Рисунок 4" descr="sedovsold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576040"/>
            <a:ext cx="1512168" cy="1950696"/>
          </a:xfrm>
          <a:prstGeom prst="rect">
            <a:avLst/>
          </a:prstGeom>
        </p:spPr>
      </p:pic>
      <p:pic>
        <p:nvPicPr>
          <p:cNvPr id="6" name="Рисунок 5" descr="gadkiy_uten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132856"/>
            <a:ext cx="1947410" cy="2414145"/>
          </a:xfrm>
          <a:prstGeom prst="rect">
            <a:avLst/>
          </a:prstGeom>
        </p:spPr>
      </p:pic>
      <p:pic>
        <p:nvPicPr>
          <p:cNvPr id="7" name="Рисунок 6" descr="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3933056"/>
            <a:ext cx="1728192" cy="2670842"/>
          </a:xfrm>
          <a:prstGeom prst="rect">
            <a:avLst/>
          </a:prstGeom>
        </p:spPr>
      </p:pic>
      <p:pic>
        <p:nvPicPr>
          <p:cNvPr id="8" name="Рисунок 7" descr="ogniv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2132856"/>
            <a:ext cx="1800200" cy="1788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088" y="836712"/>
            <a:ext cx="8647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К какому из 3 видов сказки принадлежат сказки Андерсена?</a:t>
            </a:r>
            <a:endParaRPr lang="ru-RU" sz="2400" dirty="0"/>
          </a:p>
        </p:txBody>
      </p:sp>
      <p:pic>
        <p:nvPicPr>
          <p:cNvPr id="3" name="Рисунок 2" descr="8(5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412776"/>
            <a:ext cx="4037106" cy="2808312"/>
          </a:xfrm>
          <a:prstGeom prst="rect">
            <a:avLst/>
          </a:prstGeom>
        </p:spPr>
      </p:pic>
      <p:pic>
        <p:nvPicPr>
          <p:cNvPr id="4" name="Рисунок 3" descr="73861270_7f59408e69b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412776"/>
            <a:ext cx="4078876" cy="2814425"/>
          </a:xfrm>
          <a:prstGeom prst="rect">
            <a:avLst/>
          </a:prstGeom>
        </p:spPr>
      </p:pic>
      <p:pic>
        <p:nvPicPr>
          <p:cNvPr id="5" name="Рисунок 4" descr="kasha_iz_topo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293096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836712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7</a:t>
            </a:r>
            <a:r>
              <a:rPr lang="ru-RU" sz="2400" dirty="0" smtClean="0"/>
              <a:t>. Название </a:t>
            </a:r>
            <a:r>
              <a:rPr lang="ru-RU" sz="2400" dirty="0"/>
              <a:t>какой сказки Андерсена начинается и оканчивается на одну и ту же гласную букву?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420888"/>
            <a:ext cx="3183347" cy="407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">
      <a:dk1>
        <a:sysClr val="windowText" lastClr="000000"/>
      </a:dk1>
      <a:lt1>
        <a:sysClr val="window" lastClr="FFFFFF"/>
      </a:lt1>
      <a:dk2>
        <a:srgbClr val="77F984"/>
      </a:dk2>
      <a:lt2>
        <a:srgbClr val="EEECE1"/>
      </a:lt2>
      <a:accent1>
        <a:srgbClr val="1EF633"/>
      </a:accent1>
      <a:accent2>
        <a:srgbClr val="1EF633"/>
      </a:accent2>
      <a:accent3>
        <a:srgbClr val="1EF633"/>
      </a:accent3>
      <a:accent4>
        <a:srgbClr val="1EF633"/>
      </a:accent4>
      <a:accent5>
        <a:srgbClr val="1EF633"/>
      </a:accent5>
      <a:accent6>
        <a:srgbClr val="1EF633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319</TotalTime>
  <Words>191</Words>
  <Application>Microsoft Office PowerPoint</Application>
  <PresentationFormat>Экран (4:3)</PresentationFormat>
  <Paragraphs>57</Paragraphs>
  <Slides>21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Урок –игра </vt:lpstr>
      <vt:lpstr>Цели  урока: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–игра</dc:title>
  <dc:creator>Shpiyon007</dc:creator>
  <cp:lastModifiedBy>Shpiyon007</cp:lastModifiedBy>
  <cp:revision>34</cp:revision>
  <dcterms:created xsi:type="dcterms:W3CDTF">2013-11-30T19:44:34Z</dcterms:created>
  <dcterms:modified xsi:type="dcterms:W3CDTF">2013-12-03T17:24:10Z</dcterms:modified>
</cp:coreProperties>
</file>