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6" r:id="rId3"/>
  </p:sldMasterIdLst>
  <p:notesMasterIdLst>
    <p:notesMasterId r:id="rId59"/>
  </p:notesMasterIdLst>
  <p:sldIdLst>
    <p:sldId id="256" r:id="rId4"/>
    <p:sldId id="280" r:id="rId5"/>
    <p:sldId id="279" r:id="rId6"/>
    <p:sldId id="282" r:id="rId7"/>
    <p:sldId id="283" r:id="rId8"/>
    <p:sldId id="284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285" r:id="rId27"/>
    <p:sldId id="287" r:id="rId28"/>
    <p:sldId id="288" r:id="rId29"/>
    <p:sldId id="317" r:id="rId30"/>
    <p:sldId id="318" r:id="rId31"/>
    <p:sldId id="319" r:id="rId32"/>
    <p:sldId id="320" r:id="rId33"/>
    <p:sldId id="321" r:id="rId34"/>
    <p:sldId id="322" r:id="rId35"/>
    <p:sldId id="324" r:id="rId36"/>
    <p:sldId id="286" r:id="rId37"/>
    <p:sldId id="344" r:id="rId38"/>
    <p:sldId id="290" r:id="rId39"/>
    <p:sldId id="291" r:id="rId40"/>
    <p:sldId id="327" r:id="rId41"/>
    <p:sldId id="329" r:id="rId42"/>
    <p:sldId id="330" r:id="rId43"/>
    <p:sldId id="331" r:id="rId44"/>
    <p:sldId id="332" r:id="rId45"/>
    <p:sldId id="328" r:id="rId46"/>
    <p:sldId id="333" r:id="rId47"/>
    <p:sldId id="289" r:id="rId48"/>
    <p:sldId id="292" r:id="rId49"/>
    <p:sldId id="336" r:id="rId50"/>
    <p:sldId id="341" r:id="rId51"/>
    <p:sldId id="342" r:id="rId52"/>
    <p:sldId id="343" r:id="rId53"/>
    <p:sldId id="293" r:id="rId54"/>
    <p:sldId id="294" r:id="rId55"/>
    <p:sldId id="296" r:id="rId56"/>
    <p:sldId id="297" r:id="rId57"/>
    <p:sldId id="298" r:id="rId5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C0"/>
    <a:srgbClr val="4D4D4D"/>
    <a:srgbClr val="B92D14"/>
    <a:srgbClr val="35759D"/>
    <a:srgbClr val="E0E0E0"/>
    <a:srgbClr val="D3D3D3"/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5596" autoAdjust="0"/>
  </p:normalViewPr>
  <p:slideViewPr>
    <p:cSldViewPr>
      <p:cViewPr varScale="1">
        <p:scale>
          <a:sx n="78" d="100"/>
          <a:sy n="78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noProof="0" smtClean="0"/>
              <a:t>Click to edit Master text styles</a:t>
            </a:r>
          </a:p>
          <a:p>
            <a:pPr lvl="1"/>
            <a:r>
              <a:rPr lang="en-US" altLang="ru-RU" noProof="0" smtClean="0"/>
              <a:t>Second level</a:t>
            </a:r>
          </a:p>
          <a:p>
            <a:pPr lvl="2"/>
            <a:r>
              <a:rPr lang="en-US" altLang="ru-RU" noProof="0" smtClean="0"/>
              <a:t>Third level</a:t>
            </a:r>
          </a:p>
          <a:p>
            <a:pPr lvl="3"/>
            <a:r>
              <a:rPr lang="en-US" altLang="ru-RU" noProof="0" smtClean="0"/>
              <a:t>Fourth level</a:t>
            </a:r>
          </a:p>
          <a:p>
            <a:pPr lvl="4"/>
            <a:r>
              <a:rPr lang="en-US" altLang="ru-RU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30B0508-EDF6-43BE-BFCE-4F78EDD7764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93E31B-533F-4DFC-9692-52FE2455ADF2}" type="slidenum">
              <a:rPr lang="en-US" altLang="ru-RU" smtClean="0">
                <a:latin typeface="Arial" charset="0"/>
              </a:rPr>
              <a:pPr/>
              <a:t>1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0FE77E1-6DC3-4277-85EE-13A209B2245F}" type="slidenum">
              <a:rPr lang="en-US" altLang="ru-RU" smtClean="0">
                <a:latin typeface="Arial" charset="0"/>
              </a:rPr>
              <a:pPr/>
              <a:t>34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6D6B78-8C1D-4AC2-9111-8DA048CF2317}" type="slidenum">
              <a:rPr lang="en-US" altLang="ru-RU" smtClean="0">
                <a:latin typeface="Arial" charset="0"/>
              </a:rPr>
              <a:pPr/>
              <a:t>36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B5345C-D886-4CE6-A84A-8BE33DEE71DA}" type="slidenum">
              <a:rPr lang="en-US" altLang="ru-RU" smtClean="0">
                <a:latin typeface="Arial" charset="0"/>
              </a:rPr>
              <a:pPr/>
              <a:t>37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E9133-CEBB-4C8F-9FF4-10A1A2F166BA}" type="slidenum">
              <a:rPr lang="en-US" altLang="ru-RU" smtClean="0">
                <a:latin typeface="Arial" charset="0"/>
              </a:rPr>
              <a:pPr/>
              <a:t>2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B6E514-EEFC-4DB4-90E9-5FCFC03C9943}" type="slidenum">
              <a:rPr lang="en-US" altLang="ru-RU" smtClean="0">
                <a:latin typeface="Arial" charset="0"/>
              </a:rPr>
              <a:pPr/>
              <a:t>3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280815-A3B3-4CEC-845A-413B88550753}" type="slidenum">
              <a:rPr lang="en-US" altLang="ru-RU" smtClean="0">
                <a:latin typeface="Arial" charset="0"/>
              </a:rPr>
              <a:pPr/>
              <a:t>4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AAA8FD-4938-4F9C-972D-7CB884498FE8}" type="slidenum">
              <a:rPr lang="en-US" altLang="ru-RU" smtClean="0">
                <a:latin typeface="Arial" charset="0"/>
              </a:rPr>
              <a:pPr/>
              <a:t>5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2099C5-3E84-4B9A-B92F-A457F40A5845}" type="slidenum">
              <a:rPr lang="en-US" altLang="ru-RU" smtClean="0">
                <a:latin typeface="Arial" charset="0"/>
              </a:rPr>
              <a:pPr/>
              <a:t>6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C596C4-700B-4116-83C3-8DB7AC9E6414}" type="slidenum">
              <a:rPr lang="en-US" altLang="ru-RU" smtClean="0">
                <a:latin typeface="Arial" charset="0"/>
              </a:rPr>
              <a:pPr/>
              <a:t>24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A726DC5-4F0F-450C-B9C8-B40E7724955E}" type="slidenum">
              <a:rPr lang="en-US" altLang="ru-RU" smtClean="0">
                <a:latin typeface="Arial" charset="0"/>
              </a:rPr>
              <a:pPr/>
              <a:t>25</a:t>
            </a:fld>
            <a:endParaRPr lang="en-US" altLang="ru-RU" smtClean="0">
              <a:latin typeface="Arial" charset="0"/>
            </a:endParaRPr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6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uk-UA" altLang="ru-RU" smtClean="0">
              <a:latin typeface="Arial" charset="0"/>
            </a:endParaRPr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FFDDD5-0877-43AC-8829-AD65D77C438C}" type="slidenum">
              <a:rPr lang="ru-RU" altLang="ru-RU" smtClean="0">
                <a:latin typeface="Calibri" pitchFamily="34" charset="0"/>
                <a:cs typeface="Arial" charset="0"/>
              </a:rPr>
              <a:pPr/>
              <a:t>29</a:t>
            </a:fld>
            <a:endParaRPr lang="ru-RU" altLang="ru-RU" smtClean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/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EA1C-1213-40B4-AFDB-AE13CFEF15A4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4FADD-EA5E-41A0-A28B-C9D50344D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D72E1-2EC8-4A8D-9F4A-2B3612692BF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6FE9-8B98-4FDC-9A88-66FDDC4B3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F340-B151-4631-9494-C9875B194C7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6F16B-015B-43C9-B259-8154E404D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6260E-AB98-4BE4-9924-D733AB22385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CAB12-9E33-4055-AC8B-9B51A5E78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DFD7-882E-49A5-9BD2-B5C89CAC837F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D3E90-8B1E-48C7-829F-A3CE4B0BF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11A4A-B5EC-45CC-AF2F-E03DA4EE1F81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9CFA2-63EA-48F1-9D40-7B6DE84E9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B02F-41AC-4742-91CA-29F090CA8BEA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E6663-687A-49BC-A24F-8EB831D73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F926F-713A-4625-92CA-22631B4523F6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8BCF4-4B68-46B4-921B-93D2576FB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5C13-6B66-4090-91BF-C3DF2DF15F19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6797-8233-4ECF-AAA5-5ECE66386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580BD-4D3C-45FB-B3B6-D87E4AC4D5A2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0CFF-D399-4D01-AC59-5D1FCDB66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D4C90-EEC4-426E-A1D3-E266A79B5E12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61CB4-D61B-4AB0-9D47-CE64EAF9E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38393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8394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4AD377A-49C4-480E-B953-97C10B7EBF10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E86CA6D-C3E8-456E-8C18-213EC5535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1D1BE-3095-4584-AFBC-0E685C0FDE7D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C0B18-2450-4C03-904B-20C13844F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27F14-1EBD-4D09-8CE6-879B2DDC2846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A4B5C-B4FE-4813-9784-E9858736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06248-C506-4451-95A2-31A9C614B0DA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1E89E-1886-447A-AD71-F53B20D11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7A101-E75F-41AE-AC05-D9CBB9F0307E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EA807-B2EF-403F-AEC9-A74E4BDF1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55906-4C37-4C46-9A9C-73A89301703F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0313B-2D21-49C2-A30C-DC8235AAB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F2F7B-ABB2-410F-AA64-AC2652F9954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17290-D4EB-495A-B0A2-998E4990D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CDD49-4013-4259-A7E9-45BB90CE4FC9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3F166-A669-44AD-B384-EA6CFFA75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C27D7-B685-48C4-8136-43E462D3ED04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23883-7A14-46F3-9435-7DE956107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C7622-6C8D-4C9F-B9C4-9E798CE63A05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DE145-3D37-4BC2-8C64-54A42D00C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70E52-F114-47F4-B3C1-EAF30D24386C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30750-9864-4063-879F-E465853D7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716" r:id="rId12"/>
    <p:sldLayoutId id="2147483717" r:id="rId13"/>
    <p:sldLayoutId id="2147483718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8A4E4CA-FF47-4684-A6A9-07420F21B3B4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DD6F54-FF14-4CEA-98D0-EE126C66D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19" r:id="rId12"/>
    <p:sldLayoutId id="2147483720" r:id="rId13"/>
    <p:sldLayoutId id="2147483721" r:id="rId1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175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37220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1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2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3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4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5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6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7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8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9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0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1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2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175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37234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5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6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7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8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9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0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1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2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3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4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5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6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7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8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49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0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1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2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3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4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5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6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7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8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59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0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1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2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3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4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5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6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7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8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69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0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1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2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3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4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5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6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7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8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79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0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1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2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3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4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5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6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7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8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89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0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1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2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3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4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5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6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7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8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99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0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1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2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3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4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5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6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7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8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09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0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1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2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3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4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5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6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7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8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19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0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1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2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3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4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5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6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7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8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29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0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1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2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3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4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5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6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7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8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39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0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1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2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3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4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5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6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7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8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49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0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1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2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3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4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5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6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7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8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59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0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1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2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3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4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5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6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7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368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37369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7370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3CC15773-29B5-46F3-BF92-2F57BE5B0DF0}" type="datetimeFigureOut">
              <a:rPr lang="ru-RU"/>
              <a:pPr>
                <a:defRPr/>
              </a:pPr>
              <a:t>07.05.2019</a:t>
            </a:fld>
            <a:endParaRPr lang="ru-RU"/>
          </a:p>
        </p:txBody>
      </p:sp>
      <p:sp>
        <p:nvSpPr>
          <p:cNvPr id="137371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372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5872786B-0B85-4C57-AFE8-8E7DE2FC9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7373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39552" y="2132856"/>
            <a:ext cx="8424936" cy="2808312"/>
          </a:xfrm>
          <a:effectLst>
            <a:outerShdw dist="12700" dir="5400000" algn="ctr" rotWithShape="0">
              <a:schemeClr val="bg1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4000" b="1" spc="50" dirty="0" smtClean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</a:t>
            </a:r>
            <a:r>
              <a:rPr lang="uk-UA" sz="4000" b="1" spc="5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можна знищити, але перемогти її неможливо</a:t>
            </a:r>
            <a:r>
              <a:rPr lang="ru-RU" sz="4000" b="1" spc="5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4000" b="1" spc="5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b="1" i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(Е.  </a:t>
            </a:r>
            <a:r>
              <a:rPr lang="uk-UA" sz="3200" b="1" i="1" spc="50" dirty="0" err="1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Гемінґвей</a:t>
            </a:r>
            <a:r>
              <a:rPr lang="uk-UA" sz="3200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.</a:t>
            </a:r>
            <a:r>
              <a:rPr lang="en-US" sz="3200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uk-UA" sz="3200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Повість </a:t>
            </a:r>
            <a:r>
              <a:rPr lang="uk-UA" sz="3200" b="1" i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«Старий і море»)</a:t>
            </a:r>
            <a:endParaRPr lang="ru-RU" altLang="ru-RU" sz="3200" b="1" i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258763" y="104775"/>
            <a:ext cx="665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uk-UA" sz="4000" b="1">
                <a:latin typeface="맑은 고딕"/>
              </a:rPr>
              <a:t>Батьки Ернеста</a:t>
            </a:r>
            <a:r>
              <a:rPr lang="uk-UA" sz="4000" b="1">
                <a:latin typeface="Times New Roman" pitchFamily="18" charset="0"/>
              </a:rPr>
              <a:t> Гемінґвея</a:t>
            </a:r>
            <a:r>
              <a:rPr lang="uk-UA" sz="4000" b="1">
                <a:latin typeface="맑은 고딕"/>
              </a:rPr>
              <a:t> </a:t>
            </a:r>
            <a:endParaRPr lang="en-US" sz="4000">
              <a:latin typeface="맑은 고딕"/>
            </a:endParaRPr>
          </a:p>
        </p:txBody>
      </p:sp>
      <p:pic>
        <p:nvPicPr>
          <p:cNvPr id="4" name="Picture 2" descr="C:\Documents and Settings\Марія\Рабочий стол\Хемингуэй, семейный портрет, октябрь 19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19150" y="1246188"/>
            <a:ext cx="3089275" cy="3440112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Documents and Settings\Марія\Рабочий стол\Копия Хемингуэй, семейный портрет, октябрь 19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1216025"/>
            <a:ext cx="3303588" cy="346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0421" name="Прямоугольник 2"/>
          <p:cNvSpPr>
            <a:spLocks noChangeArrowheads="1"/>
          </p:cNvSpPr>
          <p:nvPr/>
        </p:nvSpPr>
        <p:spPr bwMode="auto">
          <a:xfrm>
            <a:off x="4724400" y="5029200"/>
            <a:ext cx="4370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en-US">
                <a:latin typeface="맑은 고딕"/>
              </a:rPr>
              <a:t> </a:t>
            </a:r>
            <a:r>
              <a:rPr lang="uk-UA" sz="2200" b="1">
                <a:solidFill>
                  <a:srgbClr val="002060"/>
                </a:solidFill>
                <a:cs typeface="Arial" charset="0"/>
              </a:rPr>
              <a:t>Мати</a:t>
            </a:r>
            <a:r>
              <a:rPr lang="uk-UA" sz="2200" b="1">
                <a:cs typeface="Arial" charset="0"/>
              </a:rPr>
              <a:t> – </a:t>
            </a:r>
            <a:r>
              <a:rPr lang="uk-UA" altLang="en-US" sz="2200" b="1">
                <a:cs typeface="Arial" charset="0"/>
              </a:rPr>
              <a:t>с</a:t>
            </a:r>
            <a:r>
              <a:rPr lang="uk-UA" sz="2200" b="1">
                <a:cs typeface="Arial" charset="0"/>
              </a:rPr>
              <a:t>піва</a:t>
            </a:r>
            <a:r>
              <a:rPr lang="ru-RU" altLang="en-US" sz="2200" b="1">
                <a:cs typeface="Arial" charset="0"/>
              </a:rPr>
              <a:t>ч</a:t>
            </a:r>
            <a:r>
              <a:rPr lang="uk-UA" sz="2200" b="1">
                <a:cs typeface="Arial" charset="0"/>
              </a:rPr>
              <a:t>ка і </a:t>
            </a:r>
            <a:r>
              <a:rPr lang="uk-UA" altLang="en-US" sz="2200" b="1">
                <a:cs typeface="Arial" charset="0"/>
              </a:rPr>
              <a:t>м</a:t>
            </a:r>
            <a:r>
              <a:rPr lang="uk-UA" sz="2200" b="1">
                <a:cs typeface="Arial" charset="0"/>
              </a:rPr>
              <a:t>узикантка</a:t>
            </a:r>
            <a:r>
              <a:rPr lang="uk-UA" b="1">
                <a:cs typeface="Arial" charset="0"/>
              </a:rPr>
              <a:t>.</a:t>
            </a:r>
            <a:endParaRPr lang="en-US">
              <a:cs typeface="Arial" charset="0"/>
            </a:endParaRPr>
          </a:p>
        </p:txBody>
      </p:sp>
      <p:sp>
        <p:nvSpPr>
          <p:cNvPr id="60422" name="Прямоугольник 5"/>
          <p:cNvSpPr>
            <a:spLocks noChangeArrowheads="1"/>
          </p:cNvSpPr>
          <p:nvPr/>
        </p:nvSpPr>
        <p:spPr bwMode="auto">
          <a:xfrm>
            <a:off x="223838" y="5029200"/>
            <a:ext cx="4692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uk-UA" altLang="en-US" b="1">
                <a:solidFill>
                  <a:srgbClr val="002060"/>
                </a:solidFill>
                <a:latin typeface="맑은 고딕"/>
              </a:rPr>
              <a:t>Батько </a:t>
            </a:r>
            <a:r>
              <a:rPr lang="uk-UA" altLang="en-US" b="1">
                <a:latin typeface="맑은 고딕"/>
              </a:rPr>
              <a:t>- лікар за професією. </a:t>
            </a:r>
            <a:endParaRPr lang="en-US">
              <a:latin typeface="맑은 고딕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0"/>
            <a:ext cx="7524750" cy="10699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4075" y="1268413"/>
            <a:ext cx="6562725" cy="460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5" name="Объект 4"/>
          <p:cNvSpPr>
            <a:spLocks noGrp="1"/>
          </p:cNvSpPr>
          <p:nvPr>
            <p:ph idx="10"/>
          </p:nvPr>
        </p:nvSpPr>
        <p:spPr>
          <a:xfrm>
            <a:off x="2133600" y="1844675"/>
            <a:ext cx="6564313" cy="41481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6" name="Picture 2" descr="D:\ШКОЛА\ЛІТЕРАТУРА\ПИСЬМЕННИКИ\Хемінгуей _Старий і море\Хемінгуей_фото-1\Хемингуэй, семейный портрет, октябрь 1903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814388" y="53975"/>
            <a:ext cx="7751762" cy="603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45" name="Прямоугольник 3"/>
          <p:cNvSpPr>
            <a:spLocks noChangeArrowheads="1"/>
          </p:cNvSpPr>
          <p:nvPr/>
        </p:nvSpPr>
        <p:spPr bwMode="auto">
          <a:xfrm>
            <a:off x="669925" y="6191250"/>
            <a:ext cx="8040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2000" b="1">
                <a:cs typeface="Arial" charset="0"/>
              </a:rPr>
              <a:t>Майбутній письменник ріс у культурній, забезпеченій родині.</a:t>
            </a:r>
            <a:endParaRPr lang="en-US" sz="2000">
              <a:latin typeface="맑은 고딕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D:\Desktop\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63513"/>
            <a:ext cx="4826000" cy="3184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D:\Desktop\Oak-Park-High-Schoo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638" y="3786188"/>
            <a:ext cx="4737100" cy="3071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2468" name="Прямоугольник 1"/>
          <p:cNvSpPr>
            <a:spLocks noChangeArrowheads="1"/>
          </p:cNvSpPr>
          <p:nvPr/>
        </p:nvSpPr>
        <p:spPr bwMode="auto">
          <a:xfrm>
            <a:off x="495300" y="3324225"/>
            <a:ext cx="4897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b="1">
                <a:latin typeface="맑은 고딕"/>
                <a:ea typeface="Calibri" pitchFamily="34" charset="0"/>
                <a:cs typeface="Times New Roman" pitchFamily="18" charset="0"/>
              </a:rPr>
              <a:t>Оук-Паркська середня школа. </a:t>
            </a:r>
            <a:endParaRPr lang="en-US" b="1">
              <a:latin typeface="맑은 고딕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2469" name="Прямоугольник 4"/>
          <p:cNvSpPr>
            <a:spLocks noChangeArrowheads="1"/>
          </p:cNvSpPr>
          <p:nvPr/>
        </p:nvSpPr>
        <p:spPr bwMode="auto">
          <a:xfrm>
            <a:off x="5565775" y="307975"/>
            <a:ext cx="35274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sz="4000" b="1">
                <a:latin typeface="맑은 고딕"/>
                <a:ea typeface="Calibri" pitchFamily="34" charset="0"/>
                <a:cs typeface="Times New Roman" pitchFamily="18" charset="0"/>
              </a:rPr>
              <a:t>Освіта</a:t>
            </a:r>
          </a:p>
          <a:p>
            <a:pPr algn="ctr" latinLnBrk="1"/>
            <a:endParaRPr lang="uk-UA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latinLnBrk="1"/>
            <a:endParaRPr lang="uk-UA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latinLnBrk="1"/>
            <a:r>
              <a:rPr lang="uk-UA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Гемінґвей </a:t>
            </a:r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отримав </a:t>
            </a:r>
          </a:p>
          <a:p>
            <a:pPr algn="ctr" latinLnBrk="1"/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середню  освіту, та </a:t>
            </a:r>
          </a:p>
          <a:p>
            <a:pPr algn="ctr" latinLnBrk="1"/>
            <a:r>
              <a:rPr lang="en-US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в</a:t>
            </a:r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ідзначився</a:t>
            </a:r>
            <a:r>
              <a:rPr lang="en-US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високим </a:t>
            </a:r>
          </a:p>
          <a:p>
            <a:pPr algn="ctr" latinLnBrk="1"/>
            <a:r>
              <a:rPr lang="en-US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р</a:t>
            </a:r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івнем</a:t>
            </a:r>
            <a:r>
              <a:rPr lang="en-US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 </a:t>
            </a:r>
            <a:endParaRPr lang="uk-UA" altLang="en-US" sz="2800" b="1">
              <a:latin typeface="맑은 고딕"/>
              <a:ea typeface="Calibri" pitchFamily="34" charset="0"/>
              <a:cs typeface="Times New Roman" pitchFamily="18" charset="0"/>
            </a:endParaRPr>
          </a:p>
          <a:p>
            <a:pPr algn="ctr" latinLnBrk="1"/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загальноосвітньої  </a:t>
            </a:r>
          </a:p>
          <a:p>
            <a:pPr algn="ctr" latinLnBrk="1"/>
            <a:r>
              <a:rPr lang="ru-RU" altLang="en-US" sz="2800" b="1">
                <a:latin typeface="맑은 고딕"/>
                <a:ea typeface="Calibri" pitchFamily="34" charset="0"/>
                <a:cs typeface="Times New Roman" pitchFamily="18" charset="0"/>
              </a:rPr>
              <a:t>підготовки. </a:t>
            </a:r>
            <a:endParaRPr lang="en-US" sz="2800" b="1">
              <a:latin typeface="맑은 고딕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4" descr="D:\ШКОЛА\ЛІТЕРАТУРА\ПИСЬМЕННИКИ\Хемінгуей _Старий і море\Хемінгуей_фото-1\Хемингуэй с сестрой Марсалиной и друзьями, 19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88913"/>
            <a:ext cx="76422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Прямоугольник 1"/>
          <p:cNvSpPr>
            <a:spLocks noChangeArrowheads="1"/>
          </p:cNvSpPr>
          <p:nvPr/>
        </p:nvSpPr>
        <p:spPr bwMode="auto">
          <a:xfrm>
            <a:off x="831850" y="4941888"/>
            <a:ext cx="73453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latinLnBrk="1"/>
            <a:r>
              <a:rPr lang="ru-RU" altLang="en-US" b="1">
                <a:latin typeface="맑은 고딕"/>
              </a:rPr>
              <a:t>Коли </a:t>
            </a:r>
            <a:r>
              <a:rPr lang="uk-UA" b="1">
                <a:latin typeface="Times New Roman" pitchFamily="18" charset="0"/>
              </a:rPr>
              <a:t>Гемінґвею </a:t>
            </a:r>
            <a:r>
              <a:rPr lang="ru-RU" altLang="en-US" b="1">
                <a:latin typeface="맑은 고딕"/>
              </a:rPr>
              <a:t>виповнилось 19 років, він їде </a:t>
            </a:r>
          </a:p>
          <a:p>
            <a:pPr algn="just" latinLnBrk="1"/>
            <a:r>
              <a:rPr lang="en-US" altLang="en-US" b="1">
                <a:latin typeface="맑은 고딕"/>
              </a:rPr>
              <a:t>д</a:t>
            </a:r>
            <a:r>
              <a:rPr lang="ru-RU" altLang="en-US" b="1">
                <a:latin typeface="맑은 고딕"/>
              </a:rPr>
              <a:t>о Європи,  щоб   добровольцем взяти участь у Першій світовій війні, яка стала для нього </a:t>
            </a:r>
          </a:p>
          <a:p>
            <a:pPr algn="just" latinLnBrk="1"/>
            <a:r>
              <a:rPr lang="ru-RU" altLang="en-US" b="1">
                <a:latin typeface="맑은 고딕"/>
              </a:rPr>
              <a:t>першим життєвим університетом.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ШКОЛА\3_ЛІТЕРАТУРА\ПИСЬМЕННИКИ\Хемінгуей _Старий і море\Хемінгуей_фото-1\Эрнест и Паулина Хемингуэй, Париж, 1927 г..jpg"/>
          <p:cNvPicPr>
            <a:picLocks noChangeAspect="1" noChangeArrowheads="1"/>
          </p:cNvPicPr>
          <p:nvPr/>
        </p:nvPicPr>
        <p:blipFill>
          <a:blip r:embed="rId3"/>
          <a:srcRect l="6818" t="16320" r="4545"/>
          <a:stretch>
            <a:fillRect/>
          </a:stretch>
        </p:blipFill>
        <p:spPr bwMode="auto">
          <a:xfrm>
            <a:off x="301625" y="71438"/>
            <a:ext cx="3883025" cy="2659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179388" y="2997200"/>
            <a:ext cx="3754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sz="2000" b="1">
                <a:latin typeface="Times New Roman" pitchFamily="18" charset="0"/>
              </a:rPr>
              <a:t>Ернест і Пауліна Гемінґвей, </a:t>
            </a:r>
          </a:p>
          <a:p>
            <a:pPr algn="ctr" latinLnBrk="1"/>
            <a:r>
              <a:rPr lang="ru-RU" altLang="en-US" sz="2000" b="1">
                <a:latin typeface="Times New Roman" pitchFamily="18" charset="0"/>
              </a:rPr>
              <a:t>Париж, 1927 р.</a:t>
            </a:r>
          </a:p>
        </p:txBody>
      </p:sp>
      <p:sp>
        <p:nvSpPr>
          <p:cNvPr id="64516" name="Прямоугольник 4"/>
          <p:cNvSpPr>
            <a:spLocks noChangeArrowheads="1"/>
          </p:cNvSpPr>
          <p:nvPr/>
        </p:nvSpPr>
        <p:spPr bwMode="auto">
          <a:xfrm>
            <a:off x="4189413" y="200025"/>
            <a:ext cx="48148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buClr>
                <a:srgbClr val="A5A5A5"/>
              </a:buClr>
            </a:pPr>
            <a:r>
              <a:rPr lang="ru-RU">
                <a:cs typeface="Arial" charset="0"/>
              </a:rPr>
              <a:t>Після війни </a:t>
            </a:r>
            <a:r>
              <a:rPr lang="uk-UA">
                <a:latin typeface="Times New Roman" pitchFamily="18" charset="0"/>
              </a:rPr>
              <a:t>Гемінґвей</a:t>
            </a:r>
            <a:r>
              <a:rPr lang="ru-RU">
                <a:cs typeface="Arial" charset="0"/>
              </a:rPr>
              <a:t> знову їде до Європи  в</a:t>
            </a:r>
            <a:r>
              <a:rPr lang="ru-RU" altLang="en-US">
                <a:latin typeface="맑은 고딕"/>
              </a:rPr>
              <a:t>ж</a:t>
            </a:r>
            <a:r>
              <a:rPr lang="ru-RU">
                <a:cs typeface="Arial" charset="0"/>
              </a:rPr>
              <a:t>е як </a:t>
            </a:r>
            <a:r>
              <a:rPr lang="ru-RU" altLang="en-US">
                <a:latin typeface="맑은 고딕"/>
              </a:rPr>
              <a:t>ж</a:t>
            </a:r>
            <a:r>
              <a:rPr lang="ru-RU">
                <a:cs typeface="Arial" charset="0"/>
              </a:rPr>
              <a:t>урналі</a:t>
            </a:r>
            <a:r>
              <a:rPr lang="ru-RU" altLang="en-US">
                <a:latin typeface="맑은 고딕"/>
              </a:rPr>
              <a:t>с</a:t>
            </a:r>
            <a:r>
              <a:rPr lang="ru-RU">
                <a:cs typeface="Arial" charset="0"/>
              </a:rPr>
              <a:t>т.    Але рапто</a:t>
            </a:r>
            <a:r>
              <a:rPr lang="ru-RU" altLang="en-US">
                <a:latin typeface="맑은 고딕"/>
              </a:rPr>
              <a:t>м</a:t>
            </a:r>
            <a:r>
              <a:rPr lang="ru-RU">
                <a:cs typeface="Arial" charset="0"/>
              </a:rPr>
              <a:t> припиняє  </a:t>
            </a:r>
            <a:r>
              <a:rPr lang="ru-RU" altLang="en-US">
                <a:latin typeface="맑은 고딕"/>
              </a:rPr>
              <a:t>свою</a:t>
            </a:r>
            <a:r>
              <a:rPr lang="ru-RU">
                <a:cs typeface="Arial" charset="0"/>
              </a:rPr>
              <a:t>    </a:t>
            </a:r>
          </a:p>
          <a:p>
            <a:pPr algn="ctr" latinLnBrk="1">
              <a:buClr>
                <a:srgbClr val="A5A5A5"/>
              </a:buClr>
            </a:pPr>
            <a:r>
              <a:rPr lang="ru-RU">
                <a:cs typeface="Arial" charset="0"/>
              </a:rPr>
              <a:t> </a:t>
            </a:r>
            <a:r>
              <a:rPr lang="ru-RU" altLang="en-US">
                <a:latin typeface="맑은 고딕"/>
              </a:rPr>
              <a:t>ж</a:t>
            </a:r>
            <a:r>
              <a:rPr lang="ru-RU">
                <a:cs typeface="Arial" charset="0"/>
              </a:rPr>
              <a:t>урналі</a:t>
            </a:r>
            <a:r>
              <a:rPr lang="ru-RU" altLang="en-US">
                <a:latin typeface="맑은 고딕"/>
              </a:rPr>
              <a:t>с</a:t>
            </a:r>
            <a:r>
              <a:rPr lang="ru-RU">
                <a:cs typeface="Arial" charset="0"/>
              </a:rPr>
              <a:t>т</a:t>
            </a:r>
            <a:r>
              <a:rPr lang="ru-RU" altLang="en-US">
                <a:latin typeface="맑은 고딕"/>
              </a:rPr>
              <a:t>сь</a:t>
            </a:r>
            <a:r>
              <a:rPr lang="ru-RU">
                <a:cs typeface="Arial" charset="0"/>
              </a:rPr>
              <a:t>ку роботу, </a:t>
            </a:r>
          </a:p>
          <a:p>
            <a:pPr algn="ctr" latinLnBrk="1">
              <a:buClr>
                <a:srgbClr val="A5A5A5"/>
              </a:buClr>
            </a:pPr>
            <a:r>
              <a:rPr lang="ru-RU">
                <a:cs typeface="Arial" charset="0"/>
              </a:rPr>
              <a:t>вирішивши </a:t>
            </a:r>
            <a:r>
              <a:rPr lang="ru-RU" altLang="en-US">
                <a:latin typeface="맑은 고딕"/>
              </a:rPr>
              <a:t>с</a:t>
            </a:r>
            <a:r>
              <a:rPr lang="ru-RU">
                <a:cs typeface="Arial" charset="0"/>
              </a:rPr>
              <a:t>тати пи</a:t>
            </a:r>
            <a:r>
              <a:rPr lang="ru-RU" altLang="en-US">
                <a:latin typeface="맑은 고딕"/>
              </a:rPr>
              <a:t>сьм</a:t>
            </a:r>
            <a:r>
              <a:rPr lang="ru-RU">
                <a:cs typeface="Arial" charset="0"/>
              </a:rPr>
              <a:t>еннико</a:t>
            </a:r>
            <a:r>
              <a:rPr lang="ru-RU" altLang="en-US">
                <a:latin typeface="맑은 고딕"/>
              </a:rPr>
              <a:t>м</a:t>
            </a:r>
            <a:r>
              <a:rPr lang="ru-RU">
                <a:cs typeface="Arial" charset="0"/>
              </a:rPr>
              <a:t>.</a:t>
            </a:r>
          </a:p>
        </p:txBody>
      </p:sp>
      <p:pic>
        <p:nvPicPr>
          <p:cNvPr id="64517" name="Picture 3" descr="D:\ШКОЛА\3_ЛІТЕРАТУРА\ПИСЬМЕННИКИ\Хемінгуей _Старий і море\Хемінгуей_фото-1\Эрнест и Паулина Хемингуэй на корриде. Памплона, 1928 г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3968750" y="3038475"/>
            <a:ext cx="5030788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Прямоугольник 5"/>
          <p:cNvSpPr>
            <a:spLocks noChangeArrowheads="1"/>
          </p:cNvSpPr>
          <p:nvPr/>
        </p:nvSpPr>
        <p:spPr bwMode="auto">
          <a:xfrm>
            <a:off x="179388" y="4487863"/>
            <a:ext cx="3789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sz="2000" b="1">
                <a:latin typeface="Times New Roman" pitchFamily="18" charset="0"/>
              </a:rPr>
              <a:t>Ернест і Пауліна </a:t>
            </a:r>
            <a:r>
              <a:rPr lang="uk-UA" sz="2000" b="1">
                <a:latin typeface="Times New Roman" pitchFamily="18" charset="0"/>
              </a:rPr>
              <a:t>Гемінґвей</a:t>
            </a:r>
            <a:r>
              <a:rPr lang="ru-RU" altLang="en-US" sz="2000" b="1">
                <a:latin typeface="Times New Roman" pitchFamily="18" charset="0"/>
              </a:rPr>
              <a:t> </a:t>
            </a:r>
          </a:p>
          <a:p>
            <a:pPr algn="ctr" latinLnBrk="1"/>
            <a:r>
              <a:rPr lang="ru-RU" altLang="en-US" sz="2000" b="1">
                <a:latin typeface="Times New Roman" pitchFamily="18" charset="0"/>
              </a:rPr>
              <a:t>на кориді. Памплона, 1928 р.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Прямоугольник 1"/>
          <p:cNvSpPr>
            <a:spLocks noChangeArrowheads="1"/>
          </p:cNvSpPr>
          <p:nvPr/>
        </p:nvSpPr>
        <p:spPr bwMode="auto">
          <a:xfrm>
            <a:off x="107950" y="2133600"/>
            <a:ext cx="39100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latinLnBrk="1"/>
            <a:r>
              <a:rPr lang="ru-RU" sz="2000" b="1">
                <a:cs typeface="Arial" charset="0"/>
              </a:rPr>
              <a:t>        </a:t>
            </a:r>
          </a:p>
          <a:p>
            <a:pPr algn="just" latinLnBrk="1"/>
            <a:r>
              <a:rPr lang="ru-RU" sz="2000" b="1">
                <a:latin typeface="Times New Roman" pitchFamily="18" charset="0"/>
                <a:cs typeface="Arial" charset="0"/>
              </a:rPr>
              <a:t>1926 р. – повість "Фієста".</a:t>
            </a:r>
          </a:p>
          <a:p>
            <a:pPr algn="just" latinLnBrk="1"/>
            <a:endParaRPr lang="ru-RU" sz="2000" b="1">
              <a:latin typeface="Times New Roman" pitchFamily="18" charset="0"/>
              <a:cs typeface="Arial" charset="0"/>
            </a:endParaRPr>
          </a:p>
          <a:p>
            <a:pPr algn="just" latinLnBrk="1"/>
            <a:r>
              <a:rPr lang="ru-RU" sz="2000" b="1">
                <a:latin typeface="Times New Roman" pitchFamily="18" charset="0"/>
                <a:cs typeface="Arial" charset="0"/>
              </a:rPr>
              <a:t>1929 р. - роман «Прощавай,   зброє!» приніс світову славу й визнання </a:t>
            </a:r>
            <a:r>
              <a:rPr lang="uk-UA" sz="2000" b="1">
                <a:latin typeface="Times New Roman" pitchFamily="18" charset="0"/>
              </a:rPr>
              <a:t> Гемінґвею.</a:t>
            </a:r>
            <a:endParaRPr lang="ru-RU" sz="2000">
              <a:latin typeface="Times New Roman" pitchFamily="18" charset="0"/>
              <a:cs typeface="Arial" charset="0"/>
            </a:endParaRPr>
          </a:p>
        </p:txBody>
      </p:sp>
      <p:pic>
        <p:nvPicPr>
          <p:cNvPr id="4" name="Picture 3" descr="D:\Desktop\51Y4P8CC38L._SS500_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17839" y="404664"/>
            <a:ext cx="4536504" cy="5918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:\ШКОЛА\3_ЛІТЕРАТУРА\ПИСЬМЕННИКИ\Хемінгуей _Старий і море\1293436253_yernest-xeminguyej-proshhaj-oruzhie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80963" y="92075"/>
            <a:ext cx="2474912" cy="378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 descr="D:\ШКОЛА\3_ЛІТЕРАТУРА\ПИСЬМЕННИКИ\Хемінгуей _Старий і море\0607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3375" y="96838"/>
            <a:ext cx="3109913" cy="246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D:\ШКОЛА\3_ЛІТЕРАТУРА\ПИСЬМЕННИКИ\Хемінгуей _Старий і море\HAMfare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71450"/>
            <a:ext cx="2643187" cy="362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D:\ШКОЛА\3_ЛІТЕРАТУРА\ПИСЬМЕННИКИ\Хемінгуей _Старий і море\bnn.jpeg"/>
          <p:cNvPicPr>
            <a:picLocks noChangeAspect="1" noChangeArrowheads="1"/>
          </p:cNvPicPr>
          <p:nvPr/>
        </p:nvPicPr>
        <p:blipFill>
          <a:blip r:embed="rId6"/>
          <a:srcRect l="7317" r="9756"/>
          <a:stretch>
            <a:fillRect/>
          </a:stretch>
        </p:blipFill>
        <p:spPr bwMode="auto">
          <a:xfrm>
            <a:off x="3165475" y="2852738"/>
            <a:ext cx="2571750" cy="3706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566" name="Picture 2" descr="C:\Documents and Settings\Loner\Мои документы\Мои документы\Мои документы\Зарубіжна література 11 клас\Ернест Хемінгуей\12 (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54725" y="3559175"/>
            <a:ext cx="2143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2" descr="C:\Documents and Settings\Loner\Мои документы\Мои документы\Мои документы\Зарубіжна література 11 клас\Ернест Хемінгуей\1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3" y="2940050"/>
            <a:ext cx="2249487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 descr="D:\ШКОЛА\ЛІТЕРАТУРА\ПИСЬМЕННИКИ\Хемінгуей _Старий і море\Хемінгуей_фото-2\Генерал Енріке Лістер і Ернест Хемінгуей на фронті в Ебро. 1938.jpg"/>
          <p:cNvPicPr>
            <a:picLocks noChangeAspect="1" noChangeArrowheads="1"/>
          </p:cNvPicPr>
          <p:nvPr/>
        </p:nvPicPr>
        <p:blipFill>
          <a:blip r:embed="rId3"/>
          <a:srcRect l="2995" r="4141"/>
          <a:stretch>
            <a:fillRect/>
          </a:stretch>
        </p:blipFill>
        <p:spPr bwMode="auto">
          <a:xfrm>
            <a:off x="344488" y="25400"/>
            <a:ext cx="47339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Прямоугольник 3"/>
          <p:cNvSpPr>
            <a:spLocks noChangeArrowheads="1"/>
          </p:cNvSpPr>
          <p:nvPr/>
        </p:nvSpPr>
        <p:spPr bwMode="auto">
          <a:xfrm>
            <a:off x="-14288" y="5462588"/>
            <a:ext cx="6889751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b="1" i="1">
                <a:latin typeface="Times New Roman" pitchFamily="18" charset="0"/>
              </a:rPr>
              <a:t>Генерал Енріке Лістер і Ернест </a:t>
            </a:r>
            <a:r>
              <a:rPr lang="uk-UA" b="1" i="1">
                <a:latin typeface="Times New Roman" pitchFamily="18" charset="0"/>
              </a:rPr>
              <a:t>Гемінґвей </a:t>
            </a:r>
            <a:endParaRPr lang="en-US" b="1" i="1">
              <a:latin typeface="Times New Roman" pitchFamily="18" charset="0"/>
            </a:endParaRPr>
          </a:p>
          <a:p>
            <a:pPr algn="ctr" latinLnBrk="1"/>
            <a:r>
              <a:rPr lang="ru-RU" altLang="en-US" b="1" i="1">
                <a:latin typeface="Times New Roman" pitchFamily="18" charset="0"/>
              </a:rPr>
              <a:t> на фронті в Ебро.   1938 р.</a:t>
            </a:r>
          </a:p>
        </p:txBody>
      </p:sp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5078413" y="476250"/>
            <a:ext cx="38862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Результатом роздумів     письменника над подіями в   Європі кінця 30-х рр. стали   романи:</a:t>
            </a:r>
          </a:p>
          <a:p>
            <a:pPr algn="ctr"/>
            <a:endParaRPr lang="ru-RU"/>
          </a:p>
          <a:p>
            <a:pPr algn="ctr"/>
            <a:r>
              <a:rPr lang="ru-RU"/>
              <a:t>1937 - </a:t>
            </a:r>
            <a:r>
              <a:rPr lang="ru-RU" b="1"/>
              <a:t>"Мати і не мати" </a:t>
            </a:r>
          </a:p>
          <a:p>
            <a:pPr algn="ctr"/>
            <a:endParaRPr lang="ru-RU"/>
          </a:p>
          <a:p>
            <a:pPr algn="ctr"/>
            <a:r>
              <a:rPr lang="ru-RU"/>
              <a:t>1940 - </a:t>
            </a:r>
            <a:r>
              <a:rPr lang="ru-RU" b="1"/>
              <a:t>«П'ята колона»,     «По кому подзвін».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261938"/>
            <a:ext cx="45720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61938"/>
            <a:ext cx="4319587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" y="3613150"/>
            <a:ext cx="44164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Прямоугольник 4"/>
          <p:cNvSpPr>
            <a:spLocks noChangeArrowheads="1"/>
          </p:cNvSpPr>
          <p:nvPr/>
        </p:nvSpPr>
        <p:spPr bwMode="auto">
          <a:xfrm>
            <a:off x="5508625" y="4543425"/>
            <a:ext cx="2516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1942-1943 рр.</a:t>
            </a:r>
            <a:endParaRPr lang="uk-UA" b="1"/>
          </a:p>
          <a:p>
            <a:pPr algn="ctr"/>
            <a:r>
              <a:rPr lang="en-US" b="1"/>
              <a:t> </a:t>
            </a:r>
            <a:r>
              <a:rPr lang="ru-RU" b="1"/>
              <a:t>К</a:t>
            </a:r>
            <a:r>
              <a:rPr lang="en-US" b="1"/>
              <a:t>атер «</a:t>
            </a:r>
            <a:r>
              <a:rPr lang="ru-RU" b="1"/>
              <a:t>П</a:t>
            </a:r>
            <a:r>
              <a:rPr lang="en-US" b="1"/>
              <a:t>ілар</a:t>
            </a:r>
            <a:r>
              <a:rPr lang="uk-UA" b="1"/>
              <a:t>».</a:t>
            </a:r>
            <a:endParaRPr lang="en-US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ШКОЛА\ЛІТЕРАТУРА\ПИСЬМЕННИКИ\Хемінгуей _Старий і море\старий і море\the20old20man20and20the20s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628775"/>
            <a:ext cx="3624263" cy="5078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D:\ШКОЛА\3_ЛІТЕРАТУРА\ПИСЬМЕННИКИ\Хемінгуей _Старий і море\hj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628775"/>
            <a:ext cx="3937000" cy="5005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01625" y="188913"/>
            <a:ext cx="8662988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latinLnBrk="1">
              <a:defRPr/>
            </a:pPr>
            <a:r>
              <a:rPr lang="uk-UA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Calibri" pitchFamily="34" charset="0"/>
                <a:cs typeface="Times New Roman" pitchFamily="18" charset="0"/>
              </a:rPr>
              <a:t>1952 рік стає черговою перемогою: </a:t>
            </a:r>
          </a:p>
          <a:p>
            <a:pPr algn="ctr" latinLnBrk="1">
              <a:defRPr/>
            </a:pPr>
            <a:r>
              <a:rPr lang="uk-UA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Calibri" pitchFamily="34" charset="0"/>
                <a:cs typeface="Times New Roman" pitchFamily="18" charset="0"/>
              </a:rPr>
              <a:t>він пише твір свого життя - повість </a:t>
            </a:r>
            <a:r>
              <a:rPr lang="en-US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uk-UA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ea typeface="Calibri" pitchFamily="34" charset="0"/>
                <a:cs typeface="Times New Roman" pitchFamily="18" charset="0"/>
              </a:rPr>
              <a:t>Старий і море</a:t>
            </a:r>
            <a:r>
              <a:rPr lang="en-US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  <a:cs typeface="Times New Roman" pitchFamily="18" charset="0"/>
              </a:rPr>
              <a:t>”</a:t>
            </a:r>
            <a:r>
              <a:rPr lang="ru-RU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맑은 고딕"/>
                <a:ea typeface="Calibri" pitchFamily="34" charset="0"/>
                <a:cs typeface="Calibri" pitchFamily="34" charset="0"/>
              </a:rPr>
              <a:t>. 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맑은 고딕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628775"/>
            <a:ext cx="7315200" cy="71596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4000" dirty="0">
                <a:solidFill>
                  <a:schemeClr val="bg1"/>
                </a:solidFill>
              </a:rPr>
              <a:t>Епіграф до </a:t>
            </a:r>
            <a:r>
              <a:rPr lang="uk-UA" sz="4000" dirty="0" smtClean="0">
                <a:solidFill>
                  <a:schemeClr val="bg1"/>
                </a:solidFill>
              </a:rPr>
              <a:t>заняття</a:t>
            </a:r>
            <a:endParaRPr lang="ru-RU" altLang="ru-RU" sz="4000" dirty="0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idx="1"/>
          </p:nvPr>
        </p:nvSpPr>
        <p:spPr>
          <a:xfrm>
            <a:off x="657225" y="2597150"/>
            <a:ext cx="7694613" cy="4191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Бути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людиною – значить бути борцем.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sz="4000" b="1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                          </a:t>
            </a:r>
            <a:r>
              <a:rPr lang="uk-UA" sz="4000" b="1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Йоганн </a:t>
            </a:r>
            <a:r>
              <a:rPr lang="uk-UA" sz="4000" b="1" dirty="0">
                <a:solidFill>
                  <a:schemeClr val="bg2"/>
                </a:solidFill>
                <a:latin typeface="Monotype Corsiva" panose="03010101010201010101" pitchFamily="66" charset="0"/>
              </a:rPr>
              <a:t>Вольфганг Гете</a:t>
            </a:r>
            <a:endParaRPr lang="ru-RU" sz="4000" b="1" dirty="0">
              <a:solidFill>
                <a:schemeClr val="bg2"/>
              </a:solidFill>
              <a:latin typeface="Monotype Corsiva" panose="03010101010201010101" pitchFamily="66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395288" y="5592763"/>
            <a:ext cx="8569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altLang="en-US" b="1">
                <a:latin typeface="맑은 고딕"/>
              </a:rPr>
              <a:t>Вручення Нобелівської премії з літератури.</a:t>
            </a:r>
          </a:p>
          <a:p>
            <a:pPr algn="ctr" latinLnBrk="1"/>
            <a:r>
              <a:rPr lang="ru-RU" altLang="en-US" b="1">
                <a:latin typeface="맑은 고딕"/>
              </a:rPr>
              <a:t> У своєму будинку на Кубі. 1954 р.</a:t>
            </a:r>
          </a:p>
        </p:txBody>
      </p:sp>
      <p:pic>
        <p:nvPicPr>
          <p:cNvPr id="70659" name="Picture 2" descr="D:\ШКОЛА\ЛІТЕРАТУРА\ПИСЬМЕННИКИ\Хемінгуей _Старий і море\Хемінгуей_фото-2\Вручення Нобелівської премії з літератури. У своєму будинку на Кубі. 19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0850" y="0"/>
            <a:ext cx="5665788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ШКОЛА\3_ЛІТЕРАТУРА\ПИСЬМЕННИКИ\Хемінгуей _Старий і море\Хемінгуей_фото-2\Хемінгуей позує з буйволом, під час сафарі в Африці. 1954.jpg"/>
          <p:cNvPicPr>
            <a:picLocks noChangeAspect="1" noChangeArrowheads="1"/>
          </p:cNvPicPr>
          <p:nvPr/>
        </p:nvPicPr>
        <p:blipFill>
          <a:blip r:embed="rId3"/>
          <a:srcRect l="6538" b="8682"/>
          <a:stretch>
            <a:fillRect/>
          </a:stretch>
        </p:blipFill>
        <p:spPr bwMode="auto">
          <a:xfrm>
            <a:off x="379413" y="142875"/>
            <a:ext cx="4302125" cy="42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683" name="Picture 2" descr="D:\ШКОЛА\ЛІТЕРАТУРА\ПИСЬМЕННИКИ\Хемінгуей _Старий і море\Хемінгуей_фото-2\Ернест Хемінгуей і його шофер Адамо в місцях, описаних у романі По кому дзвонить дзвін. Липень, 1953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881563" y="171450"/>
            <a:ext cx="40703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388" y="4581525"/>
            <a:ext cx="43799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Довгий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період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Гемінґвей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жив на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Кубі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(1939-1960) в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містечку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Сан-Франциско де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Паула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,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неподалік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від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Гавани.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4" descr="C:\Documents and Settings\Марія\Рабочий стол\фото з Вікіпедії.jpg"/>
          <p:cNvPicPr>
            <a:picLocks noChangeAspect="1" noChangeArrowheads="1"/>
          </p:cNvPicPr>
          <p:nvPr/>
        </p:nvPicPr>
        <p:blipFill>
          <a:blip r:embed="rId3"/>
          <a:srcRect r="45441" b="64906"/>
          <a:stretch>
            <a:fillRect/>
          </a:stretch>
        </p:blipFill>
        <p:spPr bwMode="auto">
          <a:xfrm>
            <a:off x="1258888" y="65088"/>
            <a:ext cx="6683375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5" descr="D:\ШКОЛА\ЛІТЕРАТУРА\ПИСЬМЕННИКИ\Хемінгуей _Старий і море\Хемінгуей_фото-2\Копия Ланч в готелі, під час подорожі по Іспанії. 19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517900"/>
            <a:ext cx="50307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2" descr="D:\ШКОЛА\ЛІТЕРАТУРА\ПИСЬМЕННИКИ\Хемінгуей _Старий і море\Хемінгуей_фото-2\Хемінгуей в своєму будинку на Кубі. Остання фотографія. 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2413" y="3517900"/>
            <a:ext cx="37607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Прямоугольник 1"/>
          <p:cNvSpPr>
            <a:spLocks noChangeArrowheads="1"/>
          </p:cNvSpPr>
          <p:nvPr/>
        </p:nvSpPr>
        <p:spPr bwMode="auto">
          <a:xfrm>
            <a:off x="2640013" y="283845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uk-UA" altLang="en-US" sz="3200" b="1">
                <a:cs typeface="Arial" charset="0"/>
              </a:rPr>
              <a:t>Останні  роки  життя</a:t>
            </a:r>
            <a:r>
              <a:rPr lang="uk-UA" altLang="en-US" sz="3200">
                <a:latin typeface="맑은 고딕"/>
              </a:rPr>
              <a:t> </a:t>
            </a:r>
            <a:endParaRPr lang="ru-RU" altLang="en-US" sz="3200">
              <a:latin typeface="맑은 고딕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3" descr="D:\ШКОЛА\ЛІТЕРАТУРА\ПИСЬМЕННИКИ\Хемінгуей _Старий і море\фото з Вікіпедії\800px-Grave_markers_of_Ernest_Hemingway_&amp;_wife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303588" y="1268413"/>
            <a:ext cx="5815012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8313" y="260350"/>
            <a:ext cx="813593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липня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1961 року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Гемінґвей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повертається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додому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садибу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Фінка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Віхія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на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Кубі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9400" y="2787650"/>
            <a:ext cx="302418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Вранці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, 2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липня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1961 року,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пострілом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з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улюбленого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  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карабіна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обриває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життя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0463" y="5749925"/>
            <a:ext cx="75612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Місце поховання Ернеста Гемінґвея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135937" cy="3024188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«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Старий і море» – повість–притча про людину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.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Жанрові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та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сюжетні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особливості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твору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135937" cy="3960813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solidFill>
                  <a:srgbClr val="FF0000"/>
                </a:solidFill>
                <a:latin typeface="Arial Black" pitchFamily="34" charset="0"/>
              </a:rPr>
              <a:t>СЛОВНИКОВА РОБОТА</a:t>
            </a:r>
            <a:br>
              <a:rPr lang="uk-UA" altLang="ru-RU" b="1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uk-UA" altLang="ru-RU" b="1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uk-UA" altLang="ru-RU" b="1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>ЩО ТАКЕ “ПОВІСТЬ”?</a:t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/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>ЩО ТАКЕ  “ПРИТЧА”?</a:t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/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>ЩО ТАКЕ “СИМВОЛ”?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Tip-of-the-Iceber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6863" y="14288"/>
            <a:ext cx="5000625" cy="6858000"/>
          </a:xfrm>
        </p:spPr>
      </p:pic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142875" y="47767"/>
            <a:ext cx="9001125" cy="5211960"/>
          </a:xfrm>
          <a:ln cap="flat" algn="ctr">
            <a:round/>
            <a:headEnd type="none" w="med" len="med"/>
            <a:tailEnd type="none" w="med" len="med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uk-UA" alt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Повість має два плани:</a:t>
            </a:r>
            <a:br>
              <a:rPr lang="uk-UA" alt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alt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alt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altLang="ru-RU" sz="3200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1-</a:t>
            </a:r>
            <a:r>
              <a:rPr lang="ru-RU" sz="3200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600" b="1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Конкретний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–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розповідь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про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пригоду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із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життя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старого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рибалки</a:t>
            </a:r>
            <a:r>
              <a:rPr lang="ru-RU" sz="3200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;</a:t>
            </a:r>
            <a:br>
              <a:rPr lang="ru-RU" sz="3200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3200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uk-UA" altLang="ru-RU" sz="3200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 – </a:t>
            </a:r>
            <a:r>
              <a:rPr lang="ru-RU" sz="3600" b="1" dirty="0" err="1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Філософський</a:t>
            </a:r>
            <a:r>
              <a:rPr lang="ru-RU" sz="3200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розповідь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про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людину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сенс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її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буття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і долю у </a:t>
            </a:r>
            <a:r>
              <a:rPr lang="ru-RU" sz="3200" dirty="0" err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світі</a:t>
            </a:r>
            <a:r>
              <a:rPr lang="ru-RU" sz="3200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uk-UA" alt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http://leveragehr.com/wp-content/uploads/2012/09/Iceberg1.jpg"/>
          <p:cNvPicPr>
            <a:picLocks noChangeAspect="1" noChangeArrowheads="1"/>
          </p:cNvPicPr>
          <p:nvPr/>
        </p:nvPicPr>
        <p:blipFill>
          <a:blip r:embed="rId2">
            <a:lum bright="8000"/>
          </a:blip>
          <a:srcRect l="4688" r="3436" b="3751"/>
          <a:stretch>
            <a:fillRect/>
          </a:stretch>
        </p:blipFill>
        <p:spPr bwMode="auto">
          <a:xfrm>
            <a:off x="1000125" y="785813"/>
            <a:ext cx="7666038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928813" y="2286000"/>
            <a:ext cx="5643562" cy="1588"/>
          </a:xfrm>
          <a:prstGeom prst="line">
            <a:avLst/>
          </a:prstGeom>
          <a:ln w="381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>
            <a:off x="2357438" y="1143000"/>
            <a:ext cx="4214812" cy="6215063"/>
          </a:xfrm>
          <a:prstGeom prst="arc">
            <a:avLst>
              <a:gd name="adj1" fmla="val 10864871"/>
              <a:gd name="adj2" fmla="val 21434133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770063" y="1343025"/>
            <a:ext cx="785812" cy="6588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889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uk-UA" alt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1/8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857500" y="1643063"/>
            <a:ext cx="285750" cy="714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2884488" y="2286000"/>
            <a:ext cx="3000375" cy="2400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889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sz="2500" b="1" u="sng" dirty="0">
                <a:solidFill>
                  <a:srgbClr val="FF0000"/>
                </a:solidFill>
              </a:rPr>
              <a:t>Підтекст</a:t>
            </a:r>
          </a:p>
          <a:p>
            <a:pPr algn="ctr" eaLnBrk="1" hangingPunct="1">
              <a:defRPr/>
            </a:pPr>
            <a:r>
              <a:rPr lang="uk-UA" altLang="ru-RU" sz="2500" b="1" dirty="0">
                <a:solidFill>
                  <a:schemeClr val="accent4">
                    <a:lumMod val="10000"/>
                  </a:schemeClr>
                </a:solidFill>
              </a:rPr>
              <a:t>— Притча</a:t>
            </a:r>
          </a:p>
          <a:p>
            <a:pPr algn="ctr" eaLnBrk="1" hangingPunct="1">
              <a:defRPr/>
            </a:pPr>
            <a:r>
              <a:rPr lang="uk-UA" altLang="ru-RU" sz="2500" b="1" dirty="0">
                <a:solidFill>
                  <a:schemeClr val="accent4">
                    <a:lumMod val="10000"/>
                  </a:schemeClr>
                </a:solidFill>
              </a:rPr>
              <a:t>— Символи</a:t>
            </a:r>
          </a:p>
          <a:p>
            <a:pPr algn="ctr" eaLnBrk="1" hangingPunct="1">
              <a:defRPr/>
            </a:pPr>
            <a:r>
              <a:rPr lang="uk-UA" altLang="ru-RU" sz="2500" b="1" dirty="0">
                <a:solidFill>
                  <a:schemeClr val="accent4">
                    <a:lumMod val="10000"/>
                  </a:schemeClr>
                </a:solidFill>
              </a:rPr>
              <a:t>— Образи</a:t>
            </a:r>
          </a:p>
          <a:p>
            <a:pPr algn="ctr" eaLnBrk="1" hangingPunct="1">
              <a:defRPr/>
            </a:pPr>
            <a:r>
              <a:rPr lang="uk-UA" altLang="ru-RU" sz="2500" b="1" dirty="0">
                <a:solidFill>
                  <a:schemeClr val="accent4">
                    <a:lumMod val="10000"/>
                  </a:schemeClr>
                </a:solidFill>
              </a:rPr>
              <a:t>—</a:t>
            </a:r>
            <a:r>
              <a:rPr lang="uk-UA" altLang="ru-RU" sz="2500" b="1" dirty="0" smtClean="0">
                <a:solidFill>
                  <a:schemeClr val="accent4">
                    <a:lumMod val="10000"/>
                  </a:schemeClr>
                </a:solidFill>
              </a:rPr>
              <a:t>Проблематика</a:t>
            </a:r>
          </a:p>
          <a:p>
            <a:pPr algn="ctr" eaLnBrk="1" hangingPunct="1">
              <a:defRPr/>
            </a:pPr>
            <a:r>
              <a:rPr lang="uk-UA" altLang="ru-RU" sz="2500" b="1" dirty="0" smtClean="0">
                <a:solidFill>
                  <a:schemeClr val="accent4">
                    <a:lumMod val="10000"/>
                  </a:schemeClr>
                </a:solidFill>
              </a:rPr>
              <a:t>— Філософія</a:t>
            </a:r>
            <a:endParaRPr lang="uk-UA" altLang="ru-RU" sz="25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55875" y="1422400"/>
            <a:ext cx="4237038" cy="830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889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Сюжет – поєдинок Сантьяго з рибиною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066800" y="4743450"/>
            <a:ext cx="7466013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8900" algn="r">
              <a:lnSpc>
                <a:spcPct val="150000"/>
              </a:lnSpc>
              <a:tabLst>
                <a:tab pos="4143375" algn="l"/>
              </a:tabLst>
              <a:defRPr/>
            </a:pPr>
            <a:r>
              <a:rPr lang="uk-UA" altLang="ru-RU" sz="2000" b="1">
                <a:solidFill>
                  <a:srgbClr val="FFFF00"/>
                </a:solidFill>
                <a:latin typeface="Arial Black" pitchFamily="34" charset="0"/>
                <a:cs typeface="Arial" charset="0"/>
              </a:rPr>
              <a:t>“ВЕЛИЧ РУХУ  АЙСБЕРГА В ТОМУ, ЩО ВІН ЛИШЕ НА ОДНУ ВОСЬМУ ЗДІЙМАЄТЬСЯ НАД ВОДОЮ”          </a:t>
            </a:r>
          </a:p>
          <a:p>
            <a:pPr marL="88900" algn="r">
              <a:lnSpc>
                <a:spcPct val="150000"/>
              </a:lnSpc>
              <a:tabLst>
                <a:tab pos="4143375" algn="l"/>
              </a:tabLst>
              <a:defRPr/>
            </a:pPr>
            <a:r>
              <a:rPr lang="uk-UA" altLang="ru-RU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Е. </a:t>
            </a:r>
            <a:r>
              <a:rPr lang="ru-RU" altLang="ru-RU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Гемін</a:t>
            </a:r>
            <a:r>
              <a:rPr lang="uk-UA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ґвей 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88900" algn="r">
              <a:lnSpc>
                <a:spcPct val="150000"/>
              </a:lnSpc>
              <a:tabLst>
                <a:tab pos="4143375" algn="l"/>
              </a:tabLst>
              <a:defRPr/>
            </a:pPr>
            <a:endParaRPr lang="uk-UA" altLang="ru-RU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23" grpId="0" build="p"/>
      <p:bldP spid="6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401050" cy="5153025"/>
          </a:xfrm>
        </p:spPr>
        <p:txBody>
          <a:bodyPr/>
          <a:lstStyle/>
          <a:p>
            <a:pPr algn="ctr" eaLnBrk="1" hangingPunct="1"/>
            <a:r>
              <a:rPr lang="uk-UA" altLang="ru-RU" b="1" smtClean="0">
                <a:latin typeface="Arial Black" pitchFamily="34" charset="0"/>
              </a:rPr>
              <a:t>ПОВІСТЬ –ПРИТЧА</a:t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/>
            </a:r>
            <a:br>
              <a:rPr lang="uk-UA" altLang="ru-RU" b="1" smtClean="0">
                <a:latin typeface="Arial Black" pitchFamily="34" charset="0"/>
              </a:rPr>
            </a:br>
            <a:r>
              <a:rPr lang="uk-UA" altLang="ru-RU" b="1" smtClean="0">
                <a:latin typeface="Arial Black" pitchFamily="34" charset="0"/>
              </a:rPr>
              <a:t>“СТАРИЙ І МОРЕ” (1952)</a:t>
            </a:r>
            <a:r>
              <a:rPr lang="uk-UA" altLang="ru-RU" smtClean="0">
                <a:latin typeface="Arial Black" pitchFamily="34" charset="0"/>
              </a:rPr>
              <a:t/>
            </a:r>
            <a:br>
              <a:rPr lang="uk-UA" altLang="ru-RU" smtClean="0">
                <a:latin typeface="Arial Black" pitchFamily="34" charset="0"/>
              </a:rPr>
            </a:br>
            <a:endParaRPr lang="uk-UA" altLang="ru-RU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school.xvatit.com/images/0/07/T57st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3"/>
            <a:ext cx="43116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gulf-ma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2997200"/>
            <a:ext cx="50720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78606"/>
            <a:ext cx="9144000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3683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Історія створення повісті </a:t>
            </a:r>
            <a:endParaRPr lang="uk-UA" altLang="ru-RU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pPr algn="ctr" eaLnBrk="1" hangingPunct="1">
              <a:defRPr/>
            </a:pPr>
            <a:r>
              <a:rPr lang="uk-UA" alt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“ </a:t>
            </a:r>
            <a:r>
              <a:rPr lang="uk-UA" alt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Старий і море”</a:t>
            </a:r>
            <a:endParaRPr lang="uk-UA" alt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31763" y="1906588"/>
            <a:ext cx="8358187" cy="942975"/>
          </a:xfrm>
          <a:prstGeom prst="rect">
            <a:avLst/>
          </a:prstGeom>
        </p:spPr>
        <p:txBody>
          <a:bodyPr lIns="0" rIns="0" bIns="0" anchor="b">
            <a:normAutofit lnSpcReduction="10000"/>
          </a:bodyPr>
          <a:lstStyle/>
          <a:p>
            <a:pPr algn="just">
              <a:lnSpc>
                <a:spcPct val="80000"/>
              </a:lnSpc>
              <a:defRPr/>
            </a:pPr>
            <a:r>
              <a:rPr lang="uk-UA">
                <a:solidFill>
                  <a:srgbClr val="161616"/>
                </a:solidFill>
                <a:latin typeface="Microsoft Sans Serif" pitchFamily="34" charset="0"/>
              </a:rPr>
              <a:t>        </a:t>
            </a:r>
            <a:r>
              <a:rPr lang="uk-UA">
                <a:solidFill>
                  <a:srgbClr val="161616"/>
                </a:solidFill>
              </a:rPr>
              <a:t>Навесні 1936 року </a:t>
            </a:r>
            <a:r>
              <a:rPr lang="uk-UA">
                <a:solidFill>
                  <a:srgbClr val="000000"/>
                </a:solidFill>
              </a:rPr>
              <a:t>Е. Гемінґвей</a:t>
            </a:r>
            <a:r>
              <a:rPr lang="uk-UA">
                <a:solidFill>
                  <a:srgbClr val="161616"/>
                </a:solidFill>
              </a:rPr>
              <a:t> опублікував в журналі “Есквайр”  нарис  “Блакитна вода” про епізод риболовлі в Гольфстрімі.</a:t>
            </a:r>
            <a:endParaRPr lang="en-US">
              <a:solidFill>
                <a:srgbClr val="161616"/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en-US" sz="600">
                <a:solidFill>
                  <a:srgbClr val="161616"/>
                </a:solidFill>
                <a:latin typeface="Times New Roman" pitchFamily="18" charset="0"/>
              </a:rPr>
              <a:t>	</a:t>
            </a:r>
          </a:p>
          <a:p>
            <a:pPr algn="ctr">
              <a:lnSpc>
                <a:spcPct val="80000"/>
              </a:lnSpc>
              <a:defRPr/>
            </a:pPr>
            <a:r>
              <a:rPr lang="uk-UA" sz="600">
                <a:solidFill>
                  <a:srgbClr val="161616"/>
                </a:solidFill>
                <a:latin typeface="Microsoft Sans Serif" pitchFamily="34" charset="0"/>
              </a:rPr>
              <a:t>   	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pPr algn="ctr" eaLnBrk="1" hangingPunct="1"/>
            <a:r>
              <a:rPr lang="uk-UA" sz="2800" smtClean="0">
                <a:solidFill>
                  <a:srgbClr val="4D4D4D"/>
                </a:solidFill>
                <a:latin typeface="Verdana" pitchFamily="34" charset="0"/>
              </a:rPr>
              <a:t>План</a:t>
            </a:r>
            <a:endParaRPr lang="en-US" altLang="ru-RU" sz="4000" smtClean="0">
              <a:solidFill>
                <a:srgbClr val="4D4D4D"/>
              </a:solidFill>
              <a:latin typeface="Verdana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630363"/>
            <a:ext cx="6934200" cy="4678362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uk-UA" sz="2400" dirty="0" smtClean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Е</a:t>
            </a:r>
            <a:r>
              <a:rPr lang="uk-UA" sz="24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. </a:t>
            </a:r>
            <a:r>
              <a:rPr lang="uk-UA" sz="2400" dirty="0" err="1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Гемінґвей</a:t>
            </a:r>
            <a:r>
              <a:rPr lang="uk-UA" sz="24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 – людина-легенда. Нарис життя і творчості письменника</a:t>
            </a:r>
            <a:r>
              <a:rPr lang="uk-UA" sz="2400" dirty="0" smtClean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.</a:t>
            </a:r>
            <a:endParaRPr lang="en-US" sz="24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0" indent="0" eaLnBrk="1" hangingPunct="1">
              <a:buFontTx/>
              <a:buNone/>
              <a:defRPr/>
            </a:pPr>
            <a:endParaRPr lang="ru-RU" sz="24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uk-UA" sz="24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2. «Старий і море» – філософська повість – притча про людину</a:t>
            </a:r>
            <a:r>
              <a:rPr lang="uk-UA" sz="2400" dirty="0" smtClean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.</a:t>
            </a:r>
            <a:endParaRPr lang="en-US" sz="24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0" indent="0" eaLnBrk="1" hangingPunct="1">
              <a:buFontTx/>
              <a:buNone/>
              <a:defRPr/>
            </a:pPr>
            <a:endParaRPr lang="ru-RU" sz="20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457200" lvl="1" indent="0" eaLnBrk="1" hangingPunct="1">
              <a:buFontTx/>
              <a:buNone/>
              <a:defRPr/>
            </a:pP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2.1 Жанрові та сюжетні особливості твору.</a:t>
            </a:r>
            <a:endParaRPr lang="ru-RU" sz="20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457200" lvl="1" indent="0" eaLnBrk="1" hangingPunct="1">
              <a:buFontTx/>
              <a:buNone/>
              <a:defRPr/>
            </a:pP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2.2 «Я – не звичайний старий» (образ старого рибалки Сантьяго).</a:t>
            </a:r>
            <a:endParaRPr lang="ru-RU" sz="20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457200" lvl="1" indent="0" eaLnBrk="1" hangingPunct="1">
              <a:buFontTx/>
              <a:buNone/>
              <a:defRPr/>
            </a:pP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2.3 Проблематика повісті «Старий і море». </a:t>
            </a:r>
            <a:endParaRPr lang="ru-RU" sz="20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457200" lvl="1" indent="0" eaLnBrk="1" hangingPunct="1">
              <a:buFontTx/>
              <a:buNone/>
              <a:defRPr/>
            </a:pP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2.4 «</a:t>
            </a:r>
            <a:r>
              <a:rPr lang="uk-UA" sz="2000" dirty="0" err="1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Життєподібний</a:t>
            </a: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» сюжет і </a:t>
            </a:r>
            <a:r>
              <a:rPr lang="uk-UA" sz="2000" dirty="0" err="1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філософсько</a:t>
            </a:r>
            <a:r>
              <a:rPr lang="uk-UA" sz="2000" dirty="0">
                <a:solidFill>
                  <a:srgbClr val="4D4D4D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-символічний зміст твору.</a:t>
            </a:r>
            <a:endParaRPr lang="ru-RU" sz="20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altLang="ru-RU" sz="1800" dirty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extLst/>
        </p:spPr>
        <p:txBody>
          <a:bodyPr/>
          <a:lstStyle/>
          <a:p>
            <a:pPr algn="ctr" eaLnBrk="1" hangingPunct="1">
              <a:defRPr/>
            </a:pPr>
            <a:r>
              <a:rPr lang="uk-UA" alt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З історії створення повісті</a:t>
            </a:r>
            <a:endParaRPr lang="ru-RU" alt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3970" name="Picture 5" descr="800px-TheOldManGregorioFuentes"/>
          <p:cNvPicPr>
            <a:picLocks noChangeAspect="1" noChangeArrowheads="1"/>
          </p:cNvPicPr>
          <p:nvPr/>
        </p:nvPicPr>
        <p:blipFill>
          <a:blip r:embed="rId2"/>
          <a:srcRect l="1302" r="2344" b="1437"/>
          <a:stretch>
            <a:fillRect/>
          </a:stretch>
        </p:blipFill>
        <p:spPr bwMode="auto">
          <a:xfrm>
            <a:off x="142875" y="928688"/>
            <a:ext cx="52863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Rectangle 6"/>
          <p:cNvSpPr>
            <a:spLocks noChangeArrowheads="1"/>
          </p:cNvSpPr>
          <p:nvPr/>
        </p:nvSpPr>
        <p:spPr bwMode="auto">
          <a:xfrm>
            <a:off x="0" y="5538788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>
                <a:solidFill>
                  <a:srgbClr val="161616"/>
                </a:solidFill>
                <a:cs typeface="Arial" charset="0"/>
              </a:rPr>
              <a:t>Прототипом головного героя повісті став </a:t>
            </a:r>
          </a:p>
          <a:p>
            <a:pPr algn="ctr"/>
            <a:r>
              <a:rPr lang="ru-RU" altLang="ru-RU">
                <a:solidFill>
                  <a:srgbClr val="161616"/>
                </a:solidFill>
                <a:cs typeface="Arial" charset="0"/>
              </a:rPr>
              <a:t>кубинський рибалка Грегоріо Фуентос,</a:t>
            </a:r>
            <a:r>
              <a:rPr lang="en-US" altLang="ru-RU">
                <a:solidFill>
                  <a:srgbClr val="161616"/>
                </a:solidFill>
                <a:cs typeface="Arial" charset="0"/>
              </a:rPr>
              <a:t> </a:t>
            </a:r>
            <a:r>
              <a:rPr lang="uk-UA" altLang="ru-RU">
                <a:solidFill>
                  <a:srgbClr val="161616"/>
                </a:solidFill>
                <a:cs typeface="Arial" charset="0"/>
              </a:rPr>
              <a:t>який дожив </a:t>
            </a:r>
            <a:endParaRPr lang="en-US" altLang="ru-RU">
              <a:solidFill>
                <a:srgbClr val="161616"/>
              </a:solidFill>
              <a:cs typeface="Arial" charset="0"/>
            </a:endParaRPr>
          </a:p>
          <a:p>
            <a:pPr algn="ctr"/>
            <a:r>
              <a:rPr lang="uk-UA" altLang="ru-RU">
                <a:solidFill>
                  <a:srgbClr val="161616"/>
                </a:solidFill>
                <a:cs typeface="Arial" charset="0"/>
              </a:rPr>
              <a:t>до 104 років</a:t>
            </a:r>
            <a:endParaRPr lang="ru-RU" altLang="ru-RU">
              <a:solidFill>
                <a:srgbClr val="161616"/>
              </a:solidFill>
              <a:cs typeface="Arial" charset="0"/>
            </a:endParaRPr>
          </a:p>
          <a:p>
            <a:pPr algn="ctr"/>
            <a:r>
              <a:rPr lang="ru-RU" altLang="ru-RU">
                <a:solidFill>
                  <a:srgbClr val="161616"/>
                </a:solidFill>
                <a:cs typeface="Arial" charset="0"/>
              </a:rPr>
              <a:t>. </a:t>
            </a:r>
          </a:p>
        </p:txBody>
      </p:sp>
      <p:pic>
        <p:nvPicPr>
          <p:cNvPr id="6" name="Picture 2" descr="hemingway and gregorio pho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864077"/>
            <a:ext cx="3714744" cy="4912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0.liveinternet.ru/images/attach/c/2/72/670/72670460_starik.jpg"/>
          <p:cNvPicPr>
            <a:picLocks noChangeAspect="1" noChangeArrowheads="1"/>
          </p:cNvPicPr>
          <p:nvPr/>
        </p:nvPicPr>
        <p:blipFill>
          <a:blip r:embed="rId2">
            <a:lum bright="26000" contrast="-20000"/>
          </a:blip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25"/>
            <a:ext cx="9144000" cy="5929313"/>
          </a:xfrm>
        </p:spPr>
        <p:txBody>
          <a:bodyPr/>
          <a:lstStyle/>
          <a:p>
            <a:pPr algn="just" eaLnBrk="1" hangingPunct="1">
              <a:buFont typeface="Wingdings 2" panose="05020102010507070707" pitchFamily="18" charset="2"/>
              <a:buNone/>
              <a:defRPr/>
            </a:pPr>
            <a:r>
              <a:rPr lang="uk-UA" altLang="ru-RU" sz="2800" dirty="0" smtClean="0">
                <a:solidFill>
                  <a:schemeClr val="accent4">
                    <a:lumMod val="10000"/>
                  </a:schemeClr>
                </a:solidFill>
              </a:rPr>
              <a:t>		</a:t>
            </a:r>
            <a:r>
              <a:rPr lang="uk-UA" altLang="ru-RU" sz="28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Саме цю історію Хемінгуей збагатив новими деталями, глибоким життєвим і філософським змістом.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uk-UA" altLang="ru-RU" sz="2800" dirty="0" smtClean="0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uk-UA" altLang="ru-RU" sz="28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 між нарисом і повістю пролягло довгих чотирнадцять років.</a:t>
            </a:r>
          </a:p>
          <a:p>
            <a:pPr algn="just" eaLnBrk="1" hangingPunct="1">
              <a:defRPr/>
            </a:pPr>
            <a:endParaRPr lang="uk-UA" altLang="ru-RU" sz="2800" dirty="0" smtClean="0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uk-UA" altLang="ru-RU" sz="28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Повість була надрукована у вересні 1952р. на сторінках журналу “</a:t>
            </a:r>
            <a:r>
              <a:rPr lang="en-US" altLang="ru-RU" sz="28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uk-UA" altLang="ru-RU" sz="2800" dirty="0" smtClean="0">
                <a:solidFill>
                  <a:schemeClr val="accent4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endParaRPr lang="uk-UA" altLang="ru-RU" sz="2800" b="1" dirty="0" smtClean="0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endParaRPr lang="uk-UA" altLang="ru-RU" sz="1600" b="1" dirty="0" smtClean="0">
              <a:solidFill>
                <a:schemeClr val="accent4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uk-UA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2017р. повісті виповнилося 65 років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4" descr="16.jpg"/>
          <p:cNvPicPr>
            <a:picLocks noChangeAspect="1"/>
          </p:cNvPicPr>
          <p:nvPr/>
        </p:nvPicPr>
        <p:blipFill>
          <a:blip r:embed="rId2"/>
          <a:srcRect b="7547"/>
          <a:stretch>
            <a:fillRect/>
          </a:stretch>
        </p:blipFill>
        <p:spPr bwMode="auto">
          <a:xfrm>
            <a:off x="5108575" y="620713"/>
            <a:ext cx="3910013" cy="5635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0" y="1340768"/>
            <a:ext cx="5143500" cy="57861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ПОВІСТЬ </a:t>
            </a:r>
            <a:r>
              <a:rPr lang="uk-UA" altLang="ru-RU" sz="3000" b="1" dirty="0">
                <a:solidFill>
                  <a:srgbClr val="FF0000"/>
                </a:solidFill>
                <a:latin typeface="Arial Black" panose="020B0A04020102020204" pitchFamily="34" charset="0"/>
              </a:rPr>
              <a:t>“СТАРИЙ І МОРЕ” МАВ НЕЧУВАНИЙ УСПІХ </a:t>
            </a:r>
          </a:p>
          <a:p>
            <a:pPr algn="ctr" eaLnBrk="1" hangingPunct="1">
              <a:defRPr/>
            </a:pPr>
            <a:endParaRPr lang="uk-UA" altLang="ru-RU" sz="1000" b="1" dirty="0" smtClean="0">
              <a:solidFill>
                <a:srgbClr val="0070C0"/>
              </a:solidFill>
            </a:endParaRPr>
          </a:p>
          <a:p>
            <a:pPr algn="ctr" eaLnBrk="1" hangingPunct="1">
              <a:defRPr/>
            </a:pPr>
            <a:r>
              <a:rPr lang="uk-UA" altLang="ru-RU" sz="2800" b="1" dirty="0" smtClean="0">
                <a:solidFill>
                  <a:srgbClr val="0070C0"/>
                </a:solidFill>
              </a:rPr>
              <a:t>Тираж </a:t>
            </a:r>
            <a:r>
              <a:rPr lang="uk-UA" altLang="ru-RU" sz="2800" b="1" dirty="0">
                <a:solidFill>
                  <a:srgbClr val="0070C0"/>
                </a:solidFill>
              </a:rPr>
              <a:t>у кількості </a:t>
            </a:r>
          </a:p>
          <a:p>
            <a:pPr algn="ctr" eaLnBrk="1" hangingPunct="1">
              <a:defRPr/>
            </a:pPr>
            <a:r>
              <a:rPr lang="uk-UA" altLang="ru-RU" sz="2800" b="1" dirty="0">
                <a:solidFill>
                  <a:srgbClr val="0070C0"/>
                </a:solidFill>
              </a:rPr>
              <a:t>5 мільйонів 435 тисяч примірників розпродався </a:t>
            </a:r>
          </a:p>
          <a:p>
            <a:pPr algn="ctr" eaLnBrk="1" hangingPunct="1">
              <a:defRPr/>
            </a:pPr>
            <a:r>
              <a:rPr lang="uk-UA" altLang="ru-RU" sz="2800" b="1" dirty="0">
                <a:solidFill>
                  <a:srgbClr val="0070C0"/>
                </a:solidFill>
              </a:rPr>
              <a:t>за 48 годин </a:t>
            </a:r>
            <a:endParaRPr lang="uk-UA" altLang="ru-RU" sz="2800" b="1" dirty="0" smtClean="0">
              <a:solidFill>
                <a:srgbClr val="0070C0"/>
              </a:solidFill>
            </a:endParaRPr>
          </a:p>
          <a:p>
            <a:pPr algn="ctr" eaLnBrk="1" hangingPunct="1">
              <a:defRPr/>
            </a:pPr>
            <a:endParaRPr lang="uk-UA" altLang="ru-RU" sz="1000" b="1" dirty="0" smtClean="0">
              <a:solidFill>
                <a:srgbClr val="0070C0"/>
              </a:solidFill>
            </a:endParaRPr>
          </a:p>
          <a:p>
            <a:pPr algn="ctr" eaLnBrk="1" hangingPunct="1">
              <a:defRPr/>
            </a:pPr>
            <a:r>
              <a:rPr lang="uk-UA" alt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Твір всього життя - повість "Старий і море“ відзначено найвищою нагородою –</a:t>
            </a:r>
            <a:r>
              <a:rPr lang="uk-UA" alt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Нобелівською премією </a:t>
            </a:r>
            <a:r>
              <a:rPr lang="uk-UA" alt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у 1954 році.</a:t>
            </a:r>
          </a:p>
          <a:p>
            <a:pPr algn="ctr" eaLnBrk="1" hangingPunct="1">
              <a:defRPr/>
            </a:pPr>
            <a:endParaRPr lang="uk-UA" alt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 descr="gemingu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435100"/>
            <a:ext cx="64008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46294" y="116632"/>
            <a:ext cx="771676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«</a:t>
            </a:r>
            <a:r>
              <a:rPr lang="ru-RU" sz="32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Старий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і море» </a:t>
            </a:r>
            <a:r>
              <a:rPr lang="en-US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y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варіанті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sz="32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від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«</a:t>
            </a:r>
            <a:r>
              <a:rPr lang="ru-RU" sz="32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Видавництва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Старого Лева»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5163" y="5589588"/>
            <a:ext cx="82137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«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Видавництво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 Старого Лева»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придбало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 права на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усі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 твори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Ернеста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Гемінґвея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135937" cy="3024188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«Я – незвичайний старий» (образ старого рибалки Сантьяго).</a:t>
            </a:r>
            <a:endParaRPr lang="ru-RU" sz="5400" b="1" smtClean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Text Box 6"/>
          <p:cNvSpPr txBox="1">
            <a:spLocks noChangeArrowheads="1"/>
          </p:cNvSpPr>
          <p:nvPr/>
        </p:nvSpPr>
        <p:spPr bwMode="auto">
          <a:xfrm>
            <a:off x="544513" y="160338"/>
            <a:ext cx="7413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/>
              <a:t>Моральний кодекс честі Сантьяго</a:t>
            </a:r>
            <a:endParaRPr lang="ru-RU" sz="32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135937" cy="3024188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Проблематика повісті «Старий і море».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135937" cy="3024188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«</a:t>
            </a:r>
            <a:r>
              <a:rPr lang="uk-UA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Життєподібний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» сюжет і </a:t>
            </a:r>
            <a:r>
              <a:rPr lang="uk-UA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філософсько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-символічний зміст твору.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781300"/>
            <a:ext cx="7315200" cy="180022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Образи- символи в творі “Старий і море”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88024" y="836712"/>
            <a:ext cx="4355976" cy="5098578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Старий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—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втілення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вищої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духовної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мудрості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істини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життя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що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проявляється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любові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до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всього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оточуючого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uk-UA" sz="48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79512" y="476672"/>
            <a:ext cx="4680520" cy="5904656"/>
          </a:xfrm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idx="1"/>
          </p:nvPr>
        </p:nvSpPr>
        <p:spPr>
          <a:xfrm>
            <a:off x="539750" y="2133600"/>
            <a:ext cx="8135938" cy="431958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Ф.Моріак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писав: «</a:t>
            </a:r>
            <a:r>
              <a:rPr lang="uk-UA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Гемінґвей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– синонім непереможної фізичної сили, любові до життя». </a:t>
            </a:r>
            <a:endParaRPr lang="ru-RU" alt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старик и мальчик из филь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7640" y="3047572"/>
            <a:ext cx="4680520" cy="3483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Администратор\Рабочий стол\мальчик из филь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80" y="3191069"/>
            <a:ext cx="4092880" cy="3196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1513" y="260648"/>
            <a:ext cx="8336922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Хлопчик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виступає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символом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незмінної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любові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та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відданості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Як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учень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старого,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він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уособлює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собою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життя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яке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послідує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за </a:t>
            </a:r>
            <a:r>
              <a:rPr lang="ru-RU" sz="44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смертю</a:t>
            </a:r>
            <a:r>
              <a:rPr lang="ru-RU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uk-UA" sz="44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19925" y="53736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691680" y="1989138"/>
            <a:ext cx="70202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Море</a:t>
            </a:r>
            <a:r>
              <a:rPr lang="en-US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– 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r">
              <a:defRPr/>
            </a:pP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життя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сповнене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пристрасті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випробувань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поразок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перемог,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переживань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6" descr="http://900igr.net/datas/tsvet-i-forma/TSveta-4.files/0017-017-Morskaja-volna.jpg"/>
          <p:cNvPicPr>
            <a:picLocks noChangeAspect="1" noChangeArrowheads="1"/>
          </p:cNvPicPr>
          <p:nvPr/>
        </p:nvPicPr>
        <p:blipFill>
          <a:blip r:embed="rId3"/>
          <a:srcRect b="145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3" descr="C:\Documents and Settings\Администратор\Рабочий стол\море3.jpg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b8c5079e21ee4c602362fa73a6422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2675" y="674689"/>
            <a:ext cx="4085918" cy="3023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tat18.privet.ru/lr/0a19650812acc381d5b9285cda21251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113" y="2852738"/>
            <a:ext cx="3429000" cy="282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at18.privet.ru/lr/0a19c3ad6c6fcc1908b27b957aa276db"/>
          <p:cNvPicPr>
            <a:picLocks noChangeAspect="1" noChangeArrowheads="1"/>
          </p:cNvPicPr>
          <p:nvPr/>
        </p:nvPicPr>
        <p:blipFill>
          <a:blip r:embed="rId7">
            <a:lum bright="10000"/>
          </a:blip>
          <a:srcRect/>
          <a:stretch>
            <a:fillRect/>
          </a:stretch>
        </p:blipFill>
        <p:spPr bwMode="auto">
          <a:xfrm>
            <a:off x="395288" y="692150"/>
            <a:ext cx="350043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142852"/>
            <a:ext cx="3241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09860" y="4761638"/>
            <a:ext cx="813690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000" dirty="0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uk-UA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Риба – </a:t>
            </a:r>
            <a:r>
              <a:rPr lang="uk-UA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утілення мрії, досягнення головної мети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1270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5508625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5256213" y="2424063"/>
            <a:ext cx="388778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Акули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- символ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перепон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на шляху до </a:t>
            </a:r>
            <a:r>
              <a:rPr lang="ru-RU" sz="48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мрії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3772" y="188640"/>
            <a:ext cx="8820472" cy="1944216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800" b="1" i="1" kern="12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Леви у сні Сантьяго – це найкраще в житті, символ юності, дитинства того, що допомагає жити.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043608" y="2132856"/>
            <a:ext cx="7200800" cy="4725144"/>
          </a:xfrm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8" y="1196975"/>
            <a:ext cx="7315200" cy="93027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uk-UA" sz="2800" b="1" i="1" dirty="0" smtClean="0"/>
              <a:t>Образи-символи </a:t>
            </a:r>
            <a:r>
              <a:rPr lang="uk-UA" sz="2800" b="1" i="1" dirty="0"/>
              <a:t>в повісті Е. </a:t>
            </a:r>
            <a:r>
              <a:rPr lang="uk-UA" sz="2800" b="1" i="1" dirty="0" err="1"/>
              <a:t>Гемінґвея</a:t>
            </a:r>
            <a:r>
              <a:rPr lang="uk-UA" sz="2800" b="1" i="1" dirty="0"/>
              <a:t> «Старий і море»: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83568" y="2420888"/>
          <a:ext cx="7920879" cy="374441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{3C2FFA5D-87B4-456A-9821-1D502468CF0F}</a:tableStyleId>
              </a:tblPr>
              <a:tblGrid>
                <a:gridCol w="377184">
                  <a:extLst>
                    <a:ext uri="{9D8B030D-6E8A-4147-A177-3AD203B41FA5}"/>
                  </a:extLst>
                </a:gridCol>
                <a:gridCol w="2071088">
                  <a:extLst>
                    <a:ext uri="{9D8B030D-6E8A-4147-A177-3AD203B41FA5}"/>
                  </a:extLst>
                </a:gridCol>
                <a:gridCol w="5472607">
                  <a:extLst>
                    <a:ext uri="{9D8B030D-6E8A-4147-A177-3AD203B41FA5}"/>
                  </a:extLst>
                </a:gridCol>
              </a:tblGrid>
              <a:tr h="3744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Старий.              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Успіх, перемога.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44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Море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Майбутнє.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488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Риба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Досвід людини і в той же час його обмеженість.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488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Велика риба.  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Мрії про щастя, відновлення життєвих сил.</a:t>
                      </a:r>
                      <a:endParaRPr lang="ru-RU" sz="1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44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Акули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Життя.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44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Хлопчик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Володіння світом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488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7.</a:t>
                      </a:r>
                      <a:endParaRPr lang="ru-RU" sz="18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Леви.            </a:t>
                      </a:r>
                      <a:endParaRPr lang="ru-RU" sz="1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Невблаганність  і верховна влада природи</a:t>
                      </a:r>
                      <a:endParaRPr lang="ru-RU" sz="1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85838" y="6227763"/>
            <a:ext cx="6858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263" algn="ctr"/>
            <a:r>
              <a:rPr lang="uk-UA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(Ключ:</a:t>
            </a:r>
            <a:r>
              <a:rPr lang="uk-UA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1-3, 2-5, 3-1, 4-6, 5-7, 6-2, 7-4). </a:t>
            </a:r>
            <a:endParaRPr lang="ru-RU" sz="20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501422"/>
            <a:ext cx="4572000" cy="316900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251867"/>
            <a:ext cx="5220072" cy="3618201"/>
          </a:xfrm>
          <a:effectLst>
            <a:softEdge rad="112500"/>
          </a:effectLst>
        </p:spPr>
      </p:pic>
      <p:pic>
        <p:nvPicPr>
          <p:cNvPr id="10547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1938" y="0"/>
            <a:ext cx="6342062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\Рабочий стол\мальчик из филь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1" y="-99392"/>
            <a:ext cx="6961433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205038"/>
            <a:ext cx="8137525" cy="3240087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Е. </a:t>
            </a:r>
            <a:r>
              <a:rPr lang="uk-UA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Гемінґвей</a:t>
            </a:r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– людина-легенда. Нарис життя і творчості письменника.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</a:br>
            <a:endParaRPr lang="en-US" alt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\Рабочий стол\мальчик из филь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1" y="-99392"/>
            <a:ext cx="6526343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4638" y="2636838"/>
            <a:ext cx="6332537" cy="424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288" y="1916113"/>
            <a:ext cx="8172450" cy="4237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263" algn="ctr">
              <a:defRPr/>
            </a:pPr>
            <a:r>
              <a:rPr lang="ru-RU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«Людина не для того створена, щоб бути переможеною. </a:t>
            </a:r>
          </a:p>
          <a:p>
            <a:pPr indent="449263" algn="ctr">
              <a:defRPr/>
            </a:pP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Людину можна знищити, але її не можна перемогти».</a:t>
            </a:r>
            <a:endParaRPr lang="ru-RU" sz="36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indent="449263" algn="ctr">
              <a:defRPr/>
            </a:pPr>
            <a:endParaRPr lang="uk-UA" sz="32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indent="449263" algn="ctr">
              <a:defRPr/>
            </a:pP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«Переможець нічого не здобуває».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4163" y="5580063"/>
            <a:ext cx="3195637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>
                <a:solidFill>
                  <a:srgbClr val="004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Е.</a:t>
            </a:r>
            <a:r>
              <a:rPr lang="uk-UA" sz="3600"/>
              <a:t> </a:t>
            </a:r>
            <a:r>
              <a:rPr lang="uk-UA" sz="3600" b="1">
                <a:solidFill>
                  <a:srgbClr val="004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Гемінґвей </a:t>
            </a:r>
            <a:endParaRPr lang="ru-RU" sz="3600" b="1">
              <a:solidFill>
                <a:srgbClr val="004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7350" y="2781300"/>
            <a:ext cx="817245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Я зрозумів(ла)…</a:t>
            </a:r>
            <a:endParaRPr lang="ru-RU" sz="40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Для мене було новим…</a:t>
            </a:r>
            <a:endParaRPr lang="ru-RU" sz="40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40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Я відкрив(ла) для себе, що…</a:t>
            </a:r>
            <a:endParaRPr lang="ru-RU" sz="40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288" y="2492375"/>
            <a:ext cx="81724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8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«Бути людиною – значить бути борцем» </a:t>
            </a:r>
            <a:endParaRPr lang="ru-RU" sz="4800" b="1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61013" y="5013325"/>
            <a:ext cx="30067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Й.В.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Ґете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Прямоугольник 3"/>
          <p:cNvSpPr>
            <a:spLocks noChangeArrowheads="1"/>
          </p:cNvSpPr>
          <p:nvPr/>
        </p:nvSpPr>
        <p:spPr bwMode="auto">
          <a:xfrm>
            <a:off x="684213" y="620713"/>
            <a:ext cx="287337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368300" algn="ctr">
              <a:lnSpc>
                <a:spcPct val="150000"/>
              </a:lnSpc>
              <a:tabLst>
                <a:tab pos="4143375" algn="l"/>
              </a:tabLst>
            </a:pPr>
            <a:r>
              <a:rPr lang="uk-UA" altLang="ru-RU" sz="4000" b="1">
                <a:solidFill>
                  <a:srgbClr val="FFFF00"/>
                </a:solidFill>
                <a:cs typeface="Arial" charset="0"/>
              </a:rPr>
              <a:t> </a:t>
            </a:r>
            <a:endParaRPr lang="uk-UA" altLang="ru-RU" sz="4000" b="1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6" name="Picture 4" descr="http://img11.nnm.ru/6/b/1/7/6/227a8daf307c1280a944a71250c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143125" y="142875"/>
            <a:ext cx="4859338" cy="4033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875463" y="0"/>
            <a:ext cx="2268537" cy="50085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889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uk-UA" alt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Будуть і хвилі зневіри, і труднощі можуть здолати…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36525" y="3881438"/>
            <a:ext cx="86042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8900" algn="ctr">
              <a:lnSpc>
                <a:spcPct val="150000"/>
              </a:lnSpc>
              <a:tabLst>
                <a:tab pos="4143375" algn="l"/>
              </a:tabLst>
              <a:defRPr/>
            </a:pPr>
            <a:r>
              <a:rPr lang="uk-UA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ПАМ</a:t>
            </a:r>
            <a:r>
              <a:rPr lang="en-US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’</a:t>
            </a:r>
            <a:r>
              <a:rPr lang="uk-UA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ЯТАЙТЕ!</a:t>
            </a:r>
          </a:p>
          <a:p>
            <a:pPr marL="88900" algn="ctr">
              <a:lnSpc>
                <a:spcPct val="150000"/>
              </a:lnSpc>
              <a:tabLst>
                <a:tab pos="4143375" algn="l"/>
              </a:tabLst>
              <a:defRPr/>
            </a:pPr>
            <a:endParaRPr lang="uk-UA" sz="800" b="1" u="sng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  <a:p>
            <a:pPr marL="88900" algn="ctr">
              <a:tabLst>
                <a:tab pos="4143375" algn="l"/>
              </a:tabLst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«Людину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можна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знищити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,  </a:t>
            </a:r>
          </a:p>
          <a:p>
            <a:pPr marL="88900" algn="ctr">
              <a:tabLst>
                <a:tab pos="4143375" algn="l"/>
              </a:tabLst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але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перемогти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її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неможливо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» </a:t>
            </a:r>
          </a:p>
          <a:p>
            <a:pPr marL="88900" algn="r">
              <a:tabLst>
                <a:tab pos="4143375" algn="l"/>
              </a:tabLst>
              <a:defRPr/>
            </a:pPr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Е. </a:t>
            </a:r>
            <a:r>
              <a:rPr lang="uk-UA" sz="32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Гемінґвей</a:t>
            </a: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88900" algn="ctr">
              <a:lnSpc>
                <a:spcPct val="150000"/>
              </a:lnSpc>
              <a:tabLst>
                <a:tab pos="4143375" algn="l"/>
              </a:tabLst>
              <a:defRPr/>
            </a:pPr>
            <a:endParaRPr lang="uk-UA" sz="2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8113" y="71438"/>
            <a:ext cx="2268537" cy="41767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889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43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uk-UA" alt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ВИ 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uk-UA" alt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вирушаєте у бурхливе життєве море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3141663"/>
            <a:ext cx="8280400" cy="715962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7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Бажаю успіхів у життєвому плаванні!</a:t>
            </a:r>
            <a:br>
              <a:rPr lang="uk-UA" sz="7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uk-UA" sz="7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Дякую за увагу!</a:t>
            </a:r>
            <a:endParaRPr lang="ru-RU" sz="72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05038"/>
            <a:ext cx="8135937" cy="30241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Як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ви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думаєте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,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чи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можна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Е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.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Гемінґвея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назвати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«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громадянином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світу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»?</a:t>
            </a:r>
            <a:b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</a:br>
            <a:endParaRPr lang="en-US" alt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4797425"/>
            <a:ext cx="13017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88" y="698500"/>
            <a:ext cx="4341812" cy="569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7347" name="Прямоугольник 8"/>
          <p:cNvSpPr>
            <a:spLocks noChangeArrowheads="1"/>
          </p:cNvSpPr>
          <p:nvPr/>
        </p:nvSpPr>
        <p:spPr bwMode="auto">
          <a:xfrm>
            <a:off x="3779838" y="993775"/>
            <a:ext cx="5040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uk-UA" altLang="en-US" sz="3200" b="1">
                <a:latin typeface="Arial Black" pitchFamily="34" charset="0"/>
              </a:rPr>
              <a:t>ЛЮДИНА - ЛЕГЕНДА</a:t>
            </a:r>
            <a:endParaRPr lang="en-US" sz="3200">
              <a:latin typeface="맑은 고딕"/>
            </a:endParaRPr>
          </a:p>
        </p:txBody>
      </p:sp>
      <p:sp>
        <p:nvSpPr>
          <p:cNvPr id="57348" name="Прямоугольник 9"/>
          <p:cNvSpPr>
            <a:spLocks noChangeArrowheads="1"/>
          </p:cNvSpPr>
          <p:nvPr/>
        </p:nvSpPr>
        <p:spPr bwMode="auto">
          <a:xfrm>
            <a:off x="5367338" y="1963738"/>
            <a:ext cx="310991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uk-UA" sz="4400" b="1">
                <a:latin typeface="Times New Roman" pitchFamily="18" charset="0"/>
              </a:rPr>
              <a:t>Ернест       Гемінґвей </a:t>
            </a:r>
            <a:endParaRPr lang="en-US" sz="4400" b="1">
              <a:latin typeface="맑은 고딕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89563" y="3917950"/>
            <a:ext cx="28336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(1899-1961)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0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8" name="Picture 2" descr="http://copyright.od.ua/wp-content/uploads/2010/06/ern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581025"/>
            <a:ext cx="6165850" cy="4141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6" descr="http://freebooks.in.ua/uploads/posts/2012-04/1333992523_12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6813" y="717550"/>
            <a:ext cx="2870200" cy="386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8372" name="Прямоугольник 9"/>
          <p:cNvSpPr>
            <a:spLocks noChangeArrowheads="1"/>
          </p:cNvSpPr>
          <p:nvPr/>
        </p:nvSpPr>
        <p:spPr bwMode="auto">
          <a:xfrm>
            <a:off x="900113" y="4994275"/>
            <a:ext cx="7786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uk-UA" b="1">
                <a:latin typeface="맑은 고딕"/>
              </a:rPr>
              <a:t> Відомий американський письменник, журналіст. </a:t>
            </a:r>
            <a:endParaRPr lang="en-US" b="1">
              <a:latin typeface="맑은 고딕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ШКОЛА\3_ЛІТЕРАТУРА\ПИСЬМЕННИКИ\Хемінгуей _Старий і море\фото з Вікіпедії\Hemingway_birthplace_Будинок Хемінгуеїв в Оук-Парку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348038" y="155575"/>
            <a:ext cx="5572125" cy="585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9394" name="Прямоугольник 5"/>
          <p:cNvSpPr>
            <a:spLocks noChangeArrowheads="1"/>
          </p:cNvSpPr>
          <p:nvPr/>
        </p:nvSpPr>
        <p:spPr bwMode="auto">
          <a:xfrm>
            <a:off x="4217988" y="6251575"/>
            <a:ext cx="3830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lang="ru-RU" altLang="en-US" b="1">
                <a:latin typeface="맑은 고딕"/>
              </a:rPr>
              <a:t>Будинок </a:t>
            </a:r>
            <a:r>
              <a:rPr lang="uk-UA" b="1">
                <a:latin typeface="Times New Roman" pitchFamily="18" charset="0"/>
              </a:rPr>
              <a:t>Гемінґвеїв </a:t>
            </a:r>
            <a:r>
              <a:rPr lang="ru-RU" altLang="en-US" b="1">
                <a:latin typeface="맑은 고딕"/>
              </a:rPr>
              <a:t>в Оук-Парку</a:t>
            </a:r>
          </a:p>
        </p:txBody>
      </p:sp>
      <p:sp>
        <p:nvSpPr>
          <p:cNvPr id="59395" name="Прямоугольник 6"/>
          <p:cNvSpPr>
            <a:spLocks noChangeArrowheads="1"/>
          </p:cNvSpPr>
          <p:nvPr/>
        </p:nvSpPr>
        <p:spPr bwMode="auto">
          <a:xfrm>
            <a:off x="539750" y="1731963"/>
            <a:ext cx="2574925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latinLnBrk="1"/>
            <a:endParaRPr lang="ru-RU" altLang="en-US" b="1">
              <a:latin typeface="맑은 고딕"/>
            </a:endParaRPr>
          </a:p>
          <a:p>
            <a:pPr algn="r" latinLnBrk="1"/>
            <a:r>
              <a:rPr lang="ru-RU" altLang="en-US" sz="1600" b="1">
                <a:latin typeface="맑은 고딕"/>
              </a:rPr>
              <a:t>21 липня 1899 року </a:t>
            </a:r>
          </a:p>
          <a:p>
            <a:pPr algn="ctr" latinLnBrk="1"/>
            <a:r>
              <a:rPr lang="ru-RU" altLang="en-US" sz="1600" b="1">
                <a:latin typeface="맑은 고딕"/>
              </a:rPr>
              <a:t>в Оук-Парку, </a:t>
            </a:r>
          </a:p>
          <a:p>
            <a:pPr algn="ctr" latinLnBrk="1"/>
            <a:endParaRPr lang="ru-RU" altLang="en-US" sz="1600" b="1">
              <a:latin typeface="맑은 고딕"/>
            </a:endParaRPr>
          </a:p>
          <a:p>
            <a:pPr algn="ctr" latinLnBrk="1">
              <a:lnSpc>
                <a:spcPct val="150000"/>
              </a:lnSpc>
            </a:pPr>
            <a:r>
              <a:rPr lang="ru-RU" altLang="en-US" sz="1600" b="1">
                <a:latin typeface="맑은 고딕"/>
              </a:rPr>
              <a:t> поруч з Чикаго ,</a:t>
            </a:r>
            <a:r>
              <a:rPr lang="uk-UA" altLang="en-US" sz="1600" b="1">
                <a:latin typeface="맑은 고딕"/>
              </a:rPr>
              <a:t> в     </a:t>
            </a:r>
            <a:endParaRPr lang="en-US" altLang="en-US" sz="1600" b="1">
              <a:latin typeface="맑은 고딕"/>
            </a:endParaRPr>
          </a:p>
          <a:p>
            <a:pPr algn="ctr" latinLnBrk="1">
              <a:lnSpc>
                <a:spcPct val="150000"/>
              </a:lnSpc>
            </a:pPr>
            <a:r>
              <a:rPr lang="uk-UA" altLang="en-US" sz="1600" b="1">
                <a:latin typeface="맑은 고딕"/>
              </a:rPr>
              <a:t>заможній родині        </a:t>
            </a:r>
          </a:p>
          <a:p>
            <a:pPr algn="ctr" latinLnBrk="1">
              <a:lnSpc>
                <a:spcPct val="150000"/>
              </a:lnSpc>
            </a:pPr>
            <a:r>
              <a:rPr lang="uk-UA" altLang="en-US" sz="1600" b="1">
                <a:latin typeface="맑은 고딕"/>
              </a:rPr>
              <a:t>приватного лікаря</a:t>
            </a:r>
            <a:r>
              <a:rPr lang="uk-UA" altLang="en-US" sz="1600" b="1">
                <a:latin typeface="Constantia" pitchFamily="18" charset="0"/>
              </a:rPr>
              <a:t>.</a:t>
            </a:r>
            <a:endParaRPr lang="ru-RU" altLang="en-US" sz="1600" b="1">
              <a:latin typeface="Constant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51920176SlideId2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8.1|5|2.6"/>
</p:tagLst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092F9A"/>
      </a:lt2>
      <a:accent1>
        <a:srgbClr val="0A4AD2"/>
      </a:accent1>
      <a:accent2>
        <a:srgbClr val="1E9EFF"/>
      </a:accent2>
      <a:accent3>
        <a:srgbClr val="FFFFFF"/>
      </a:accent3>
      <a:accent4>
        <a:srgbClr val="DADADA"/>
      </a:accent4>
      <a:accent5>
        <a:srgbClr val="AAB1E5"/>
      </a:accent5>
      <a:accent6>
        <a:srgbClr val="1A8FE7"/>
      </a:accent6>
      <a:hlink>
        <a:srgbClr val="67F9F9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601</Words>
  <Application>Microsoft Office PowerPoint</Application>
  <PresentationFormat>Экран (4:3)</PresentationFormat>
  <Paragraphs>142</Paragraphs>
  <Slides>55</Slides>
  <Notes>12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Шаблон оформления</vt:lpstr>
      </vt:variant>
      <vt:variant>
        <vt:i4>10</vt:i4>
      </vt:variant>
      <vt:variant>
        <vt:lpstr>Заголовки слайдов</vt:lpstr>
      </vt:variant>
      <vt:variant>
        <vt:i4>55</vt:i4>
      </vt:variant>
    </vt:vector>
  </HeadingPairs>
  <TitlesOfParts>
    <vt:vector size="80" baseType="lpstr">
      <vt:lpstr>Arial</vt:lpstr>
      <vt:lpstr>Microsoft Sans Serif</vt:lpstr>
      <vt:lpstr>Calibri Light</vt:lpstr>
      <vt:lpstr>Calibri</vt:lpstr>
      <vt:lpstr>Tahoma</vt:lpstr>
      <vt:lpstr>Wingdings</vt:lpstr>
      <vt:lpstr>Monotype Corsiva</vt:lpstr>
      <vt:lpstr>Verdana</vt:lpstr>
      <vt:lpstr>굴림</vt:lpstr>
      <vt:lpstr>Arial Black</vt:lpstr>
      <vt:lpstr>맑은 고딕</vt:lpstr>
      <vt:lpstr>Times New Roman</vt:lpstr>
      <vt:lpstr>Constantia</vt:lpstr>
      <vt:lpstr>Arial Unicode MS</vt:lpstr>
      <vt:lpstr>Wingdings 2</vt:lpstr>
      <vt:lpstr>powerpoint-template-24</vt:lpstr>
      <vt:lpstr>Тема Office</vt:lpstr>
      <vt:lpstr>Граница</vt:lpstr>
      <vt:lpstr>powerpoint-template-24</vt:lpstr>
      <vt:lpstr>powerpoint-template-24</vt:lpstr>
      <vt:lpstr>powerpoint-template-24</vt:lpstr>
      <vt:lpstr>Тема Office</vt:lpstr>
      <vt:lpstr>Тема Office</vt:lpstr>
      <vt:lpstr>Тема Office</vt:lpstr>
      <vt:lpstr>Граница</vt:lpstr>
      <vt:lpstr>Слайд 1</vt:lpstr>
      <vt:lpstr>Епіграф до заняття</vt:lpstr>
      <vt:lpstr>План</vt:lpstr>
      <vt:lpstr>Слайд 4</vt:lpstr>
      <vt:lpstr>Е. Гемінґвей – людина-легенда. Нарис життя і творчості письменника. </vt:lpstr>
      <vt:lpstr>Як ви думаєте, чи можна  Е. Гемінґвея назвати «громадянином світу»?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«Старий і море» – повість–притча про людину. Жанрові та сюжетні особливості твору.</vt:lpstr>
      <vt:lpstr>СЛОВНИКОВА РОБОТА  ЩО ТАКЕ “ПОВІСТЬ”?  ЩО ТАКЕ  “ПРИТЧА”?  ЩО ТАКЕ “СИМВОЛ”?</vt:lpstr>
      <vt:lpstr>Слайд 26</vt:lpstr>
      <vt:lpstr>Слайд 27</vt:lpstr>
      <vt:lpstr>ПОВІСТЬ –ПРИТЧА  “СТАРИЙ І МОРЕ” (1952) </vt:lpstr>
      <vt:lpstr>Слайд 29</vt:lpstr>
      <vt:lpstr>Слайд 30</vt:lpstr>
      <vt:lpstr>Слайд 31</vt:lpstr>
      <vt:lpstr>Слайд 32</vt:lpstr>
      <vt:lpstr>Слайд 33</vt:lpstr>
      <vt:lpstr>«Я – незвичайний старий» (образ старого рибалки Сантьяго).</vt:lpstr>
      <vt:lpstr>Слайд 35</vt:lpstr>
      <vt:lpstr>Проблематика повісті «Старий і море». </vt:lpstr>
      <vt:lpstr>«Життєподібний» сюжет і філософсько-символічний зміст твору.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Образи-символи в повісті Е. Гемінґвея «Старий і море»: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Бажаю успіхів у життєвому плаванні! Дякую за увагу!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Людину можна знищити, але перемогти її неможливо» (Е.  Гемінґвей. Повість «Старий і море»)</dc:title>
  <dc:creator>superuser</dc:creator>
  <cp:lastModifiedBy>Admin</cp:lastModifiedBy>
  <cp:revision>30</cp:revision>
  <dcterms:created xsi:type="dcterms:W3CDTF">2019-02-26T10:41:35Z</dcterms:created>
  <dcterms:modified xsi:type="dcterms:W3CDTF">2019-05-07T12:44:35Z</dcterms:modified>
</cp:coreProperties>
</file>