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3" r:id="rId7"/>
    <p:sldId id="264" r:id="rId8"/>
    <p:sldId id="261" r:id="rId9"/>
    <p:sldId id="262" r:id="rId10"/>
    <p:sldId id="265" r:id="rId11"/>
    <p:sldId id="266" r:id="rId12"/>
    <p:sldId id="267" r:id="rId13"/>
    <p:sldId id="268" r:id="rId14"/>
    <p:sldId id="269" r:id="rId15"/>
    <p:sldId id="272" r:id="rId16"/>
    <p:sldId id="273" r:id="rId17"/>
    <p:sldId id="270" r:id="rId18"/>
    <p:sldId id="271"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3300"/>
    <a:srgbClr val="99FFCC"/>
    <a:srgbClr val="FF0000"/>
    <a:srgbClr val="990099"/>
    <a:srgbClr val="980A0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80" autoAdjust="0"/>
    <p:restoredTop sz="94413" autoAdjust="0"/>
  </p:normalViewPr>
  <p:slideViewPr>
    <p:cSldViewPr snapToGrid="0">
      <p:cViewPr varScale="1">
        <p:scale>
          <a:sx n="95" d="100"/>
          <a:sy n="95" d="100"/>
        </p:scale>
        <p:origin x="115"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9.emf"/></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ru-RU" smtClean="0"/>
              <a:t>Образец заголовка</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dirty="0"/>
              <a:t>6/27/2019</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6/27/2019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ru-RU" smtClean="0"/>
              <a:t>Образец заголовка</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6/27/2019</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6/27/2019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85800" y="3132666"/>
            <a:ext cx="5311775" cy="3086019"/>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172200" y="3132666"/>
            <a:ext cx="5334000" cy="3086019"/>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6/27/2019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6/27/2019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6/27/2019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ru-RU" smtClean="0"/>
              <a:t>Образец заголовка</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6/27/2019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6/27/2019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48A87A34-81AB-432B-8DAE-1953F412C126}" type="datetimeFigureOut">
              <a:rPr lang="en-US" dirty="0"/>
              <a:t>6/27/2019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Заголовок и подпись">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ru-RU" smtClean="0"/>
              <a:t>Образец заголовка</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6/27/2019</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Цитата с подписью">
    <p:spTree>
      <p:nvGrpSpPr>
        <p:cNvPr id="1" name=""/>
        <p:cNvGrpSpPr/>
        <p:nvPr/>
      </p:nvGrpSpPr>
      <p:grpSpPr>
        <a:xfrm>
          <a:off x="0" y="0"/>
          <a:ext cx="0" cy="0"/>
          <a:chOff x="0" y="0"/>
          <a:chExt cx="0" cy="0"/>
        </a:xfrm>
      </p:grpSpPr>
      <p:pic>
        <p:nvPicPr>
          <p:cNvPr id="11" name="Picture 10"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ru-RU" smtClean="0"/>
              <a:t>Образец заголовка</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6/27/2019</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Карточка имени">
    <p:spTree>
      <p:nvGrpSpPr>
        <p:cNvPr id="1" name=""/>
        <p:cNvGrpSpPr/>
        <p:nvPr/>
      </p:nvGrpSpPr>
      <p:grpSpPr>
        <a:xfrm>
          <a:off x="0" y="0"/>
          <a:ext cx="0" cy="0"/>
          <a:chOff x="0" y="0"/>
          <a:chExt cx="0" cy="0"/>
        </a:xfrm>
      </p:grpSpPr>
      <p:pic>
        <p:nvPicPr>
          <p:cNvPr id="8" name="Picture 7"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ru-RU" smtClean="0"/>
              <a:t>Образец заголовка</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dirty="0"/>
              <a:pPr/>
              <a:t>6/27/2019</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ru-RU" smtClean="0"/>
              <a:t>Образец заголовка</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48A87A34-81AB-432B-8DAE-1953F412C126}" type="datetimeFigureOut">
              <a:rPr lang="en-US" dirty="0"/>
              <a:t>6/27/2019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ru-RU" smtClean="0"/>
              <a:t>Образец заголовка</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48A87A34-81AB-432B-8DAE-1953F412C126}" type="datetimeFigureOut">
              <a:rPr lang="en-US" dirty="0"/>
              <a:t>6/27/2019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6/27/2019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pic>
        <p:nvPicPr>
          <p:cNvPr id="9" name="Picture 8" descr="C2-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dirty="0"/>
              <a:pPr/>
              <a:t>6/27/2019</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2-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6/27/2019</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https://nebobookshop.com.ua/cloud/files/uploads/books/978_966_2647_14_3.jpg" TargetMode="External"/><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8.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image" Target="../media/image1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dotDmnd">
          <a:fgClr>
            <a:schemeClr val="accent1"/>
          </a:fgClr>
          <a:bgClr>
            <a:schemeClr val="accent6">
              <a:lumMod val="40000"/>
              <a:lumOff val="60000"/>
            </a:schemeClr>
          </a:bgClr>
        </a:patt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327375" y="477079"/>
            <a:ext cx="6663193" cy="3617843"/>
          </a:xfrm>
        </p:spPr>
        <p:txBody>
          <a:bodyPr>
            <a:noAutofit/>
          </a:bodyPr>
          <a:lstStyle/>
          <a:p>
            <a:r>
              <a:rPr lang="uk-UA" sz="4400" dirty="0" smtClean="0">
                <a:solidFill>
                  <a:schemeClr val="accent1">
                    <a:lumMod val="75000"/>
                  </a:schemeClr>
                </a:solidFill>
              </a:rPr>
              <a:t>Анонс сучасної підліткової європейської літератури </a:t>
            </a:r>
            <a:endParaRPr lang="uk-UA" sz="4400" dirty="0">
              <a:solidFill>
                <a:schemeClr val="accent1">
                  <a:lumMod val="75000"/>
                </a:schemeClr>
              </a:solidFill>
            </a:endParaRPr>
          </a:p>
        </p:txBody>
      </p:sp>
      <p:sp>
        <p:nvSpPr>
          <p:cNvPr id="3" name="Подзаголовок 2"/>
          <p:cNvSpPr>
            <a:spLocks noGrp="1"/>
          </p:cNvSpPr>
          <p:nvPr>
            <p:ph type="subTitle" idx="1"/>
          </p:nvPr>
        </p:nvSpPr>
        <p:spPr>
          <a:xfrm>
            <a:off x="6773186" y="4094922"/>
            <a:ext cx="5418814" cy="1630716"/>
          </a:xfrm>
        </p:spPr>
        <p:txBody>
          <a:bodyPr>
            <a:normAutofit fontScale="92500" lnSpcReduction="20000"/>
          </a:bodyPr>
          <a:lstStyle/>
          <a:p>
            <a:r>
              <a:rPr lang="uk-UA" sz="1800" dirty="0" smtClean="0">
                <a:solidFill>
                  <a:schemeClr val="accent3">
                    <a:lumMod val="50000"/>
                  </a:schemeClr>
                </a:solidFill>
              </a:rPr>
              <a:t>Підготувала: Третяк Людмила Олександрівна</a:t>
            </a:r>
          </a:p>
          <a:p>
            <a:r>
              <a:rPr lang="uk-UA" sz="1800" dirty="0">
                <a:solidFill>
                  <a:schemeClr val="accent3">
                    <a:lumMod val="50000"/>
                  </a:schemeClr>
                </a:solidFill>
              </a:rPr>
              <a:t> </a:t>
            </a:r>
            <a:r>
              <a:rPr lang="uk-UA" sz="1800" dirty="0" smtClean="0">
                <a:solidFill>
                  <a:schemeClr val="accent3">
                    <a:lumMod val="50000"/>
                  </a:schemeClr>
                </a:solidFill>
              </a:rPr>
              <a:t>                       вчитель зарубіжної літератури</a:t>
            </a:r>
          </a:p>
          <a:p>
            <a:r>
              <a:rPr lang="uk-UA" sz="1800" dirty="0">
                <a:solidFill>
                  <a:schemeClr val="accent3">
                    <a:lumMod val="50000"/>
                  </a:schemeClr>
                </a:solidFill>
              </a:rPr>
              <a:t> </a:t>
            </a:r>
            <a:r>
              <a:rPr lang="uk-UA" sz="1800" dirty="0" smtClean="0">
                <a:solidFill>
                  <a:schemeClr val="accent3">
                    <a:lumMod val="50000"/>
                  </a:schemeClr>
                </a:solidFill>
              </a:rPr>
              <a:t>                        категорія вища</a:t>
            </a:r>
          </a:p>
          <a:p>
            <a:r>
              <a:rPr lang="uk-UA" sz="1800" dirty="0">
                <a:solidFill>
                  <a:schemeClr val="accent3">
                    <a:lumMod val="50000"/>
                  </a:schemeClr>
                </a:solidFill>
              </a:rPr>
              <a:t> </a:t>
            </a:r>
            <a:r>
              <a:rPr lang="uk-UA" sz="1800" dirty="0" smtClean="0">
                <a:solidFill>
                  <a:schemeClr val="accent3">
                    <a:lumMod val="50000"/>
                  </a:schemeClr>
                </a:solidFill>
              </a:rPr>
              <a:t>                        старший </a:t>
            </a:r>
            <a:r>
              <a:rPr lang="uk-UA" sz="1800" dirty="0" smtClean="0">
                <a:solidFill>
                  <a:schemeClr val="accent3">
                    <a:lumMod val="50000"/>
                  </a:schemeClr>
                </a:solidFill>
              </a:rPr>
              <a:t>вчитель</a:t>
            </a:r>
            <a:endParaRPr lang="en-US" sz="1800" dirty="0" smtClean="0">
              <a:solidFill>
                <a:schemeClr val="accent3">
                  <a:lumMod val="50000"/>
                </a:schemeClr>
              </a:solidFill>
            </a:endParaRPr>
          </a:p>
          <a:p>
            <a:r>
              <a:rPr lang="en-US" sz="1800" dirty="0" smtClean="0">
                <a:solidFill>
                  <a:schemeClr val="accent3">
                    <a:lumMod val="50000"/>
                  </a:schemeClr>
                </a:solidFill>
              </a:rPr>
              <a:t>                         </a:t>
            </a:r>
            <a:r>
              <a:rPr lang="uk-UA" sz="1800" dirty="0" err="1" smtClean="0">
                <a:solidFill>
                  <a:schemeClr val="accent3">
                    <a:lumMod val="50000"/>
                  </a:schemeClr>
                </a:solidFill>
              </a:rPr>
              <a:t>Княгининівський</a:t>
            </a:r>
            <a:r>
              <a:rPr lang="uk-UA" sz="1800" dirty="0" smtClean="0">
                <a:solidFill>
                  <a:schemeClr val="accent3">
                    <a:lumMod val="50000"/>
                  </a:schemeClr>
                </a:solidFill>
              </a:rPr>
              <a:t> НВК</a:t>
            </a:r>
            <a:endParaRPr lang="uk-UA" sz="1800" dirty="0">
              <a:solidFill>
                <a:schemeClr val="accent3">
                  <a:lumMod val="50000"/>
                </a:schemeClr>
              </a:solidFill>
            </a:endParaRPr>
          </a:p>
        </p:txBody>
      </p:sp>
    </p:spTree>
    <p:extLst>
      <p:ext uri="{BB962C8B-B14F-4D97-AF65-F5344CB8AC3E}">
        <p14:creationId xmlns:p14="http://schemas.microsoft.com/office/powerpoint/2010/main" val="32737077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2"/>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pct60">
          <a:fgClr>
            <a:schemeClr val="accent4">
              <a:lumMod val="20000"/>
              <a:lumOff val="80000"/>
            </a:schemeClr>
          </a:fgClr>
          <a:bgClr>
            <a:schemeClr val="bg1"/>
          </a:bgClr>
        </a:patt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rot="21122841">
            <a:off x="158041" y="827495"/>
            <a:ext cx="10662699" cy="1717482"/>
          </a:xfrm>
        </p:spPr>
        <p:txBody>
          <a:bodyPr>
            <a:normAutofit/>
          </a:bodyPr>
          <a:lstStyle/>
          <a:p>
            <a:r>
              <a:rPr lang="uk-UA" dirty="0" smtClean="0">
                <a:solidFill>
                  <a:schemeClr val="accent2">
                    <a:lumMod val="60000"/>
                    <a:lumOff val="40000"/>
                  </a:schemeClr>
                </a:solidFill>
              </a:rPr>
              <a:t>Книги для підлітків і їхніх батьків</a:t>
            </a:r>
            <a:endParaRPr lang="uk-UA" dirty="0">
              <a:solidFill>
                <a:schemeClr val="accent2">
                  <a:lumMod val="60000"/>
                  <a:lumOff val="40000"/>
                </a:schemeClr>
              </a:solidFill>
            </a:endParaRPr>
          </a:p>
        </p:txBody>
      </p:sp>
      <p:sp>
        <p:nvSpPr>
          <p:cNvPr id="3" name="Объект 2"/>
          <p:cNvSpPr>
            <a:spLocks noGrp="1"/>
          </p:cNvSpPr>
          <p:nvPr>
            <p:ph idx="1"/>
          </p:nvPr>
        </p:nvSpPr>
        <p:spPr>
          <a:xfrm rot="21078864">
            <a:off x="613109" y="2139430"/>
            <a:ext cx="10820400" cy="2999065"/>
          </a:xfrm>
        </p:spPr>
        <p:txBody>
          <a:bodyPr>
            <a:normAutofit/>
          </a:bodyPr>
          <a:lstStyle/>
          <a:p>
            <a:r>
              <a:rPr lang="uk-UA" dirty="0"/>
              <a:t>У них порушуються актуальні життєві проблеми, з якими щодня зіштовхуються і підлітки, і дорослі: як навчитися пробачати, як мати гарних друзів, як висловити почуття своїм близьким, яке воно — справжнє кохання, чи можна завжди говорити правду і як залишитися чесним із самим собою...</a:t>
            </a:r>
          </a:p>
        </p:txBody>
      </p:sp>
      <p:pic>
        <p:nvPicPr>
          <p:cNvPr id="1026" name="Picture 2" descr="ÐÐ°ÑÑÐ¸Ð½ÐºÐ¸ Ð¿Ð¾ Ð·Ð°Ð¿ÑÐ¾ÑÑ ÐºÐ½Ð¸Ð³Ð¸ ÐºÐ°ÑÑÐ¸Ð½ÐºÐ¸ Ð´Ð»Ñ Ð¿ÑÐµÐ·ÐµÐ½ÑÐ°ÑÑÑ"/>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7909" y="3108960"/>
            <a:ext cx="10352598" cy="36576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0395878"/>
      </p:ext>
    </p:extLst>
  </p:cSld>
  <p:clrMapOvr>
    <a:masterClrMapping/>
  </p:clrMapOvr>
  <mc:AlternateContent xmlns:mc="http://schemas.openxmlformats.org/markup-compatibility/2006" xmlns:p14="http://schemas.microsoft.com/office/powerpoint/2010/main">
    <mc:Choice Requires="p14">
      <p:transition spd="slow" p14:dur="175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par>
                          <p:cTn id="10" fill="hold">
                            <p:stCondLst>
                              <p:cond delay="2000"/>
                            </p:stCondLst>
                            <p:childTnLst>
                              <p:par>
                                <p:cTn id="11" presetID="6" presetClass="entr" presetSubtype="16" fill="hold" grpId="1" nodeType="after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circle(in)">
                                      <p:cBhvr>
                                        <p:cTn id="13"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1"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80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k-UA" dirty="0" smtClean="0">
                <a:solidFill>
                  <a:schemeClr val="accent2">
                    <a:lumMod val="60000"/>
                    <a:lumOff val="40000"/>
                  </a:schemeClr>
                </a:solidFill>
              </a:rPr>
              <a:t>Барбара космовська</a:t>
            </a:r>
            <a:br>
              <a:rPr lang="uk-UA" dirty="0" smtClean="0">
                <a:solidFill>
                  <a:schemeClr val="accent2">
                    <a:lumMod val="60000"/>
                    <a:lumOff val="40000"/>
                  </a:schemeClr>
                </a:solidFill>
              </a:rPr>
            </a:br>
            <a:r>
              <a:rPr lang="uk-UA" dirty="0" smtClean="0">
                <a:solidFill>
                  <a:schemeClr val="accent4">
                    <a:lumMod val="50000"/>
                  </a:schemeClr>
                </a:solidFill>
              </a:rPr>
              <a:t>«буба»  </a:t>
            </a:r>
            <a:endParaRPr lang="uk-UA" dirty="0">
              <a:solidFill>
                <a:schemeClr val="accent2">
                  <a:lumMod val="60000"/>
                  <a:lumOff val="40000"/>
                </a:schemeClr>
              </a:solidFill>
            </a:endParaRPr>
          </a:p>
        </p:txBody>
      </p:sp>
      <p:sp>
        <p:nvSpPr>
          <p:cNvPr id="3" name="Объект 2"/>
          <p:cNvSpPr>
            <a:spLocks noGrp="1"/>
          </p:cNvSpPr>
          <p:nvPr>
            <p:ph idx="1"/>
          </p:nvPr>
        </p:nvSpPr>
        <p:spPr>
          <a:xfrm>
            <a:off x="797118" y="3593989"/>
            <a:ext cx="11963973" cy="4024125"/>
          </a:xfrm>
        </p:spPr>
        <p:txBody>
          <a:bodyPr/>
          <a:lstStyle/>
          <a:p>
            <a:endParaRPr lang="uk-UA" dirty="0"/>
          </a:p>
        </p:txBody>
      </p:sp>
      <p:pic>
        <p:nvPicPr>
          <p:cNvPr id="4" name="Рисунок 3"/>
          <p:cNvPicPr>
            <a:picLocks noChangeAspect="1"/>
          </p:cNvPicPr>
          <p:nvPr/>
        </p:nvPicPr>
        <p:blipFill>
          <a:blip r:embed="rId2"/>
          <a:stretch>
            <a:fillRect/>
          </a:stretch>
        </p:blipFill>
        <p:spPr>
          <a:xfrm>
            <a:off x="4195113" y="2162755"/>
            <a:ext cx="7843161" cy="4572000"/>
          </a:xfrm>
          <a:prstGeom prst="rect">
            <a:avLst/>
          </a:prstGeom>
        </p:spPr>
      </p:pic>
      <p:pic>
        <p:nvPicPr>
          <p:cNvPr id="2050" name="Рисунок 2" descr="Ð¤Ð¾ÑÐ¾ - ÐÑÐ±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470025"/>
            <a:ext cx="4195114" cy="538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508410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500" fill="hold"/>
                                        <p:tgtEl>
                                          <p:spTgt spid="2050"/>
                                        </p:tgtEl>
                                        <p:attrNameLst>
                                          <p:attrName>ppt_w</p:attrName>
                                        </p:attrNameLst>
                                      </p:cBhvr>
                                      <p:tavLst>
                                        <p:tav tm="0">
                                          <p:val>
                                            <p:fltVal val="0"/>
                                          </p:val>
                                        </p:tav>
                                        <p:tav tm="100000">
                                          <p:val>
                                            <p:strVal val="#ppt_w"/>
                                          </p:val>
                                        </p:tav>
                                      </p:tavLst>
                                    </p:anim>
                                    <p:anim calcmode="lin" valueType="num">
                                      <p:cBhvr>
                                        <p:cTn id="8" dur="500" fill="hold"/>
                                        <p:tgtEl>
                                          <p:spTgt spid="2050"/>
                                        </p:tgtEl>
                                        <p:attrNameLst>
                                          <p:attrName>ppt_h</p:attrName>
                                        </p:attrNameLst>
                                      </p:cBhvr>
                                      <p:tavLst>
                                        <p:tav tm="0">
                                          <p:val>
                                            <p:fltVal val="0"/>
                                          </p:val>
                                        </p:tav>
                                        <p:tav tm="100000">
                                          <p:val>
                                            <p:strVal val="#ppt_h"/>
                                          </p:val>
                                        </p:tav>
                                      </p:tavLst>
                                    </p:anim>
                                    <p:anim calcmode="lin" valueType="num">
                                      <p:cBhvr>
                                        <p:cTn id="9" dur="500" fill="hold"/>
                                        <p:tgtEl>
                                          <p:spTgt spid="2050"/>
                                        </p:tgtEl>
                                        <p:attrNameLst>
                                          <p:attrName>style.rotation</p:attrName>
                                        </p:attrNameLst>
                                      </p:cBhvr>
                                      <p:tavLst>
                                        <p:tav tm="0">
                                          <p:val>
                                            <p:fltVal val="360"/>
                                          </p:val>
                                        </p:tav>
                                        <p:tav tm="100000">
                                          <p:val>
                                            <p:fltVal val="0"/>
                                          </p:val>
                                        </p:tav>
                                      </p:tavLst>
                                    </p:anim>
                                    <p:animEffect transition="in" filter="fade">
                                      <p:cBhvr>
                                        <p:cTn id="10" dur="500"/>
                                        <p:tgtEl>
                                          <p:spTgt spid="2050"/>
                                        </p:tgtEl>
                                      </p:cBhvr>
                                    </p:animEffect>
                                  </p:childTnLst>
                                </p:cTn>
                              </p:par>
                            </p:childTnLst>
                          </p:cTn>
                        </p:par>
                        <p:par>
                          <p:cTn id="11" fill="hold">
                            <p:stCondLst>
                              <p:cond delay="500"/>
                            </p:stCondLst>
                            <p:childTnLst>
                              <p:par>
                                <p:cTn id="12" presetID="32" presetClass="emph" presetSubtype="0" fill="hold" nodeType="afterEffect">
                                  <p:stCondLst>
                                    <p:cond delay="0"/>
                                  </p:stCondLst>
                                  <p:childTnLst>
                                    <p:animRot by="120000">
                                      <p:cBhvr>
                                        <p:cTn id="13" dur="100" fill="hold">
                                          <p:stCondLst>
                                            <p:cond delay="0"/>
                                          </p:stCondLst>
                                        </p:cTn>
                                        <p:tgtEl>
                                          <p:spTgt spid="2050"/>
                                        </p:tgtEl>
                                        <p:attrNameLst>
                                          <p:attrName>r</p:attrName>
                                        </p:attrNameLst>
                                      </p:cBhvr>
                                    </p:animRot>
                                    <p:animRot by="-240000">
                                      <p:cBhvr>
                                        <p:cTn id="14" dur="200" fill="hold">
                                          <p:stCondLst>
                                            <p:cond delay="200"/>
                                          </p:stCondLst>
                                        </p:cTn>
                                        <p:tgtEl>
                                          <p:spTgt spid="2050"/>
                                        </p:tgtEl>
                                        <p:attrNameLst>
                                          <p:attrName>r</p:attrName>
                                        </p:attrNameLst>
                                      </p:cBhvr>
                                    </p:animRot>
                                    <p:animRot by="240000">
                                      <p:cBhvr>
                                        <p:cTn id="15" dur="200" fill="hold">
                                          <p:stCondLst>
                                            <p:cond delay="400"/>
                                          </p:stCondLst>
                                        </p:cTn>
                                        <p:tgtEl>
                                          <p:spTgt spid="2050"/>
                                        </p:tgtEl>
                                        <p:attrNameLst>
                                          <p:attrName>r</p:attrName>
                                        </p:attrNameLst>
                                      </p:cBhvr>
                                    </p:animRot>
                                    <p:animRot by="-240000">
                                      <p:cBhvr>
                                        <p:cTn id="16" dur="200" fill="hold">
                                          <p:stCondLst>
                                            <p:cond delay="600"/>
                                          </p:stCondLst>
                                        </p:cTn>
                                        <p:tgtEl>
                                          <p:spTgt spid="2050"/>
                                        </p:tgtEl>
                                        <p:attrNameLst>
                                          <p:attrName>r</p:attrName>
                                        </p:attrNameLst>
                                      </p:cBhvr>
                                    </p:animRot>
                                    <p:animRot by="120000">
                                      <p:cBhvr>
                                        <p:cTn id="17" dur="200" fill="hold">
                                          <p:stCondLst>
                                            <p:cond delay="800"/>
                                          </p:stCondLst>
                                        </p:cTn>
                                        <p:tgtEl>
                                          <p:spTgt spid="205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k-UA" dirty="0" smtClean="0">
                <a:solidFill>
                  <a:schemeClr val="tx1">
                    <a:lumMod val="95000"/>
                    <a:lumOff val="5000"/>
                  </a:schemeClr>
                </a:solidFill>
              </a:rPr>
              <a:t>Барабра космовська</a:t>
            </a:r>
            <a:br>
              <a:rPr lang="uk-UA" dirty="0" smtClean="0">
                <a:solidFill>
                  <a:schemeClr val="tx1">
                    <a:lumMod val="95000"/>
                    <a:lumOff val="5000"/>
                  </a:schemeClr>
                </a:solidFill>
              </a:rPr>
            </a:br>
            <a:r>
              <a:rPr lang="uk-UA" dirty="0" smtClean="0">
                <a:solidFill>
                  <a:schemeClr val="tx1">
                    <a:lumMod val="95000"/>
                    <a:lumOff val="5000"/>
                  </a:schemeClr>
                </a:solidFill>
              </a:rPr>
              <a:t>«</a:t>
            </a:r>
            <a:r>
              <a:rPr lang="uk-UA" b="1" dirty="0" smtClean="0">
                <a:solidFill>
                  <a:schemeClr val="tx1">
                    <a:lumMod val="95000"/>
                    <a:lumOff val="5000"/>
                  </a:schemeClr>
                </a:solidFill>
              </a:rPr>
              <a:t>буба»</a:t>
            </a:r>
            <a:endParaRPr lang="uk-UA" dirty="0">
              <a:solidFill>
                <a:srgbClr val="980A0A"/>
              </a:solidFill>
            </a:endParaRPr>
          </a:p>
        </p:txBody>
      </p:sp>
      <p:pic>
        <p:nvPicPr>
          <p:cNvPr id="4" name="Объект 3"/>
          <p:cNvPicPr>
            <a:picLocks noGrp="1" noChangeAspect="1"/>
          </p:cNvPicPr>
          <p:nvPr>
            <p:ph idx="1"/>
          </p:nvPr>
        </p:nvPicPr>
        <p:blipFill>
          <a:blip r:embed="rId2"/>
          <a:stretch>
            <a:fillRect/>
          </a:stretch>
        </p:blipFill>
        <p:spPr>
          <a:xfrm>
            <a:off x="4446003" y="1965122"/>
            <a:ext cx="6751320" cy="4450715"/>
          </a:xfrm>
          <a:prstGeom prst="rect">
            <a:avLst/>
          </a:prstGeom>
        </p:spPr>
      </p:pic>
      <p:pic>
        <p:nvPicPr>
          <p:cNvPr id="3074" name="Рисунок 2" descr="Ð¤Ð¾ÑÐ¾ - ÐÑÐ±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75" y="1188720"/>
            <a:ext cx="3890645" cy="5547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рямоугольник 2"/>
          <p:cNvSpPr/>
          <p:nvPr/>
        </p:nvSpPr>
        <p:spPr>
          <a:xfrm>
            <a:off x="4324350" y="5830349"/>
            <a:ext cx="5624993" cy="503339"/>
          </a:xfrm>
          <a:prstGeom prst="rect">
            <a:avLst/>
          </a:prstGeom>
          <a:solidFill>
            <a:schemeClr val="accent2">
              <a:lumMod val="20000"/>
              <a:lumOff val="80000"/>
            </a:schemeClr>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spTree>
    <p:extLst>
      <p:ext uri="{BB962C8B-B14F-4D97-AF65-F5344CB8AC3E}">
        <p14:creationId xmlns:p14="http://schemas.microsoft.com/office/powerpoint/2010/main" val="6238480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000" fill="hold"/>
                                        <p:tgtEl>
                                          <p:spTgt spid="3074"/>
                                        </p:tgtEl>
                                        <p:attrNameLst>
                                          <p:attrName>ppt_w</p:attrName>
                                        </p:attrNameLst>
                                      </p:cBhvr>
                                      <p:tavLst>
                                        <p:tav tm="0">
                                          <p:val>
                                            <p:fltVal val="0"/>
                                          </p:val>
                                        </p:tav>
                                        <p:tav tm="100000">
                                          <p:val>
                                            <p:strVal val="#ppt_w"/>
                                          </p:val>
                                        </p:tav>
                                      </p:tavLst>
                                    </p:anim>
                                    <p:anim calcmode="lin" valueType="num">
                                      <p:cBhvr>
                                        <p:cTn id="8" dur="1000" fill="hold"/>
                                        <p:tgtEl>
                                          <p:spTgt spid="3074"/>
                                        </p:tgtEl>
                                        <p:attrNameLst>
                                          <p:attrName>ppt_h</p:attrName>
                                        </p:attrNameLst>
                                      </p:cBhvr>
                                      <p:tavLst>
                                        <p:tav tm="0">
                                          <p:val>
                                            <p:fltVal val="0"/>
                                          </p:val>
                                        </p:tav>
                                        <p:tav tm="100000">
                                          <p:val>
                                            <p:strVal val="#ppt_h"/>
                                          </p:val>
                                        </p:tav>
                                      </p:tavLst>
                                    </p:anim>
                                    <p:anim calcmode="lin" valueType="num">
                                      <p:cBhvr>
                                        <p:cTn id="9" dur="1000" fill="hold"/>
                                        <p:tgtEl>
                                          <p:spTgt spid="3074"/>
                                        </p:tgtEl>
                                        <p:attrNameLst>
                                          <p:attrName>style.rotation</p:attrName>
                                        </p:attrNameLst>
                                      </p:cBhvr>
                                      <p:tavLst>
                                        <p:tav tm="0">
                                          <p:val>
                                            <p:fltVal val="90"/>
                                          </p:val>
                                        </p:tav>
                                        <p:tav tm="100000">
                                          <p:val>
                                            <p:fltVal val="0"/>
                                          </p:val>
                                        </p:tav>
                                      </p:tavLst>
                                    </p:anim>
                                    <p:animEffect transition="in" filter="fade">
                                      <p:cBhvr>
                                        <p:cTn id="10" dur="1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pattFill prst="pct10">
          <a:fgClr>
            <a:schemeClr val="accent1"/>
          </a:fgClr>
          <a:bgClr>
            <a:schemeClr val="bg1"/>
          </a:bgClr>
        </a:patt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rot="275798">
            <a:off x="2897139" y="668959"/>
            <a:ext cx="8610600" cy="1293028"/>
          </a:xfrm>
        </p:spPr>
        <p:txBody>
          <a:bodyPr/>
          <a:lstStyle/>
          <a:p>
            <a:pPr algn="ctr"/>
            <a:r>
              <a:rPr lang="uk-UA" b="1" dirty="0" smtClean="0">
                <a:solidFill>
                  <a:schemeClr val="accent4">
                    <a:lumMod val="50000"/>
                  </a:schemeClr>
                </a:solidFill>
              </a:rPr>
              <a:t>Відгуки</a:t>
            </a:r>
            <a:r>
              <a:rPr lang="uk-UA" dirty="0" smtClean="0">
                <a:solidFill>
                  <a:schemeClr val="accent4">
                    <a:lumMod val="50000"/>
                  </a:schemeClr>
                </a:solidFill>
              </a:rPr>
              <a:t> </a:t>
            </a:r>
            <a:r>
              <a:rPr lang="uk-UA" b="1" dirty="0" smtClean="0">
                <a:solidFill>
                  <a:schemeClr val="accent4">
                    <a:lumMod val="50000"/>
                  </a:schemeClr>
                </a:solidFill>
              </a:rPr>
              <a:t>про книгу</a:t>
            </a:r>
            <a:endParaRPr lang="uk-UA" b="1" dirty="0">
              <a:solidFill>
                <a:schemeClr val="accent4">
                  <a:lumMod val="50000"/>
                </a:schemeClr>
              </a:solidFill>
            </a:endParaRPr>
          </a:p>
        </p:txBody>
      </p:sp>
      <p:sp>
        <p:nvSpPr>
          <p:cNvPr id="3" name="Объект 2"/>
          <p:cNvSpPr>
            <a:spLocks noGrp="1"/>
          </p:cNvSpPr>
          <p:nvPr>
            <p:ph idx="1"/>
          </p:nvPr>
        </p:nvSpPr>
        <p:spPr>
          <a:xfrm rot="255167">
            <a:off x="817141" y="1605328"/>
            <a:ext cx="10820400" cy="1997374"/>
          </a:xfrm>
        </p:spPr>
        <p:txBody>
          <a:bodyPr/>
          <a:lstStyle/>
          <a:p>
            <a:pPr>
              <a:lnSpc>
                <a:spcPct val="107000"/>
              </a:lnSpc>
              <a:spcAft>
                <a:spcPts val="800"/>
              </a:spcAft>
            </a:pPr>
            <a:r>
              <a:rPr lang="uk-UA" sz="3200" dirty="0">
                <a:solidFill>
                  <a:srgbClr val="FF0000"/>
                </a:solidFill>
                <a:latin typeface="Calibri" panose="020F0502020204030204" pitchFamily="34" charset="0"/>
                <a:ea typeface="Calibri" panose="020F0502020204030204" pitchFamily="34" charset="0"/>
                <a:cs typeface="Times New Roman" panose="02020603050405020304" pitchFamily="18" charset="0"/>
              </a:rPr>
              <a:t>"Буба"</a:t>
            </a:r>
            <a:r>
              <a:rPr lang="uk-UA" sz="2400" dirty="0">
                <a:solidFill>
                  <a:srgbClr val="C00000"/>
                </a:solidFill>
                <a:latin typeface="Calibri" panose="020F0502020204030204" pitchFamily="34" charset="0"/>
                <a:ea typeface="Calibri" panose="020F0502020204030204" pitchFamily="34" charset="0"/>
                <a:cs typeface="Times New Roman" panose="02020603050405020304" pitchFamily="18" charset="0"/>
              </a:rPr>
              <a:t> - саме така книга, яка легко </a:t>
            </a:r>
            <a:r>
              <a:rPr lang="uk-UA" sz="2400" dirty="0" err="1">
                <a:solidFill>
                  <a:srgbClr val="C00000"/>
                </a:solidFill>
                <a:latin typeface="Calibri" panose="020F0502020204030204" pitchFamily="34" charset="0"/>
                <a:ea typeface="Calibri" panose="020F0502020204030204" pitchFamily="34" charset="0"/>
                <a:cs typeface="Times New Roman" panose="02020603050405020304" pitchFamily="18" charset="0"/>
              </a:rPr>
              <a:t>читається</a:t>
            </a:r>
            <a:r>
              <a:rPr lang="uk-UA" sz="2400" dirty="0">
                <a:solidFill>
                  <a:srgbClr val="C00000"/>
                </a:solidFill>
                <a:latin typeface="Calibri" panose="020F0502020204030204" pitchFamily="34" charset="0"/>
                <a:ea typeface="Calibri" panose="020F0502020204030204" pitchFamily="34" charset="0"/>
                <a:cs typeface="Times New Roman" panose="02020603050405020304" pitchFamily="18" charset="0"/>
              </a:rPr>
              <a:t>, та чіпляє хорошим сюжетом. Родзинка цього твору - саме гумор, який так і хочеться розписати і запам'ятати. Із героїв найбільше сподобалась Буба, бо це ж головна героїня, та дідусь з шикарним почуттям гумору, який завжди допомагає своїй онуці. </a:t>
            </a:r>
            <a:endParaRPr lang="uk-UA"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Рисунок 3"/>
          <p:cNvPicPr>
            <a:picLocks noChangeAspect="1"/>
          </p:cNvPicPr>
          <p:nvPr/>
        </p:nvPicPr>
        <p:blipFill>
          <a:blip r:embed="rId2"/>
          <a:stretch>
            <a:fillRect/>
          </a:stretch>
        </p:blipFill>
        <p:spPr>
          <a:xfrm rot="211978">
            <a:off x="663507" y="3779593"/>
            <a:ext cx="10367530" cy="2846567"/>
          </a:xfrm>
          <a:prstGeom prst="rect">
            <a:avLst/>
          </a:prstGeom>
        </p:spPr>
      </p:pic>
    </p:spTree>
    <p:extLst>
      <p:ext uri="{BB962C8B-B14F-4D97-AF65-F5344CB8AC3E}">
        <p14:creationId xmlns:p14="http://schemas.microsoft.com/office/powerpoint/2010/main" val="22846411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k-UA" dirty="0" smtClean="0">
                <a:solidFill>
                  <a:schemeClr val="accent4">
                    <a:lumMod val="75000"/>
                  </a:schemeClr>
                </a:solidFill>
              </a:rPr>
              <a:t>Барбара космовська</a:t>
            </a:r>
            <a:r>
              <a:rPr lang="uk-UA" dirty="0" smtClean="0"/>
              <a:t/>
            </a:r>
            <a:br>
              <a:rPr lang="uk-UA" dirty="0" smtClean="0"/>
            </a:br>
            <a:r>
              <a:rPr lang="en-US" b="1" i="1" dirty="0" smtClean="0">
                <a:solidFill>
                  <a:schemeClr val="accent3">
                    <a:lumMod val="75000"/>
                  </a:schemeClr>
                </a:solidFill>
              </a:rPr>
              <a:t>samotni</a:t>
            </a:r>
            <a:endParaRPr lang="uk-UA" b="1" i="1" dirty="0">
              <a:solidFill>
                <a:schemeClr val="accent3">
                  <a:lumMod val="75000"/>
                </a:schemeClr>
              </a:solidFill>
            </a:endParaRPr>
          </a:p>
        </p:txBody>
      </p:sp>
      <p:sp>
        <p:nvSpPr>
          <p:cNvPr id="3" name="Объект 2"/>
          <p:cNvSpPr>
            <a:spLocks noGrp="1"/>
          </p:cNvSpPr>
          <p:nvPr>
            <p:ph idx="1"/>
          </p:nvPr>
        </p:nvSpPr>
        <p:spPr>
          <a:xfrm>
            <a:off x="4036540" y="2188210"/>
            <a:ext cx="7469659" cy="4352633"/>
          </a:xfrm>
        </p:spPr>
        <p:txBody>
          <a:bodyPr/>
          <a:lstStyle/>
          <a:p>
            <a:r>
              <a:rPr lang="uk-UA" dirty="0"/>
              <a:t>Юну дівчину Йоанну важко не помітити в натовпі. Ще б пак — копиця рудого волосся, фіолетовий шалик та куртка-</a:t>
            </a:r>
            <a:r>
              <a:rPr lang="uk-UA" dirty="0" err="1"/>
              <a:t>мілітарі</a:t>
            </a:r>
            <a:r>
              <a:rPr lang="uk-UA" dirty="0"/>
              <a:t> роблять свою справу. А Віктора нічого не вирізняє серед натовпу — хіба що смуток в очах та старомодний светр. Цих двох головних героїв поєднує не школа, не компанія, не хобі, а… самотність. Це захворювання вражає будь-кого і має різні причини. Часом здається, що самотність стає хронічною і проти неї немає жодних ліків. Але є те, що має силу здолати будь-яку хворобу, — це почуття любові, що народжується в серці та змінює долю.</a:t>
            </a:r>
          </a:p>
          <a:p>
            <a:endParaRPr lang="uk-UA" dirty="0"/>
          </a:p>
        </p:txBody>
      </p:sp>
      <p:pic>
        <p:nvPicPr>
          <p:cNvPr id="2050" name="Рисунок 3" descr="Ð¡ÑÑÐ°ÑÐ½Ð° ÑÐ²ÑÐ¾Ð¿ÐµÐ¹ÑÑÐºÐ° Ð¿ÑÐ´Ð»ÑÑÐºÐ¾Ð²Ð° ÐºÐ½Ð¸Ð³Ð°.  Ð¡Ð°Ð¼Ð¾ÑÐ½Ñ.ÐºÐ¾Ð¼. - ÐÐ½Ð¸Ð¶Ð½ÑÐ¹ Ð¼Ð°Ð³Ð°Ð·Ð¸Ð½ Ð² Ð¥Ð°ÑÑÐºÐ¾Ð²Ð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0831" y="1113905"/>
            <a:ext cx="5603282" cy="5748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351853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afterEffect">
                                  <p:stCondLst>
                                    <p:cond delay="0"/>
                                  </p:stCondLst>
                                  <p:childTnLst>
                                    <p:animRot by="21600000">
                                      <p:cBhvr>
                                        <p:cTn id="6" dur="2000" fill="hold"/>
                                        <p:tgtEl>
                                          <p:spTgt spid="205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k-UA" dirty="0" smtClean="0">
                <a:solidFill>
                  <a:schemeClr val="accent2">
                    <a:lumMod val="60000"/>
                    <a:lumOff val="40000"/>
                  </a:schemeClr>
                </a:solidFill>
              </a:rPr>
              <a:t>Барбара космовська</a:t>
            </a:r>
            <a:r>
              <a:rPr lang="uk-UA" dirty="0" smtClean="0"/>
              <a:t/>
            </a:r>
            <a:br>
              <a:rPr lang="uk-UA" dirty="0" smtClean="0"/>
            </a:br>
            <a:r>
              <a:rPr lang="en-US" b="1" i="1" dirty="0" smtClean="0">
                <a:solidFill>
                  <a:schemeClr val="accent5">
                    <a:lumMod val="50000"/>
                  </a:schemeClr>
                </a:solidFill>
              </a:rPr>
              <a:t>samotni</a:t>
            </a:r>
            <a:endParaRPr lang="uk-UA" b="1" i="1" dirty="0">
              <a:solidFill>
                <a:schemeClr val="accent5">
                  <a:lumMod val="50000"/>
                </a:schemeClr>
              </a:solidFill>
            </a:endParaRPr>
          </a:p>
        </p:txBody>
      </p:sp>
      <p:sp>
        <p:nvSpPr>
          <p:cNvPr id="3" name="Объект 2"/>
          <p:cNvSpPr>
            <a:spLocks noGrp="1"/>
          </p:cNvSpPr>
          <p:nvPr>
            <p:ph idx="1"/>
          </p:nvPr>
        </p:nvSpPr>
        <p:spPr>
          <a:xfrm rot="185622">
            <a:off x="685800" y="2194560"/>
            <a:ext cx="10820400" cy="4024125"/>
          </a:xfrm>
        </p:spPr>
        <p:txBody>
          <a:bodyPr>
            <a:normAutofit fontScale="92500" lnSpcReduction="10000"/>
          </a:bodyPr>
          <a:lstStyle/>
          <a:p>
            <a:r>
              <a:rPr lang="uk-UA" sz="3000" b="1" dirty="0">
                <a:solidFill>
                  <a:schemeClr val="accent4">
                    <a:lumMod val="75000"/>
                  </a:schemeClr>
                </a:solidFill>
              </a:rPr>
              <a:t>Відгук читача</a:t>
            </a:r>
          </a:p>
          <a:p>
            <a:r>
              <a:rPr lang="uk-UA" dirty="0"/>
              <a:t>Думаю, вас не здивує, якщо я скажу, що ця книга про самотність. Про самотність людей будь-якого віку, будь-якої статі, а головне — про самотність тих, навколо яких багато людей. Самотність — це не те, з чим потрібно боротися. Це те, що потрібно просто відпустити й не боятися відчинити двері в своє життя для нових людей, які можуть стати чимось більшим, ніж прості знайомі. У книзі сплетено багато доль та історій. Тут багато підлітків — самотніх та глибоко нещасних. Кожен — окрема Галактика, але якщо деякі з їхніх орбіт перетнуться, вони зможуть стати хоч трохи щасливішими. Найбільше мені сподобалася вчителька Зося. Якби всі працівники навчальних закладів (або хоча б більшість) були такими, як вона, то багатьох неприємностей у житті школярів можна було б уникнути. Також було дуже цікаво читати її думки, викладені у формі щоденника. Книга щира, хоч і трохи сумна. Мені не вистачило лише дрібки деталей та широти сюжету. Але я вважаю, що це дуже якісна література для підлітків. </a:t>
            </a:r>
          </a:p>
        </p:txBody>
      </p:sp>
    </p:spTree>
    <p:extLst>
      <p:ext uri="{BB962C8B-B14F-4D97-AF65-F5344CB8AC3E}">
        <p14:creationId xmlns:p14="http://schemas.microsoft.com/office/powerpoint/2010/main" val="40558901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k-UA" dirty="0" smtClean="0">
                <a:solidFill>
                  <a:schemeClr val="accent4">
                    <a:lumMod val="75000"/>
                  </a:schemeClr>
                </a:solidFill>
              </a:rPr>
              <a:t>Анна</a:t>
            </a:r>
            <a:r>
              <a:rPr lang="uk-UA" dirty="0" smtClean="0"/>
              <a:t> </a:t>
            </a:r>
            <a:r>
              <a:rPr lang="uk-UA" dirty="0" smtClean="0">
                <a:solidFill>
                  <a:schemeClr val="accent4">
                    <a:lumMod val="75000"/>
                  </a:schemeClr>
                </a:solidFill>
              </a:rPr>
              <a:t>лачина</a:t>
            </a:r>
            <a:r>
              <a:rPr lang="uk-UA" dirty="0" smtClean="0"/>
              <a:t/>
            </a:r>
            <a:br>
              <a:rPr lang="uk-UA" dirty="0" smtClean="0"/>
            </a:br>
            <a:r>
              <a:rPr lang="uk-UA" b="1" i="1" dirty="0" smtClean="0">
                <a:solidFill>
                  <a:schemeClr val="accent1">
                    <a:lumMod val="75000"/>
                  </a:schemeClr>
                </a:solidFill>
              </a:rPr>
              <a:t>фактор кохання</a:t>
            </a:r>
            <a:endParaRPr lang="uk-UA" b="1" i="1" dirty="0">
              <a:solidFill>
                <a:schemeClr val="accent1">
                  <a:lumMod val="75000"/>
                </a:schemeClr>
              </a:solidFill>
            </a:endParaRPr>
          </a:p>
        </p:txBody>
      </p:sp>
      <p:graphicFrame>
        <p:nvGraphicFramePr>
          <p:cNvPr id="4" name="Объект 3"/>
          <p:cNvGraphicFramePr>
            <a:graphicFrameLocks noGrp="1" noChangeAspect="1"/>
          </p:cNvGraphicFramePr>
          <p:nvPr>
            <p:ph idx="1"/>
            <p:extLst>
              <p:ext uri="{D42A27DB-BD31-4B8C-83A1-F6EECF244321}">
                <p14:modId xmlns:p14="http://schemas.microsoft.com/office/powerpoint/2010/main" val="1945592610"/>
              </p:ext>
            </p:extLst>
          </p:nvPr>
        </p:nvGraphicFramePr>
        <p:xfrm>
          <a:off x="601578" y="1708484"/>
          <a:ext cx="2943727" cy="4916905"/>
        </p:xfrm>
        <a:graphic>
          <a:graphicData uri="http://schemas.openxmlformats.org/presentationml/2006/ole">
            <mc:AlternateContent xmlns:mc="http://schemas.openxmlformats.org/markup-compatibility/2006">
              <mc:Choice xmlns:v="urn:schemas-microsoft-com:vml" Requires="v">
                <p:oleObj spid="_x0000_s1041" name="Document" r:id="rId3" imgW="6113118" imgH="9096702" progId="Word.Document.8">
                  <p:embed/>
                </p:oleObj>
              </mc:Choice>
              <mc:Fallback>
                <p:oleObj name="Document" r:id="rId3" imgW="6113118" imgH="9096702" progId="Word.Document.8">
                  <p:embed/>
                  <p:pic>
                    <p:nvPicPr>
                      <p:cNvPr id="0" name=""/>
                      <p:cNvPicPr/>
                      <p:nvPr/>
                    </p:nvPicPr>
                    <p:blipFill>
                      <a:blip r:embed="rId4"/>
                      <a:stretch>
                        <a:fillRect/>
                      </a:stretch>
                    </p:blipFill>
                    <p:spPr>
                      <a:xfrm>
                        <a:off x="601578" y="1708484"/>
                        <a:ext cx="2943727" cy="4916905"/>
                      </a:xfrm>
                      <a:prstGeom prst="rect">
                        <a:avLst/>
                      </a:prstGeom>
                    </p:spPr>
                  </p:pic>
                </p:oleObj>
              </mc:Fallback>
            </mc:AlternateContent>
          </a:graphicData>
        </a:graphic>
      </p:graphicFrame>
      <p:sp>
        <p:nvSpPr>
          <p:cNvPr id="6" name="Прямоугольник 5"/>
          <p:cNvSpPr/>
          <p:nvPr/>
        </p:nvSpPr>
        <p:spPr>
          <a:xfrm>
            <a:off x="3890212" y="2328119"/>
            <a:ext cx="7996988" cy="4026552"/>
          </a:xfrm>
          <a:prstGeom prst="rect">
            <a:avLst/>
          </a:prstGeom>
        </p:spPr>
        <p:txBody>
          <a:bodyPr wrap="square">
            <a:spAutoFit/>
          </a:bodyPr>
          <a:lstStyle/>
          <a:p>
            <a:pPr>
              <a:lnSpc>
                <a:spcPct val="107000"/>
              </a:lnSpc>
              <a:spcAft>
                <a:spcPts val="800"/>
              </a:spcAft>
            </a:pPr>
            <a:r>
              <a:rPr lang="uk-UA" sz="2400" i="1" dirty="0">
                <a:latin typeface="Calibri" panose="020F0502020204030204" pitchFamily="34" charset="0"/>
                <a:ea typeface="Calibri" panose="020F0502020204030204" pitchFamily="34" charset="0"/>
                <a:cs typeface="Times New Roman" panose="02020603050405020304" pitchFamily="18" charset="0"/>
              </a:rPr>
              <a:t>Головні героїні книги — дівчата Патриція і Магда — мріють про палке романтичне кохання. Кожна з них знаходить собі хлопця-друга по-своєму: хто в реальному житті, фактично по сусідству, а хто – в неозорому інтернет-просторі. І хоч події, подеколи бурхливі й таємничі, розвиваються по-різному, проте дівчат, як і сучасних підлітків, хвилюють ті самі гострі питання: як «розгадати» свого друга? Як побороти власні страхи та комплекси і виявити почуття? Як бути самими собою і сприймати всіх такими, якими вони є?</a:t>
            </a:r>
            <a:endParaRPr lang="uk-UA"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3307980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style.rotation</p:attrName>
                                        </p:attrNameLst>
                                      </p:cBhvr>
                                      <p:tavLst>
                                        <p:tav tm="0">
                                          <p:val>
                                            <p:fltVal val="360"/>
                                          </p:val>
                                        </p:tav>
                                        <p:tav tm="100000">
                                          <p:val>
                                            <p:fltVal val="0"/>
                                          </p:val>
                                        </p:tav>
                                      </p:tavLst>
                                    </p:anim>
                                    <p:animEffect transition="in" filter="fade">
                                      <p:cBhvr>
                                        <p:cTn id="10" dur="500"/>
                                        <p:tgtEl>
                                          <p:spTgt spid="4"/>
                                        </p:tgtEl>
                                      </p:cBhvr>
                                    </p:animEffect>
                                  </p:childTnLst>
                                </p:cTn>
                              </p:par>
                            </p:childTnLst>
                          </p:cTn>
                        </p:par>
                        <p:par>
                          <p:cTn id="11" fill="hold">
                            <p:stCondLst>
                              <p:cond delay="500"/>
                            </p:stCondLst>
                            <p:childTnLst>
                              <p:par>
                                <p:cTn id="12" presetID="3" presetClass="entr" presetSubtype="1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linds(horizontal)">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rot="21321118">
            <a:off x="2895600" y="764373"/>
            <a:ext cx="8610600" cy="1293028"/>
          </a:xfrm>
        </p:spPr>
        <p:txBody>
          <a:bodyPr/>
          <a:lstStyle/>
          <a:p>
            <a:pPr algn="ctr"/>
            <a:r>
              <a:rPr lang="uk-UA" dirty="0">
                <a:solidFill>
                  <a:schemeClr val="accent2">
                    <a:lumMod val="60000"/>
                    <a:lumOff val="40000"/>
                  </a:schemeClr>
                </a:solidFill>
              </a:rPr>
              <a:t>Анна лачина</a:t>
            </a:r>
            <a:r>
              <a:rPr lang="uk-UA" dirty="0"/>
              <a:t/>
            </a:r>
            <a:br>
              <a:rPr lang="uk-UA" dirty="0"/>
            </a:br>
            <a:r>
              <a:rPr lang="uk-UA" b="1" i="1" dirty="0">
                <a:solidFill>
                  <a:schemeClr val="accent4">
                    <a:lumMod val="75000"/>
                  </a:schemeClr>
                </a:solidFill>
              </a:rPr>
              <a:t>фактор кохання</a:t>
            </a:r>
          </a:p>
        </p:txBody>
      </p:sp>
      <p:sp>
        <p:nvSpPr>
          <p:cNvPr id="3" name="Объект 2"/>
          <p:cNvSpPr>
            <a:spLocks noGrp="1"/>
          </p:cNvSpPr>
          <p:nvPr>
            <p:ph idx="1"/>
          </p:nvPr>
        </p:nvSpPr>
        <p:spPr>
          <a:xfrm rot="21348291">
            <a:off x="685800" y="2194560"/>
            <a:ext cx="10820400" cy="4024125"/>
          </a:xfrm>
        </p:spPr>
        <p:txBody>
          <a:bodyPr>
            <a:normAutofit fontScale="92500" lnSpcReduction="10000"/>
          </a:bodyPr>
          <a:lstStyle/>
          <a:p>
            <a:r>
              <a:rPr lang="uk-UA" dirty="0"/>
              <a:t>Ця книга стане цікавою не тільки для означеної цільової аудиторії, а й для дорослих. У ній ідеться про той період у дорослішанні, коли все ділиться на чорне і біле. Це дуже емоційно-насичений відрізок у житті людини, усі переживання збільшуються до розмірів вселенської катастрофи. З висоти дорослого віку все це виглядає безглуздо і навіть місцями кумедно, а насправді потребує значної підтримки та розуміння. Магда і Патриція – однокласниці і найкращі подруги. За класикою жанру вони із різних за соціальним статусом та </a:t>
            </a:r>
            <a:r>
              <a:rPr lang="uk-UA" sz="1700" dirty="0"/>
              <a:t>фінансовими</a:t>
            </a:r>
            <a:r>
              <a:rPr lang="uk-UA" dirty="0"/>
              <a:t> можливостями сімей. Авторка книги показує, що гроші – це не завжди благополуччя, а в неповній сім’ї – мікроклімат може бути навіть дуже сприятливим. Ще тут ідеться про віртуальний світ, який далекий від реальності, але став невід’ємною частиною нашого повсякденного життя. Не все, що ховається за привабливою картинкою та милими словами є таким і насправді. Тому варто бути обережним і не вірити беззастережно всьому, що там пропонується. Як на мене, то ця книга, перш за все, про перші ніжні почуття між хлопцем і дівчиною, чуттєві, без зайвих умовностей і кордонів. Від нього втрата сну, апетиту і стирання кордонів реальності. Це так мило і зворушливо...</a:t>
            </a:r>
          </a:p>
        </p:txBody>
      </p:sp>
    </p:spTree>
    <p:extLst>
      <p:ext uri="{BB962C8B-B14F-4D97-AF65-F5344CB8AC3E}">
        <p14:creationId xmlns:p14="http://schemas.microsoft.com/office/powerpoint/2010/main" val="20802991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99FFCC">
            <a:alpha val="94118"/>
          </a:srgb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95600" y="676141"/>
            <a:ext cx="8610600" cy="1293028"/>
          </a:xfrm>
        </p:spPr>
        <p:txBody>
          <a:bodyPr/>
          <a:lstStyle/>
          <a:p>
            <a:pPr algn="ctr"/>
            <a:r>
              <a:rPr lang="uk-UA" dirty="0" smtClean="0">
                <a:solidFill>
                  <a:srgbClr val="990099"/>
                </a:solidFill>
              </a:rPr>
              <a:t>Анна лачина</a:t>
            </a:r>
            <a:r>
              <a:rPr lang="uk-UA" dirty="0" smtClean="0"/>
              <a:t/>
            </a:r>
            <a:br>
              <a:rPr lang="uk-UA" dirty="0" smtClean="0"/>
            </a:br>
            <a:r>
              <a:rPr lang="uk-UA" b="1" i="1" dirty="0" smtClean="0">
                <a:solidFill>
                  <a:srgbClr val="FF0000"/>
                </a:solidFill>
              </a:rPr>
              <a:t>украдений цвіт</a:t>
            </a:r>
            <a:endParaRPr lang="uk-UA" b="1" i="1" dirty="0">
              <a:solidFill>
                <a:srgbClr val="FF0000"/>
              </a:solidFill>
            </a:endParaRPr>
          </a:p>
        </p:txBody>
      </p:sp>
      <p:sp>
        <p:nvSpPr>
          <p:cNvPr id="3" name="Объект 2"/>
          <p:cNvSpPr>
            <a:spLocks noGrp="1"/>
          </p:cNvSpPr>
          <p:nvPr>
            <p:ph idx="1"/>
          </p:nvPr>
        </p:nvSpPr>
        <p:spPr>
          <a:xfrm rot="20875802">
            <a:off x="4828673" y="2664852"/>
            <a:ext cx="6813884" cy="2168893"/>
          </a:xfrm>
        </p:spPr>
        <p:txBody>
          <a:bodyPr/>
          <a:lstStyle/>
          <a:p>
            <a:r>
              <a:rPr lang="ru-RU" dirty="0"/>
              <a:t>У другій книзі трилогії на двох сестер чекають пригоди — захопливі й романтичні, але водночас небезпечно-детективні. Жасміна, студентка </a:t>
            </a:r>
            <a:r>
              <a:rPr lang="ru-RU" dirty="0" smtClean="0"/>
              <a:t>медичного університету, </a:t>
            </a:r>
            <a:r>
              <a:rPr lang="ru-RU" dirty="0"/>
              <a:t>вирушає з друзями до Греції на… </a:t>
            </a:r>
            <a:endParaRPr lang="uk-UA" dirty="0"/>
          </a:p>
        </p:txBody>
      </p:sp>
      <p:pic>
        <p:nvPicPr>
          <p:cNvPr id="3074" name="Picture 2" descr="ÐºÑÐ¿Ð¸ÑÑ ÐºÐ½Ð¸Ð³Ñ Ð£ÐºÑÐ°Ð´ÐµÐ½Ð¸Ð¹ ÑÐ²ÑÑ"/>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423759">
            <a:off x="314945" y="1066800"/>
            <a:ext cx="3922295" cy="5364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4"/>
          <p:cNvSpPr>
            <a:spLocks noChangeArrowheads="1"/>
          </p:cNvSpPr>
          <p:nvPr/>
        </p:nvSpPr>
        <p:spPr bwMode="auto">
          <a:xfrm>
            <a:off x="8487790" y="2758440"/>
            <a:ext cx="74441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uk-UA"/>
          </a:p>
        </p:txBody>
      </p:sp>
      <p:pic>
        <p:nvPicPr>
          <p:cNvPr id="3075" name="Рисунок 2" descr="ÐÐ°ÑÑÐ¸Ð½ÐºÐ¸ Ð¿Ð¾ Ð·Ð°Ð¿ÑÐ¾ÑÑ Ð²ÐµÑÐ½ÑÐ½Ð¸Ð¹ ÑÐ²ÑÑ ÐºÐ°ÑÑÐ¸Ð½Ðº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820275">
            <a:off x="7249151" y="4228665"/>
            <a:ext cx="4506640" cy="19652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918281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rot="304216">
            <a:off x="2145957" y="377962"/>
            <a:ext cx="8610600" cy="1293028"/>
          </a:xfrm>
        </p:spPr>
        <p:txBody>
          <a:bodyPr/>
          <a:lstStyle/>
          <a:p>
            <a:r>
              <a:rPr lang="uk-UA" dirty="0" smtClean="0">
                <a:solidFill>
                  <a:srgbClr val="FF0000"/>
                </a:solidFill>
              </a:rPr>
              <a:t>Йоанна ягелло</a:t>
            </a:r>
            <a:r>
              <a:rPr lang="uk-UA" dirty="0" smtClean="0"/>
              <a:t/>
            </a:r>
            <a:br>
              <a:rPr lang="uk-UA" dirty="0" smtClean="0"/>
            </a:br>
            <a:r>
              <a:rPr lang="uk-UA" dirty="0" smtClean="0">
                <a:solidFill>
                  <a:srgbClr val="92D050"/>
                </a:solidFill>
              </a:rPr>
              <a:t>кава з кардамоном</a:t>
            </a:r>
            <a:endParaRPr lang="uk-UA" dirty="0">
              <a:solidFill>
                <a:srgbClr val="92D050"/>
              </a:solidFill>
            </a:endParaRPr>
          </a:p>
        </p:txBody>
      </p:sp>
      <p:sp>
        <p:nvSpPr>
          <p:cNvPr id="3" name="Объект 2"/>
          <p:cNvSpPr>
            <a:spLocks noGrp="1"/>
          </p:cNvSpPr>
          <p:nvPr>
            <p:ph idx="1"/>
          </p:nvPr>
        </p:nvSpPr>
        <p:spPr>
          <a:xfrm>
            <a:off x="777526" y="7282249"/>
            <a:ext cx="14370749" cy="2057369"/>
          </a:xfrm>
        </p:spPr>
        <p:txBody>
          <a:bodyPr/>
          <a:lstStyle/>
          <a:p>
            <a:endParaRPr lang="uk-UA" dirty="0"/>
          </a:p>
        </p:txBody>
      </p:sp>
      <p:pic>
        <p:nvPicPr>
          <p:cNvPr id="4098" name="Picture 2" descr="Кава з кардамоном \ Йоанна Ягелло"/>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610413">
            <a:off x="-196156" y="1804857"/>
            <a:ext cx="5404021" cy="47449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Рисунок 4"/>
          <p:cNvPicPr>
            <a:picLocks noChangeAspect="1"/>
          </p:cNvPicPr>
          <p:nvPr/>
        </p:nvPicPr>
        <p:blipFill>
          <a:blip r:embed="rId3"/>
          <a:stretch>
            <a:fillRect/>
          </a:stretch>
        </p:blipFill>
        <p:spPr>
          <a:xfrm>
            <a:off x="4728519" y="1990518"/>
            <a:ext cx="7089689" cy="4706843"/>
          </a:xfrm>
          <a:prstGeom prst="rect">
            <a:avLst/>
          </a:prstGeom>
        </p:spPr>
      </p:pic>
    </p:spTree>
    <p:extLst>
      <p:ext uri="{BB962C8B-B14F-4D97-AF65-F5344CB8AC3E}">
        <p14:creationId xmlns:p14="http://schemas.microsoft.com/office/powerpoint/2010/main" val="5289387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wipe(down)">
                                      <p:cBhvr>
                                        <p:cTn id="7" dur="1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911503" y="573542"/>
            <a:ext cx="8610600" cy="1293028"/>
          </a:xfrm>
        </p:spPr>
        <p:txBody>
          <a:bodyPr/>
          <a:lstStyle/>
          <a:p>
            <a:pPr algn="ctr"/>
            <a:r>
              <a:rPr lang="uk-UA" dirty="0" smtClean="0">
                <a:solidFill>
                  <a:schemeClr val="accent2">
                    <a:lumMod val="60000"/>
                    <a:lumOff val="40000"/>
                  </a:schemeClr>
                </a:solidFill>
              </a:rPr>
              <a:t>Йоанна ягелло</a:t>
            </a:r>
            <a:r>
              <a:rPr lang="uk-UA" dirty="0" smtClean="0"/>
              <a:t/>
            </a:r>
            <a:br>
              <a:rPr lang="uk-UA" dirty="0" smtClean="0"/>
            </a:br>
            <a:r>
              <a:rPr lang="uk-UA" b="1" i="1" dirty="0" smtClean="0">
                <a:solidFill>
                  <a:srgbClr val="993300"/>
                </a:solidFill>
              </a:rPr>
              <a:t>шоколад</a:t>
            </a:r>
            <a:r>
              <a:rPr lang="uk-UA" dirty="0" smtClean="0">
                <a:solidFill>
                  <a:srgbClr val="993300"/>
                </a:solidFill>
              </a:rPr>
              <a:t> </a:t>
            </a:r>
            <a:r>
              <a:rPr lang="uk-UA" b="1" i="1" dirty="0" smtClean="0">
                <a:solidFill>
                  <a:srgbClr val="993300"/>
                </a:solidFill>
              </a:rPr>
              <a:t>із чилі</a:t>
            </a:r>
            <a:endParaRPr lang="uk-UA" b="1" i="1" dirty="0">
              <a:solidFill>
                <a:srgbClr val="993300"/>
              </a:solidFill>
            </a:endParaRPr>
          </a:p>
        </p:txBody>
      </p:sp>
      <p:sp>
        <p:nvSpPr>
          <p:cNvPr id="3" name="Объект 2"/>
          <p:cNvSpPr>
            <a:spLocks noGrp="1"/>
          </p:cNvSpPr>
          <p:nvPr>
            <p:ph idx="1"/>
          </p:nvPr>
        </p:nvSpPr>
        <p:spPr>
          <a:xfrm rot="158257">
            <a:off x="3509733" y="1687323"/>
            <a:ext cx="7846400" cy="5309526"/>
          </a:xfrm>
        </p:spPr>
        <p:txBody>
          <a:bodyPr>
            <a:normAutofit lnSpcReduction="10000"/>
          </a:bodyPr>
          <a:lstStyle/>
          <a:p>
            <a:r>
              <a:rPr lang="uk-UA" dirty="0"/>
              <a:t>•	</a:t>
            </a:r>
          </a:p>
          <a:p>
            <a:r>
              <a:rPr lang="uk-UA" dirty="0"/>
              <a:t>Вам доводилося куштувати шоколад із чилі, де солодкий смак поєднується з гіркотою? Саме його нагадує життя 17-річної </a:t>
            </a:r>
            <a:r>
              <a:rPr lang="uk-UA" dirty="0" err="1"/>
              <a:t>Лінки</a:t>
            </a:r>
            <a:r>
              <a:rPr lang="uk-UA" dirty="0"/>
              <a:t>, яка щойно вступила до омріяного ліцею. Вона відшукала давно втрачену сестру й нарешті розібралася у своїх почуттях до Адріана. Здається, перед нею чудове майбутнє. Проте не все так рожево. На навчання </a:t>
            </a:r>
            <a:r>
              <a:rPr lang="uk-UA" dirty="0" err="1"/>
              <a:t>Лінці</a:t>
            </a:r>
            <a:r>
              <a:rPr lang="uk-UA" dirty="0"/>
              <a:t> доведеться заробляти, мама не в стані сплатити за дорогий приватний ліцей, стосунки із сестрою теж не завжди ідеальні. Крім того, коханий їде навчатися до Лондона, а це означає кількамісячну розлуку. Лінка живе в очікування Різдва, бо тоді Адріан має приїхати до Польщі. Проте на неї чекає неприємний сюрприз. Що ж, може, кохання не завжди мусить бути солодким, як молочний шоколад? Може, воно нагадує шоколад із чилі?</a:t>
            </a:r>
          </a:p>
        </p:txBody>
      </p:sp>
      <p:sp>
        <p:nvSpPr>
          <p:cNvPr id="4" name="Rectangle 2"/>
          <p:cNvSpPr>
            <a:spLocks noChangeArrowheads="1"/>
          </p:cNvSpPr>
          <p:nvPr/>
        </p:nvSpPr>
        <p:spPr bwMode="auto">
          <a:xfrm rot="379920">
            <a:off x="-1314806" y="2009693"/>
            <a:ext cx="17547644"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uk-UA"/>
          </a:p>
        </p:txBody>
      </p:sp>
      <p:pic>
        <p:nvPicPr>
          <p:cNvPr id="5121" name="Picture 1" descr="https://nebobookshop.com.ua/cloud/files/uploads/books/978_966_2647_14_3.jpg"/>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rot="379920">
            <a:off x="318783" y="1657586"/>
            <a:ext cx="3157662" cy="47777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46486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121"/>
                                        </p:tgtEl>
                                        <p:attrNameLst>
                                          <p:attrName>style.visibility</p:attrName>
                                        </p:attrNameLst>
                                      </p:cBhvr>
                                      <p:to>
                                        <p:strVal val="visible"/>
                                      </p:to>
                                    </p:set>
                                    <p:animEffect transition="in" filter="fade">
                                      <p:cBhvr>
                                        <p:cTn id="7" dur="1000"/>
                                        <p:tgtEl>
                                          <p:spTgt spid="51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k-UA" dirty="0" smtClean="0">
                <a:solidFill>
                  <a:schemeClr val="accent2">
                    <a:lumMod val="60000"/>
                    <a:lumOff val="40000"/>
                  </a:schemeClr>
                </a:solidFill>
              </a:rPr>
              <a:t>Йоанна ягелло</a:t>
            </a:r>
            <a:r>
              <a:rPr lang="uk-UA" dirty="0" smtClean="0"/>
              <a:t/>
            </a:r>
            <a:br>
              <a:rPr lang="uk-UA" dirty="0" smtClean="0"/>
            </a:br>
            <a:r>
              <a:rPr lang="uk-UA" b="1" i="1" dirty="0" smtClean="0">
                <a:solidFill>
                  <a:srgbClr val="FF0000"/>
                </a:solidFill>
              </a:rPr>
              <a:t>тирамісу з полуницями</a:t>
            </a:r>
            <a:endParaRPr lang="uk-UA" b="1" i="1" dirty="0">
              <a:solidFill>
                <a:srgbClr val="FF0000"/>
              </a:solidFill>
            </a:endParaRPr>
          </a:p>
        </p:txBody>
      </p:sp>
      <p:pic>
        <p:nvPicPr>
          <p:cNvPr id="4" name="Объект 3"/>
          <p:cNvPicPr>
            <a:picLocks noGrp="1" noChangeAspect="1"/>
          </p:cNvPicPr>
          <p:nvPr>
            <p:ph idx="1"/>
          </p:nvPr>
        </p:nvPicPr>
        <p:blipFill>
          <a:blip r:embed="rId2"/>
          <a:stretch>
            <a:fillRect/>
          </a:stretch>
        </p:blipFill>
        <p:spPr>
          <a:xfrm rot="398922">
            <a:off x="365760" y="1574358"/>
            <a:ext cx="3450866" cy="4945711"/>
          </a:xfrm>
          <a:prstGeom prst="rect">
            <a:avLst/>
          </a:prstGeom>
        </p:spPr>
      </p:pic>
      <p:sp>
        <p:nvSpPr>
          <p:cNvPr id="5" name="Прямоугольник 4"/>
          <p:cNvSpPr/>
          <p:nvPr/>
        </p:nvSpPr>
        <p:spPr>
          <a:xfrm rot="296658">
            <a:off x="4405023" y="2395147"/>
            <a:ext cx="7251590" cy="3970318"/>
          </a:xfrm>
          <a:prstGeom prst="rect">
            <a:avLst/>
          </a:prstGeom>
        </p:spPr>
        <p:txBody>
          <a:bodyPr wrap="square">
            <a:spAutoFit/>
          </a:bodyPr>
          <a:lstStyle/>
          <a:p>
            <a:r>
              <a:rPr lang="uk-UA" dirty="0"/>
              <a:t>У другом класі ліцею Лінка нарешті втілює свою мрію: вона створює власний блог, де регулярно пише про все, що здається їй важливим. Її кохання з Адріаном триває, дівчина на сьомому небі від щастя! І Лінка вже не уявляє собі життя без роботи, шукає її і знаходить! За всім цим у неї дедалі менше часу на відверті розмови з подругою, Наталією. А в тієї багато чого змінилося... Це книжка про те, як мало ми знаємо навіть про найближчих нам, найрідніших людей. Лінка не підозрювала, з якими проблемами змагається Наталія, не знала, що молодший братик має в школі серйозні проблеми, не здогадувалася, чому раптово змінилася Рута, у якої вона працює. На щастя, ніхто з нас не є самотнім островом. Головне вчасно помітити, підтримати, допомогти.</a:t>
            </a:r>
          </a:p>
        </p:txBody>
      </p:sp>
    </p:spTree>
    <p:extLst>
      <p:ext uri="{BB962C8B-B14F-4D97-AF65-F5344CB8AC3E}">
        <p14:creationId xmlns:p14="http://schemas.microsoft.com/office/powerpoint/2010/main" val="31833032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rot="314968">
            <a:off x="2895600" y="764373"/>
            <a:ext cx="8610600" cy="1293028"/>
          </a:xfrm>
        </p:spPr>
        <p:txBody>
          <a:bodyPr/>
          <a:lstStyle/>
          <a:p>
            <a:pPr algn="ctr"/>
            <a:r>
              <a:rPr lang="uk-UA" dirty="0" smtClean="0">
                <a:solidFill>
                  <a:srgbClr val="FFC000"/>
                </a:solidFill>
              </a:rPr>
              <a:t>Йоанна ягелло</a:t>
            </a:r>
            <a:r>
              <a:rPr lang="uk-UA" dirty="0" smtClean="0"/>
              <a:t/>
            </a:r>
            <a:br>
              <a:rPr lang="uk-UA" dirty="0" smtClean="0"/>
            </a:br>
            <a:r>
              <a:rPr lang="uk-UA" b="1" i="1" dirty="0" smtClean="0">
                <a:solidFill>
                  <a:srgbClr val="00B050"/>
                </a:solidFill>
              </a:rPr>
              <a:t>зелені мартенси</a:t>
            </a:r>
            <a:endParaRPr lang="uk-UA" b="1" i="1" dirty="0">
              <a:solidFill>
                <a:srgbClr val="00B050"/>
              </a:solidFill>
            </a:endParaRPr>
          </a:p>
        </p:txBody>
      </p:sp>
      <p:pic>
        <p:nvPicPr>
          <p:cNvPr id="4" name="Объект 3"/>
          <p:cNvPicPr>
            <a:picLocks noGrp="1" noChangeAspect="1"/>
          </p:cNvPicPr>
          <p:nvPr>
            <p:ph idx="1"/>
          </p:nvPr>
        </p:nvPicPr>
        <p:blipFill>
          <a:blip r:embed="rId2"/>
          <a:stretch>
            <a:fillRect/>
          </a:stretch>
        </p:blipFill>
        <p:spPr>
          <a:xfrm rot="336795">
            <a:off x="318053" y="2035533"/>
            <a:ext cx="9016778" cy="4993419"/>
          </a:xfrm>
          <a:prstGeom prst="rect">
            <a:avLst/>
          </a:prstGeom>
        </p:spPr>
      </p:pic>
      <p:sp>
        <p:nvSpPr>
          <p:cNvPr id="5" name="Прямоугольник 4"/>
          <p:cNvSpPr/>
          <p:nvPr/>
        </p:nvSpPr>
        <p:spPr>
          <a:xfrm rot="312207">
            <a:off x="4229078" y="2190531"/>
            <a:ext cx="7475242" cy="4247317"/>
          </a:xfrm>
          <a:prstGeom prst="rect">
            <a:avLst/>
          </a:prstGeom>
        </p:spPr>
        <p:txBody>
          <a:bodyPr wrap="square">
            <a:spAutoFit/>
          </a:bodyPr>
          <a:lstStyle/>
          <a:p>
            <a:r>
              <a:rPr lang="uk-UA" dirty="0"/>
              <a:t>На думку Фелікса, школа нагадує фронт, на якому точиться безупинне суперництво. У кого крутіший смартфон? Хто прийшов у фірмових шмотках? Але хлопець не збирається брати участі в цих змаганнях: у нього набагато серйозніші проблеми, до того ж, доводиться на невизначений час стати головою родини. Його мати знайшла роботу за кордоном, батько давно має нову сім'ю, а молодша сестра наближається до небезпечного підліткового віку і, як більшість її однолітків, аж ніяк не схильна до хатніх обов’язків! Отилія теж не схожа на своїх однокласників: барвистий одяг, копиця рудого волосся, зайва вага, якою дівчина взагалі не переймається, і улюблені зелені мартенси. А ще – оптимізм, який Отилія-Опта просто випромінює, хоч їй і самій не бракує проблем. Не дивно, що Фелікс відразу звертає увагу на Опту. Цих двох аутсайдерів швидко поєднає дружба. А може, щось більше</a:t>
            </a:r>
          </a:p>
        </p:txBody>
      </p:sp>
    </p:spTree>
    <p:extLst>
      <p:ext uri="{BB962C8B-B14F-4D97-AF65-F5344CB8AC3E}">
        <p14:creationId xmlns:p14="http://schemas.microsoft.com/office/powerpoint/2010/main" val="17941884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fltVal val="0"/>
                                          </p:val>
                                        </p:tav>
                                        <p:tav tm="100000">
                                          <p:val>
                                            <p:strVal val="#ppt_h"/>
                                          </p:val>
                                        </p:tav>
                                      </p:tavLst>
                                    </p:anim>
                                    <p:anim calcmode="lin" valueType="num">
                                      <p:cBhvr>
                                        <p:cTn id="9" dur="2000" fill="hold"/>
                                        <p:tgtEl>
                                          <p:spTgt spid="4"/>
                                        </p:tgtEl>
                                        <p:attrNameLst>
                                          <p:attrName>style.rotation</p:attrName>
                                        </p:attrNameLst>
                                      </p:cBhvr>
                                      <p:tavLst>
                                        <p:tav tm="0">
                                          <p:val>
                                            <p:fltVal val="90"/>
                                          </p:val>
                                        </p:tav>
                                        <p:tav tm="100000">
                                          <p:val>
                                            <p:fltVal val="0"/>
                                          </p:val>
                                        </p:tav>
                                      </p:tavLst>
                                    </p:anim>
                                    <p:animEffect transition="in" filter="fade">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rot="387771">
            <a:off x="3535989" y="480492"/>
            <a:ext cx="8610600" cy="1293028"/>
          </a:xfrm>
        </p:spPr>
        <p:txBody>
          <a:bodyPr/>
          <a:lstStyle/>
          <a:p>
            <a:pPr algn="ctr"/>
            <a:r>
              <a:rPr lang="uk-UA" dirty="0" smtClean="0">
                <a:solidFill>
                  <a:schemeClr val="accent4">
                    <a:lumMod val="75000"/>
                  </a:schemeClr>
                </a:solidFill>
              </a:rPr>
              <a:t>Йоанна ягелло</a:t>
            </a:r>
            <a:r>
              <a:rPr lang="uk-UA" dirty="0" smtClean="0"/>
              <a:t/>
            </a:r>
            <a:br>
              <a:rPr lang="uk-UA" dirty="0" smtClean="0"/>
            </a:br>
            <a:r>
              <a:rPr lang="uk-UA" b="1" i="1" dirty="0" smtClean="0">
                <a:solidFill>
                  <a:srgbClr val="FFC000"/>
                </a:solidFill>
              </a:rPr>
              <a:t>щоденник черепушки</a:t>
            </a:r>
            <a:endParaRPr lang="uk-UA" b="1" i="1" dirty="0">
              <a:solidFill>
                <a:srgbClr val="FFC000"/>
              </a:solidFill>
            </a:endParaRPr>
          </a:p>
        </p:txBody>
      </p:sp>
      <p:sp>
        <p:nvSpPr>
          <p:cNvPr id="3" name="Объект 2"/>
          <p:cNvSpPr>
            <a:spLocks noGrp="1"/>
          </p:cNvSpPr>
          <p:nvPr>
            <p:ph idx="1"/>
          </p:nvPr>
        </p:nvSpPr>
        <p:spPr>
          <a:xfrm rot="210442">
            <a:off x="3616793" y="2027080"/>
            <a:ext cx="8354290" cy="4382034"/>
          </a:xfrm>
        </p:spPr>
        <p:txBody>
          <a:bodyPr>
            <a:normAutofit fontScale="92500" lnSpcReduction="10000"/>
          </a:bodyPr>
          <a:lstStyle/>
          <a:p>
            <a:r>
              <a:rPr lang="ru-RU" dirty="0"/>
              <a:t>Нумо знайомитися! Я – Амелія, у мене гарне ім’я, а от прізвище вам знати не конче (якщо чесно, то я чекаю, коли вийду заміж і зміню його). Я люблю... Що ж я люблю? Ой, насправді багато всього: мою родину, навіть нудного тата й нестерпну старшу сестру (з її легкої руки мене прозивають Черепушкою), моїх друзів і книжки з бібліотеки, канікули й сімейні грилі. Та моя найбільша любов – це собаки. Великі й маленькі, породисті й безпородні, гавкучі й тихенькі – я була б рада </a:t>
            </a:r>
            <a:r>
              <a:rPr lang="ru-RU" dirty="0" smtClean="0"/>
              <a:t>будь-якій! </a:t>
            </a:r>
            <a:r>
              <a:rPr lang="ru-RU" dirty="0"/>
              <a:t>От для собаки в мене вже заздалегідь є купа чудових імен на вибір (а прізвищ собаки, на щастя, не мають). Але ані мама, ані моя сестра від собак не фанатіють. І тато, і бабуся теж. Тому про свою любов до песиків, як і про все, що відбувається зі мною в школі й удома, я писатиму в щоденнику. Скажете, що вести щоденники немодно? Що зараз ведуть тільки блоги? А от і ні! Я саме скінчила один щоденник і починаю </a:t>
            </a:r>
            <a:r>
              <a:rPr lang="ru-RU" dirty="0" smtClean="0"/>
              <a:t>другий… </a:t>
            </a:r>
            <a:endParaRPr lang="uk-UA" dirty="0"/>
          </a:p>
        </p:txBody>
      </p:sp>
      <p:pic>
        <p:nvPicPr>
          <p:cNvPr id="3074" name="Picture 2" descr="Ð¤Ð¾ÑÐ¾ - Ð©Ð¾Ð´ÐµÐ½Ð½Ð¸Ðº Ð§ÐµÑÐµÐ¿ÑÑÐº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18273">
            <a:off x="291933" y="1696454"/>
            <a:ext cx="3229309" cy="46027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675286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circle(in)">
                                      <p:cBhvr>
                                        <p:cTn id="7" dur="2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k-UA" dirty="0" smtClean="0">
                <a:solidFill>
                  <a:schemeClr val="accent4">
                    <a:lumMod val="75000"/>
                  </a:schemeClr>
                </a:solidFill>
              </a:rPr>
              <a:t>Йоанна ягелло</a:t>
            </a:r>
            <a:r>
              <a:rPr lang="uk-UA" dirty="0" smtClean="0"/>
              <a:t/>
            </a:r>
            <a:br>
              <a:rPr lang="uk-UA" dirty="0" smtClean="0"/>
            </a:br>
            <a:r>
              <a:rPr lang="uk-UA" b="1" i="1" dirty="0" smtClean="0">
                <a:solidFill>
                  <a:srgbClr val="FFC000"/>
                </a:solidFill>
              </a:rPr>
              <a:t>щоденник черепушки</a:t>
            </a:r>
            <a:endParaRPr lang="uk-UA" b="1" i="1" dirty="0">
              <a:solidFill>
                <a:srgbClr val="FFC000"/>
              </a:solidFill>
            </a:endParaRPr>
          </a:p>
        </p:txBody>
      </p:sp>
      <p:sp>
        <p:nvSpPr>
          <p:cNvPr id="3" name="Объект 2"/>
          <p:cNvSpPr>
            <a:spLocks noGrp="1"/>
          </p:cNvSpPr>
          <p:nvPr>
            <p:ph idx="1"/>
          </p:nvPr>
        </p:nvSpPr>
        <p:spPr>
          <a:xfrm>
            <a:off x="216568" y="2194560"/>
            <a:ext cx="11289632" cy="4024125"/>
          </a:xfrm>
        </p:spPr>
        <p:txBody>
          <a:bodyPr>
            <a:normAutofit/>
          </a:bodyPr>
          <a:lstStyle/>
          <a:p>
            <a:r>
              <a:rPr lang="uk-UA" sz="2400" b="1" i="1" dirty="0">
                <a:solidFill>
                  <a:srgbClr val="FF0000"/>
                </a:solidFill>
              </a:rPr>
              <a:t>Відгук читача</a:t>
            </a:r>
          </a:p>
          <a:p>
            <a:r>
              <a:rPr lang="uk-UA" b="1" dirty="0"/>
              <a:t> "Щоденник </a:t>
            </a:r>
            <a:r>
              <a:rPr lang="uk-UA" b="1" dirty="0" smtClean="0"/>
              <a:t>Черепушки«… </a:t>
            </a:r>
            <a:r>
              <a:rPr lang="uk-UA" dirty="0"/>
              <a:t>Якщо коротко, то це - польська авторка, смішне читання, дівчачий щоденник. Приємно </a:t>
            </a:r>
            <a:r>
              <a:rPr lang="uk-UA" dirty="0" smtClean="0"/>
              <a:t>читати.  Деякі </a:t>
            </a:r>
            <a:r>
              <a:rPr lang="uk-UA" dirty="0"/>
              <a:t>історії викликають посмішку, від інших сильно сміялася. Але інші персонажі зображені якось схематично, читач не знає, що відбувається ''поза кадром'' - в їхніх душах чи головах. І це навіть логічно, адже головна оповідачка сама не все розуміє у тому, що відбувається довкола неї. Амелія весело і дотепно розповідає про своє життя, трішки противну сестру, фанатичне бажання мати собаку, розлучених батьків, маминого нового бойфренда і </a:t>
            </a:r>
            <a:r>
              <a:rPr lang="uk-UA" dirty="0" smtClean="0"/>
              <a:t>відпустку. Рекомендую </a:t>
            </a:r>
            <a:r>
              <a:rPr lang="uk-UA" dirty="0"/>
              <a:t>тим, кому хочеться легкої книжки без драми і </a:t>
            </a:r>
            <a:r>
              <a:rPr lang="uk-UA" dirty="0" smtClean="0"/>
              <a:t>переживань, як </a:t>
            </a:r>
            <a:r>
              <a:rPr lang="uk-UA" dirty="0"/>
              <a:t>літнє читання, адже там якраз описується сімейна </a:t>
            </a:r>
            <a:r>
              <a:rPr lang="uk-UA" dirty="0" smtClean="0"/>
              <a:t>відпустка. До </a:t>
            </a:r>
            <a:r>
              <a:rPr lang="uk-UA" dirty="0"/>
              <a:t>речі, </a:t>
            </a:r>
            <a:r>
              <a:rPr lang="uk-UA" dirty="0" smtClean="0"/>
              <a:t>це один із найсмішніших </a:t>
            </a:r>
            <a:r>
              <a:rPr lang="uk-UA" dirty="0"/>
              <a:t>епізодів.</a:t>
            </a:r>
          </a:p>
          <a:p>
            <a:endParaRPr lang="uk-UA" dirty="0"/>
          </a:p>
        </p:txBody>
      </p:sp>
    </p:spTree>
    <p:extLst>
      <p:ext uri="{BB962C8B-B14F-4D97-AF65-F5344CB8AC3E}">
        <p14:creationId xmlns:p14="http://schemas.microsoft.com/office/powerpoint/2010/main" val="2565340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rot="21277940">
            <a:off x="2839453" y="700205"/>
            <a:ext cx="8610600" cy="1293028"/>
          </a:xfrm>
        </p:spPr>
        <p:txBody>
          <a:bodyPr/>
          <a:lstStyle/>
          <a:p>
            <a:pPr algn="ctr"/>
            <a:r>
              <a:rPr lang="uk-UA" b="1" dirty="0" smtClean="0">
                <a:solidFill>
                  <a:schemeClr val="accent2">
                    <a:lumMod val="60000"/>
                    <a:lumOff val="40000"/>
                  </a:schemeClr>
                </a:solidFill>
              </a:rPr>
              <a:t>Джаклін вілсон</a:t>
            </a:r>
            <a:r>
              <a:rPr lang="uk-UA" dirty="0" smtClean="0"/>
              <a:t/>
            </a:r>
            <a:br>
              <a:rPr lang="uk-UA" dirty="0" smtClean="0"/>
            </a:br>
            <a:r>
              <a:rPr lang="uk-UA" dirty="0" smtClean="0">
                <a:solidFill>
                  <a:srgbClr val="00B050"/>
                </a:solidFill>
              </a:rPr>
              <a:t>розмальована</a:t>
            </a:r>
            <a:r>
              <a:rPr lang="uk-UA" dirty="0" smtClean="0"/>
              <a:t> </a:t>
            </a:r>
            <a:r>
              <a:rPr lang="uk-UA" dirty="0" smtClean="0">
                <a:solidFill>
                  <a:schemeClr val="accent4">
                    <a:lumMod val="75000"/>
                  </a:schemeClr>
                </a:solidFill>
              </a:rPr>
              <a:t>мама</a:t>
            </a:r>
            <a:endParaRPr lang="uk-UA" dirty="0">
              <a:solidFill>
                <a:schemeClr val="accent4">
                  <a:lumMod val="75000"/>
                </a:schemeClr>
              </a:solidFill>
            </a:endParaRPr>
          </a:p>
        </p:txBody>
      </p:sp>
      <p:pic>
        <p:nvPicPr>
          <p:cNvPr id="4" name="Объект 3"/>
          <p:cNvPicPr>
            <a:picLocks noGrp="1" noChangeAspect="1"/>
          </p:cNvPicPr>
          <p:nvPr>
            <p:ph idx="1"/>
          </p:nvPr>
        </p:nvPicPr>
        <p:blipFill>
          <a:blip r:embed="rId3"/>
          <a:stretch>
            <a:fillRect/>
          </a:stretch>
        </p:blipFill>
        <p:spPr>
          <a:xfrm rot="21426138">
            <a:off x="206640" y="1645682"/>
            <a:ext cx="3644211" cy="5088062"/>
          </a:xfrm>
          <a:prstGeom prst="rect">
            <a:avLst/>
          </a:prstGeom>
        </p:spPr>
      </p:pic>
      <p:sp>
        <p:nvSpPr>
          <p:cNvPr id="5" name="Прямоугольник 4"/>
          <p:cNvSpPr/>
          <p:nvPr/>
        </p:nvSpPr>
        <p:spPr>
          <a:xfrm rot="21064275">
            <a:off x="4626100" y="2082966"/>
            <a:ext cx="6960177" cy="2308324"/>
          </a:xfrm>
          <a:prstGeom prst="rect">
            <a:avLst/>
          </a:prstGeom>
        </p:spPr>
        <p:txBody>
          <a:bodyPr wrap="square">
            <a:spAutoFit/>
          </a:bodyPr>
          <a:lstStyle/>
          <a:p>
            <a:r>
              <a:rPr lang="uk-UA" dirty="0"/>
              <a:t> Зірка і Дельфінна – так звуть сестер, які мають на двох купу проблем. Усі вони різні, але одна – спільна. Це Маргарита, їхня дивовижна мама. Непередбачувана і химерна, любляча і недбала, сильна і беззахисна мама. </a:t>
            </a:r>
          </a:p>
          <a:p>
            <a:r>
              <a:rPr lang="uk-UA" dirty="0"/>
              <a:t>"Розмальована мама" — одна з найбільш знакових та скандальних книжок Джаклін Вілсон вперше приходить до українського читача, щоби навчити співчуттю і зробити нас трохи добрішими. </a:t>
            </a:r>
          </a:p>
        </p:txBody>
      </p:sp>
      <p:sp>
        <p:nvSpPr>
          <p:cNvPr id="6" name="Овал 5"/>
          <p:cNvSpPr/>
          <p:nvPr/>
        </p:nvSpPr>
        <p:spPr>
          <a:xfrm>
            <a:off x="1828800" y="874295"/>
            <a:ext cx="45719" cy="45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uk-UA"/>
          </a:p>
        </p:txBody>
      </p:sp>
      <p:pic>
        <p:nvPicPr>
          <p:cNvPr id="2050" name="Picture 2" descr="ÐÐ¾ÑÐ¾Ð¶ÐµÐµ Ð¸Ð·Ð¾Ð±ÑÐ°Ð¶ÐµÐ½Ð¸Ðµ"/>
          <p:cNvPicPr>
            <a:picLocks noChangeAspect="1" noChangeArrowheads="1"/>
          </p:cNvPicPr>
          <p:nvPr/>
        </p:nvPicPr>
        <p:blipFill>
          <a:blip r:embed="rId4">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rot="21179530">
            <a:off x="6718417" y="4335775"/>
            <a:ext cx="5382126" cy="182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1783153"/>
      </p:ext>
    </p:extLst>
  </p:cSld>
  <p:clrMapOvr>
    <a:masterClrMapping/>
  </p:clrMapOvr>
  <mc:AlternateContent xmlns:mc="http://schemas.openxmlformats.org/markup-compatibility/2006" xmlns:p14="http://schemas.microsoft.com/office/powerpoint/2010/main">
    <mc:Choice Requires="p14">
      <p:transition spd="slow" p14:dur="800">
        <p:diamond/>
      </p:transition>
    </mc:Choice>
    <mc:Fallback xmlns="">
      <p:transition spd="slow">
        <p:diamon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14" presetClass="entr" presetSubtype="10" fill="hold" grpId="0"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randombar(horizontal)">
                                      <p:cBhvr>
                                        <p:cTn id="14" dur="500"/>
                                        <p:tgtEl>
                                          <p:spTgt spid="2"/>
                                        </p:tgtEl>
                                      </p:cBhvr>
                                    </p:animEffect>
                                  </p:childTnLst>
                                </p:cTn>
                              </p:par>
                            </p:childTnLst>
                          </p:cTn>
                        </p:par>
                        <p:par>
                          <p:cTn id="15" fill="hold">
                            <p:stCondLst>
                              <p:cond delay="1500"/>
                            </p:stCondLst>
                            <p:childTnLst>
                              <p:par>
                                <p:cTn id="16" presetID="55" presetClass="entr" presetSubtype="0" fill="hold" grpId="2" nodeType="after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strVal val="#ppt_w*0.70"/>
                                          </p:val>
                                        </p:tav>
                                        <p:tav tm="100000">
                                          <p:val>
                                            <p:strVal val="#ppt_w"/>
                                          </p:val>
                                        </p:tav>
                                      </p:tavLst>
                                    </p:anim>
                                    <p:anim calcmode="lin" valueType="num">
                                      <p:cBhvr>
                                        <p:cTn id="19" dur="1000" fill="hold"/>
                                        <p:tgtEl>
                                          <p:spTgt spid="5"/>
                                        </p:tgtEl>
                                        <p:attrNameLst>
                                          <p:attrName>ppt_h</p:attrName>
                                        </p:attrNameLst>
                                      </p:cBhvr>
                                      <p:tavLst>
                                        <p:tav tm="0">
                                          <p:val>
                                            <p:strVal val="#ppt_h"/>
                                          </p:val>
                                        </p:tav>
                                        <p:tav tm="100000">
                                          <p:val>
                                            <p:strVal val="#ppt_h"/>
                                          </p:val>
                                        </p:tav>
                                      </p:tavLst>
                                    </p:anim>
                                    <p:animEffect transition="in" filter="fade">
                                      <p:cBhvr>
                                        <p:cTn id="20"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2"/>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rot="21152439">
            <a:off x="2895600" y="764373"/>
            <a:ext cx="8610600" cy="1293028"/>
          </a:xfrm>
        </p:spPr>
        <p:txBody>
          <a:bodyPr/>
          <a:lstStyle/>
          <a:p>
            <a:pPr algn="ctr"/>
            <a:r>
              <a:rPr lang="uk-UA" b="1" dirty="0" smtClean="0">
                <a:solidFill>
                  <a:schemeClr val="accent6">
                    <a:lumMod val="60000"/>
                    <a:lumOff val="40000"/>
                  </a:schemeClr>
                </a:solidFill>
              </a:rPr>
              <a:t>Маркус</a:t>
            </a:r>
            <a:r>
              <a:rPr lang="uk-UA" dirty="0" smtClean="0">
                <a:solidFill>
                  <a:schemeClr val="accent6">
                    <a:lumMod val="60000"/>
                    <a:lumOff val="40000"/>
                  </a:schemeClr>
                </a:solidFill>
              </a:rPr>
              <a:t> </a:t>
            </a:r>
            <a:r>
              <a:rPr lang="uk-UA" b="1" dirty="0" smtClean="0">
                <a:solidFill>
                  <a:schemeClr val="accent6">
                    <a:lumMod val="60000"/>
                    <a:lumOff val="40000"/>
                  </a:schemeClr>
                </a:solidFill>
              </a:rPr>
              <a:t>зузак</a:t>
            </a:r>
            <a:r>
              <a:rPr lang="uk-UA" dirty="0" smtClean="0"/>
              <a:t/>
            </a:r>
            <a:br>
              <a:rPr lang="uk-UA" dirty="0" smtClean="0"/>
            </a:br>
            <a:r>
              <a:rPr lang="uk-UA" b="1" i="1" dirty="0" smtClean="0">
                <a:solidFill>
                  <a:schemeClr val="accent4">
                    <a:lumMod val="75000"/>
                  </a:schemeClr>
                </a:solidFill>
              </a:rPr>
              <a:t>крадійка книжок</a:t>
            </a:r>
            <a:endParaRPr lang="uk-UA" b="1" i="1" dirty="0">
              <a:solidFill>
                <a:schemeClr val="accent4">
                  <a:lumMod val="75000"/>
                </a:schemeClr>
              </a:solidFill>
            </a:endParaRPr>
          </a:p>
        </p:txBody>
      </p:sp>
      <p:pic>
        <p:nvPicPr>
          <p:cNvPr id="4" name="Объект 3"/>
          <p:cNvPicPr>
            <a:picLocks noGrp="1" noChangeAspect="1"/>
          </p:cNvPicPr>
          <p:nvPr>
            <p:ph idx="1"/>
          </p:nvPr>
        </p:nvPicPr>
        <p:blipFill>
          <a:blip r:embed="rId3"/>
          <a:stretch>
            <a:fillRect/>
          </a:stretch>
        </p:blipFill>
        <p:spPr>
          <a:xfrm rot="21207838">
            <a:off x="510894" y="1612232"/>
            <a:ext cx="3259001" cy="4973052"/>
          </a:xfrm>
          <a:prstGeom prst="rect">
            <a:avLst/>
          </a:prstGeom>
        </p:spPr>
      </p:pic>
      <p:sp>
        <p:nvSpPr>
          <p:cNvPr id="5" name="Прямоугольник 4"/>
          <p:cNvSpPr/>
          <p:nvPr/>
        </p:nvSpPr>
        <p:spPr>
          <a:xfrm rot="21155370">
            <a:off x="4295513" y="2592865"/>
            <a:ext cx="7234426" cy="3170099"/>
          </a:xfrm>
          <a:prstGeom prst="rect">
            <a:avLst/>
          </a:prstGeom>
        </p:spPr>
        <p:txBody>
          <a:bodyPr wrap="square">
            <a:spAutoFit/>
          </a:bodyPr>
          <a:lstStyle/>
          <a:p>
            <a:r>
              <a:rPr lang="uk-UA" sz="2000" dirty="0"/>
              <a:t>Вражаюча історія, яку розповідає... Смерть!</a:t>
            </a:r>
          </a:p>
          <a:p>
            <a:r>
              <a:rPr lang="uk-UA" sz="2000" dirty="0"/>
              <a:t>До влади в Німеччині прийшли фашисти. Вперше Смерть побачив маленьку Лізель, коли прийшов забрати душу її братика. Він став свідком того, як дівчинка вкрала першу книжку, і зацікавився її долею. Він приходив до її будинку, де, ризикуючи життям, родина переховувала єврея. Він слухав, як Лізель читала книжки під час бомбардувань. Смерть завжди був поруч. Під час останньої зустрічі він розкриє крадійці книжок свою найбільшу таємницю...</a:t>
            </a:r>
          </a:p>
        </p:txBody>
      </p:sp>
    </p:spTree>
    <p:extLst>
      <p:ext uri="{BB962C8B-B14F-4D97-AF65-F5344CB8AC3E}">
        <p14:creationId xmlns:p14="http://schemas.microsoft.com/office/powerpoint/2010/main" val="23196418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След самолета">
  <a:themeElements>
    <a:clrScheme name="Vapor Trail">
      <a:dk1>
        <a:sysClr val="windowText" lastClr="000000"/>
      </a:dk1>
      <a:lt1>
        <a:sysClr val="window" lastClr="FFFFFF"/>
      </a:lt1>
      <a:dk2>
        <a:srgbClr val="454545"/>
      </a:dk2>
      <a:lt2>
        <a:srgbClr val="DADADA"/>
      </a:lt2>
      <a:accent1>
        <a:srgbClr val="E5224E"/>
      </a:accent1>
      <a:accent2>
        <a:srgbClr val="9D074E"/>
      </a:accent2>
      <a:accent3>
        <a:srgbClr val="7F2294"/>
      </a:accent3>
      <a:accent4>
        <a:srgbClr val="8D65EA"/>
      </a:accent4>
      <a:accent5>
        <a:srgbClr val="588FE2"/>
      </a:accent5>
      <a:accent6>
        <a:srgbClr val="127CA4"/>
      </a:accent6>
      <a:hlink>
        <a:srgbClr val="FB4AB6"/>
      </a:hlink>
      <a:folHlink>
        <a:srgbClr val="F98FE9"/>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ерхняя тень">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3975" dist="41275" dir="14700000" algn="t" rotWithShape="0">
              <a:srgbClr val="000000">
                <a:alpha val="60000"/>
              </a:srgbClr>
            </a:outerShdw>
          </a:effectLst>
          <a:scene3d>
            <a:camera prst="orthographicFront">
              <a:rot lat="0" lon="0" rev="0"/>
            </a:camera>
            <a:lightRig rig="contrasting" dir="t">
              <a:rot lat="0" lon="0" rev="3600000"/>
            </a:lightRig>
          </a:scene3d>
          <a:sp3d prstMaterial="plastic">
            <a:bevelT w="127000" h="38200" prst="relaxedInse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6DB8EB18-3657-4051-A897-2ED38832359E}"/>
    </a:ext>
  </a:extLst>
</a:theme>
</file>

<file path=docProps/app.xml><?xml version="1.0" encoding="utf-8"?>
<Properties xmlns="http://schemas.openxmlformats.org/officeDocument/2006/extended-properties" xmlns:vt="http://schemas.openxmlformats.org/officeDocument/2006/docPropsVTypes">
  <Template>След самолета</Template>
  <TotalTime>365</TotalTime>
  <Words>1617</Words>
  <Application>Microsoft Office PowerPoint</Application>
  <PresentationFormat>Широкоэкранный</PresentationFormat>
  <Paragraphs>42</Paragraphs>
  <Slides>18</Slides>
  <Notes>0</Notes>
  <HiddenSlides>0</HiddenSlides>
  <MMClips>0</MMClips>
  <ScaleCrop>false</ScaleCrop>
  <HeadingPairs>
    <vt:vector size="8" baseType="variant">
      <vt:variant>
        <vt:lpstr>Использованные шрифты</vt:lpstr>
      </vt:variant>
      <vt:variant>
        <vt:i4>4</vt:i4>
      </vt:variant>
      <vt:variant>
        <vt:lpstr>Тема</vt:lpstr>
      </vt:variant>
      <vt:variant>
        <vt:i4>1</vt:i4>
      </vt:variant>
      <vt:variant>
        <vt:lpstr>Внедренные серверы OLE</vt:lpstr>
      </vt:variant>
      <vt:variant>
        <vt:i4>1</vt:i4>
      </vt:variant>
      <vt:variant>
        <vt:lpstr>Заголовки слайдов</vt:lpstr>
      </vt:variant>
      <vt:variant>
        <vt:i4>18</vt:i4>
      </vt:variant>
    </vt:vector>
  </HeadingPairs>
  <TitlesOfParts>
    <vt:vector size="24" baseType="lpstr">
      <vt:lpstr>Arial</vt:lpstr>
      <vt:lpstr>Calibri</vt:lpstr>
      <vt:lpstr>Century Gothic</vt:lpstr>
      <vt:lpstr>Times New Roman</vt:lpstr>
      <vt:lpstr>След самолета</vt:lpstr>
      <vt:lpstr>Document</vt:lpstr>
      <vt:lpstr>Анонс сучасної підліткової європейської літератури </vt:lpstr>
      <vt:lpstr>Книги для підлітків і їхніх батьків</vt:lpstr>
      <vt:lpstr>Барбара космовська «буба»  </vt:lpstr>
      <vt:lpstr>Барабра космовська «буба»</vt:lpstr>
      <vt:lpstr>Відгуки про книгу</vt:lpstr>
      <vt:lpstr>Барбара космовська samotni</vt:lpstr>
      <vt:lpstr>Барбара космовська samotni</vt:lpstr>
      <vt:lpstr>Анна лачина фактор кохання</vt:lpstr>
      <vt:lpstr>Анна лачина фактор кохання</vt:lpstr>
      <vt:lpstr>Анна лачина украдений цвіт</vt:lpstr>
      <vt:lpstr>Йоанна ягелло кава з кардамоном</vt:lpstr>
      <vt:lpstr>Йоанна ягелло шоколад із чилі</vt:lpstr>
      <vt:lpstr>Йоанна ягелло тирамісу з полуницями</vt:lpstr>
      <vt:lpstr>Йоанна ягелло зелені мартенси</vt:lpstr>
      <vt:lpstr>Йоанна ягелло щоденник черепушки</vt:lpstr>
      <vt:lpstr>Йоанна ягелло щоденник черепушки</vt:lpstr>
      <vt:lpstr>Джаклін вілсон розмальована мама</vt:lpstr>
      <vt:lpstr>Маркус зузак крадійка книжок</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Анонс сучасної підліткової європейської літератури</dc:title>
  <dc:creator>Kolyan</dc:creator>
  <cp:lastModifiedBy>Kolyan</cp:lastModifiedBy>
  <cp:revision>39</cp:revision>
  <dcterms:created xsi:type="dcterms:W3CDTF">2019-01-09T09:30:11Z</dcterms:created>
  <dcterms:modified xsi:type="dcterms:W3CDTF">2019-06-27T19:00:49Z</dcterms:modified>
</cp:coreProperties>
</file>