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0"/>
  </p:notesMasterIdLst>
  <p:sldIdLst>
    <p:sldId id="260" r:id="rId2"/>
    <p:sldId id="334" r:id="rId3"/>
    <p:sldId id="259" r:id="rId4"/>
    <p:sldId id="293" r:id="rId5"/>
    <p:sldId id="266" r:id="rId6"/>
    <p:sldId id="267" r:id="rId7"/>
    <p:sldId id="272" r:id="rId8"/>
    <p:sldId id="271" r:id="rId9"/>
    <p:sldId id="273" r:id="rId10"/>
    <p:sldId id="275" r:id="rId11"/>
    <p:sldId id="277" r:id="rId12"/>
    <p:sldId id="278" r:id="rId13"/>
    <p:sldId id="312" r:id="rId14"/>
    <p:sldId id="314" r:id="rId15"/>
    <p:sldId id="281" r:id="rId16"/>
    <p:sldId id="295" r:id="rId17"/>
    <p:sldId id="313" r:id="rId18"/>
    <p:sldId id="296" r:id="rId19"/>
    <p:sldId id="299" r:id="rId20"/>
    <p:sldId id="300" r:id="rId21"/>
    <p:sldId id="301" r:id="rId22"/>
    <p:sldId id="315" r:id="rId23"/>
    <p:sldId id="302" r:id="rId24"/>
    <p:sldId id="329" r:id="rId25"/>
    <p:sldId id="326" r:id="rId26"/>
    <p:sldId id="321" r:id="rId27"/>
    <p:sldId id="322" r:id="rId28"/>
    <p:sldId id="32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99" autoAdjust="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DC26D-F6A3-423E-95FA-3A79DBEE9B2A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2BFD48-BB72-4AA8-AB30-F2F186FEB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BFD48-BB72-4AA8-AB30-F2F186FEB0D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BFD48-BB72-4AA8-AB30-F2F186FEB0D1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871DF5-24E4-4FCB-B551-A4AA84179152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F9414E-95B6-4183-B120-27278199FB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871DF5-24E4-4FCB-B551-A4AA84179152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F9414E-95B6-4183-B120-27278199F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871DF5-24E4-4FCB-B551-A4AA84179152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F9414E-95B6-4183-B120-27278199F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871DF5-24E4-4FCB-B551-A4AA84179152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F9414E-95B6-4183-B120-27278199F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871DF5-24E4-4FCB-B551-A4AA84179152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F9414E-95B6-4183-B120-27278199FB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871DF5-24E4-4FCB-B551-A4AA84179152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F9414E-95B6-4183-B120-27278199F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871DF5-24E4-4FCB-B551-A4AA84179152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F9414E-95B6-4183-B120-27278199FB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871DF5-24E4-4FCB-B551-A4AA84179152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F9414E-95B6-4183-B120-27278199F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871DF5-24E4-4FCB-B551-A4AA84179152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F9414E-95B6-4183-B120-27278199F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871DF5-24E4-4FCB-B551-A4AA84179152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F9414E-95B6-4183-B120-27278199F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B2871DF5-24E4-4FCB-B551-A4AA84179152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FF9414E-95B6-4183-B120-27278199F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2871DF5-24E4-4FCB-B551-A4AA84179152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FF9414E-95B6-4183-B120-27278199F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Звезда…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643042" y="642918"/>
            <a:ext cx="6000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Constantia" pitchFamily="18" charset="0"/>
              </a:rPr>
              <a:t>      Оскар Уайльд. </a:t>
            </a:r>
          </a:p>
          <a:p>
            <a:r>
              <a:rPr lang="ru-RU" sz="4800" dirty="0" smtClean="0">
                <a:latin typeface="Constantia" pitchFamily="18" charset="0"/>
              </a:rPr>
              <a:t>  «Мальчик-звезда»</a:t>
            </a:r>
            <a:endParaRPr lang="ru-RU" sz="4800" dirty="0"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714356"/>
            <a:ext cx="62865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            </a:t>
            </a:r>
          </a:p>
          <a:p>
            <a:r>
              <a:rPr lang="ru-RU" sz="4000" dirty="0" smtClean="0">
                <a:solidFill>
                  <a:schemeClr val="bg1"/>
                </a:solidFill>
              </a:rPr>
              <a:t>      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onstantia" pitchFamily="18" charset="0"/>
              </a:rPr>
              <a:t>                      </a:t>
            </a:r>
            <a:r>
              <a:rPr lang="ru-RU" sz="2800" b="1" i="1" dirty="0" smtClean="0">
                <a:latin typeface="Constantia" pitchFamily="18" charset="0"/>
              </a:rPr>
              <a:t>Мальчик - звезда</a:t>
            </a:r>
            <a:endParaRPr lang="ru-RU" sz="2800" b="1" i="1" dirty="0">
              <a:latin typeface="Constantia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72" y="1357299"/>
            <a:ext cx="4550572" cy="478634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600" i="1" dirty="0" smtClean="0">
                <a:latin typeface="Constantia" pitchFamily="18" charset="0"/>
              </a:rPr>
              <a:t>          А у него лицо было белое и нежное, словно выточенное из слоновой кости, и золотые кудри его были как лепестки нарцисса, а губы - как лепестки алой розы, и глаза - как фиалки, отраженные в прозрачной воде ручья. И он был строен, как цветок, выросший в густой траве, где не ступала нога косца.</a:t>
            </a:r>
            <a:endParaRPr lang="ru-RU" sz="2600" dirty="0" smtClean="0">
              <a:latin typeface="Constantia" pitchFamily="18" charset="0"/>
            </a:endParaRPr>
          </a:p>
          <a:p>
            <a:endParaRPr lang="ru-RU" dirty="0"/>
          </a:p>
        </p:txBody>
      </p:sp>
      <p:pic>
        <p:nvPicPr>
          <p:cNvPr id="55298" name="Picture 2" descr="E:\Documents and Settings\User\Рабочий стол\Уальд\МАльчик -звезада. Картинки\14615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785926"/>
            <a:ext cx="4357686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</a:t>
            </a:r>
            <a:r>
              <a:rPr lang="ru-RU" sz="2800" b="1" i="1" dirty="0" smtClean="0"/>
              <a:t>Легенда  о  нарциссе</a:t>
            </a:r>
            <a:endParaRPr lang="ru-RU" sz="2800" b="1" i="1" dirty="0"/>
          </a:p>
        </p:txBody>
      </p:sp>
      <p:pic>
        <p:nvPicPr>
          <p:cNvPr id="56322" name="Picture 2" descr="E:\Documents and Settings\User\Рабочий стол\Уальд\fda199ba-527b-4e3a-84a9-236881c8593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4000528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3" name="Picture 3" descr="E:\Documents and Settings\User\Рабочий стол\Уальд\image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143116"/>
            <a:ext cx="3071834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7772400" cy="642942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Нарциссизм </a:t>
            </a:r>
            <a:r>
              <a:rPr lang="ru-RU" sz="2000" i="1" dirty="0" smtClean="0"/>
              <a:t>— черта характера, заключающаяся в исключительной самовлюблённости. </a:t>
            </a:r>
            <a:br>
              <a:rPr lang="ru-RU" sz="2000" i="1" dirty="0" smtClean="0"/>
            </a:br>
            <a:r>
              <a:rPr lang="ru-RU" sz="2000" i="1" dirty="0" smtClean="0"/>
              <a:t> </a:t>
            </a:r>
            <a:br>
              <a:rPr lang="ru-RU" sz="2000" i="1" dirty="0" smtClean="0"/>
            </a:br>
            <a:r>
              <a:rPr lang="ru-RU" sz="2000" i="1" dirty="0" smtClean="0"/>
              <a:t> </a:t>
            </a: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Эгоизм </a:t>
            </a:r>
            <a:r>
              <a:rPr lang="ru-RU" sz="2000" i="1" dirty="0" smtClean="0"/>
              <a:t>(от латинского </a:t>
            </a:r>
            <a:r>
              <a:rPr lang="la-Latn" sz="2000" i="1" dirty="0" smtClean="0"/>
              <a:t>ego</a:t>
            </a:r>
            <a:r>
              <a:rPr lang="ru-RU" sz="2000" i="1" dirty="0" smtClean="0"/>
              <a:t> — «я») — поведение, определяемое мыслью о собственной пользе, выгоде, когда человек ставит свои интересы выше интересов других.</a:t>
            </a:r>
            <a:br>
              <a:rPr lang="ru-RU" sz="2000" i="1" dirty="0" smtClean="0"/>
            </a:br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Тщеславие</a:t>
            </a:r>
            <a:r>
              <a:rPr lang="ru-RU" sz="2000" b="1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000" i="1" dirty="0" smtClean="0"/>
              <a:t>(от тщетный (напрасный) + слава) — стремление хорошо выглядеть в глазах окружающих, потребность в подтверждении своего превосходства.</a:t>
            </a:r>
            <a:br>
              <a:rPr lang="ru-RU" sz="2000" i="1" dirty="0" smtClean="0"/>
            </a:br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2000" b="1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Гордыня</a:t>
            </a:r>
            <a:r>
              <a:rPr lang="ru-RU" sz="2000" i="1" dirty="0" smtClean="0"/>
              <a:t> — высокомерие, свойство человека ставить себя выше всех. Это слепое поклонение себе, самовосхваление, чрезмерное себялюбие, неприязнь к окружающим людям, стремление унизить их.</a:t>
            </a:r>
            <a:br>
              <a:rPr lang="ru-RU" sz="2000" i="1" dirty="0" smtClean="0"/>
            </a:br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2000" i="1" dirty="0" smtClean="0"/>
              <a:t>Еще одна составляющая гордыни - </a:t>
            </a:r>
            <a:r>
              <a:rPr lang="ru-RU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«Звездная Болезнь», </a:t>
            </a:r>
            <a:r>
              <a:rPr lang="ru-RU" sz="2000" i="1" dirty="0" smtClean="0"/>
              <a:t>основным симптомом этой болезни является возвеличивание себя.</a:t>
            </a:r>
            <a:br>
              <a:rPr lang="ru-RU" sz="2000" i="1" dirty="0" smtClean="0"/>
            </a:br>
            <a:endParaRPr lang="ru-RU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857224" y="1214422"/>
            <a:ext cx="735811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    Много есть людей с красивой внешностью, которым, однако, нечем похвастаться внутри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                                                  Джеймс Купер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    Одним из дурных последствий жестокого поступка является то, что ожесточаются сердца очевидцев.                      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  <a:t>                                   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Чарльз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Бакстон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</a:t>
            </a:r>
            <a:r>
              <a:rPr lang="ru-RU" sz="3600" i="1" dirty="0" smtClean="0"/>
              <a:t>Цитаты из Библии</a:t>
            </a:r>
            <a:endParaRPr lang="ru-RU" sz="3600" i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357554" y="1643050"/>
            <a:ext cx="5336390" cy="4214842"/>
          </a:xfrm>
        </p:spPr>
        <p:txBody>
          <a:bodyPr>
            <a:norm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400" i="1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  <a:t>     «Почитай отца твоего и мать    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400" i="1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  <a:t>  твою, чтобы продлились дни твои на земле, которую Господь, Бог  твой, дает тебе».</a:t>
            </a:r>
            <a:r>
              <a:rPr lang="ru-RU" sz="2400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400" i="1" dirty="0" smtClean="0">
              <a:solidFill>
                <a:schemeClr val="bg2">
                  <a:lumMod val="20000"/>
                  <a:lumOff val="80000"/>
                </a:schemeClr>
              </a:solidFill>
              <a:latin typeface="Constantia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onstantia" pitchFamily="18" charset="0"/>
              </a:rPr>
              <a:t>«Поступай с другими так, как ты хочешь, чтобы поступали с тобой». </a:t>
            </a:r>
            <a:endParaRPr lang="ru-RU" sz="2400" i="1" dirty="0" smtClean="0">
              <a:solidFill>
                <a:schemeClr val="bg2">
                  <a:lumMod val="20000"/>
                  <a:lumOff val="80000"/>
                </a:schemeClr>
              </a:solidFill>
              <a:latin typeface="Constantia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400" i="1" dirty="0" smtClean="0">
              <a:solidFill>
                <a:schemeClr val="bg2">
                  <a:lumMod val="20000"/>
                  <a:lumOff val="80000"/>
                </a:schemeClr>
              </a:solidFill>
              <a:latin typeface="Constantia" pitchFamily="18" charset="0"/>
              <a:ea typeface="Calibri" pitchFamily="34" charset="0"/>
              <a:cs typeface="Times New Roman" pitchFamily="18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400" i="1" dirty="0" smtClean="0">
                <a:latin typeface="Constantia" pitchFamily="18" charset="0"/>
              </a:rPr>
              <a:t> « И воздастся каждому по делам  его».</a:t>
            </a:r>
            <a:endParaRPr lang="ru-RU" sz="2400" i="1" dirty="0" smtClean="0">
              <a:solidFill>
                <a:schemeClr val="bg2">
                  <a:lumMod val="20000"/>
                  <a:lumOff val="80000"/>
                </a:schemeClr>
              </a:solidFill>
              <a:latin typeface="Constantia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400" i="1" dirty="0" smtClean="0">
              <a:solidFill>
                <a:schemeClr val="bg2">
                  <a:lumMod val="20000"/>
                  <a:lumOff val="80000"/>
                </a:schemeClr>
              </a:solidFill>
              <a:latin typeface="Constantia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2857520" cy="3919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285728"/>
          <a:ext cx="8143932" cy="6215106"/>
        </p:xfrm>
        <a:graphic>
          <a:graphicData uri="http://schemas.openxmlformats.org/drawingml/2006/table">
            <a:tbl>
              <a:tblPr/>
              <a:tblGrid>
                <a:gridCol w="4029103"/>
                <a:gridCol w="4114829"/>
              </a:tblGrid>
              <a:tr h="12765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</a:rPr>
                        <a:t>             Внешность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</a:rPr>
                        <a:t>     Мальчика – звезды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bg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</a:rPr>
                        <a:t> </a:t>
                      </a:r>
                      <a:r>
                        <a:rPr lang="ru-RU" sz="2400" dirty="0" smtClean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</a:rPr>
                        <a:t>      Качества </a:t>
                      </a:r>
                      <a:r>
                        <a:rPr lang="ru-RU" sz="2400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</a:rPr>
                        <a:t>характера </a:t>
                      </a:r>
                      <a:endParaRPr lang="ru-RU" sz="2400" dirty="0" smtClean="0">
                        <a:solidFill>
                          <a:schemeClr val="bg2">
                            <a:lumMod val="40000"/>
                            <a:lumOff val="60000"/>
                          </a:schemeClr>
                        </a:solidFill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</a:rPr>
                        <a:t>          в </a:t>
                      </a:r>
                      <a:r>
                        <a:rPr lang="ru-RU" sz="2400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</a:rPr>
                        <a:t>начале сказки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85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Лицо  белое и нежное, словно выточенное из слоновой кости,  золотые кудри  как лепестки нарцисса, а губы - как лепестки алой розы, и глаза - как фиалки. Строен, как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цветок.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     Себялюбивый, гордый  эгоист. Помыкал детьми, не испытывал сострадания к нищим и слепым, издевался над теми, кто был жалок и безобразен. Был жесток по отношению к животным.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9697" name="Picture 1" descr="E:\Documents and Settings\User\Рабочий стол\Уальд\МАльчик -звезада. Картинки\zvezdnyj_malchi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857628"/>
            <a:ext cx="3100390" cy="2414590"/>
          </a:xfrm>
          <a:prstGeom prst="rect">
            <a:avLst/>
          </a:prstGeom>
          <a:noFill/>
        </p:spPr>
      </p:pic>
      <p:pic>
        <p:nvPicPr>
          <p:cNvPr id="29698" name="Picture 2" descr="E:\Documents and Settings\User\Рабочий стол\Уальд\МАльчик -звезада. Картинки\03labr6v512337654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857628"/>
            <a:ext cx="2286016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datas/religii-i-etika/Klassnyj-chas-o-miloserdii/0003-003-Miloserdie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51435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5214950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Constantia" pitchFamily="18" charset="0"/>
              </a:rPr>
              <a:t>    Милосердие – сострадательное, доброжелательное, заботливое, любовное отношение к другому человеку. </a:t>
            </a:r>
            <a:endParaRPr lang="ru-RU" sz="2400" b="1" dirty="0">
              <a:solidFill>
                <a:schemeClr val="bg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s411231.vk.me/v411231428/51d2/1hwvc63Px9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stihi.ru/pics/2011/05/02/81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14414" y="285729"/>
            <a:ext cx="642942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Constantia" pitchFamily="18" charset="0"/>
              </a:rPr>
              <a:t>Троекратное  повторение  в      </a:t>
            </a:r>
          </a:p>
          <a:p>
            <a:r>
              <a:rPr lang="ru-RU" sz="3200" b="1" dirty="0" smtClean="0">
                <a:solidFill>
                  <a:srgbClr val="FFFF00"/>
                </a:solidFill>
                <a:latin typeface="Constantia" pitchFamily="18" charset="0"/>
              </a:rPr>
              <a:t>                       сказке</a:t>
            </a:r>
            <a:r>
              <a:rPr lang="ru-RU" sz="2800" b="1" dirty="0" smtClean="0">
                <a:solidFill>
                  <a:srgbClr val="FFFF00"/>
                </a:solidFill>
                <a:latin typeface="Constantia" pitchFamily="18" charset="0"/>
              </a:rPr>
              <a:t/>
            </a:r>
            <a:br>
              <a:rPr lang="ru-RU" sz="2800" b="1" dirty="0" smtClean="0">
                <a:solidFill>
                  <a:srgbClr val="FFFF00"/>
                </a:solidFill>
                <a:latin typeface="Constantia" pitchFamily="18" charset="0"/>
              </a:rPr>
            </a:br>
            <a:endParaRPr lang="ru-RU" sz="2800" b="1" dirty="0">
              <a:solidFill>
                <a:srgbClr val="FFFF00"/>
              </a:solidFill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2000240"/>
            <a:ext cx="635798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FFFF00"/>
                </a:solidFill>
                <a:latin typeface="Constantia" pitchFamily="18" charset="0"/>
              </a:rPr>
              <a:t> </a:t>
            </a:r>
            <a:r>
              <a:rPr lang="ru-RU" sz="2800" dirty="0" smtClean="0">
                <a:solidFill>
                  <a:srgbClr val="FFFF00"/>
                </a:solidFill>
                <a:latin typeface="Constantia" pitchFamily="18" charset="0"/>
              </a:rPr>
              <a:t>Трижды отрекается от матери 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FFFF00"/>
                </a:solidFill>
                <a:latin typeface="Constantia" pitchFamily="18" charset="0"/>
              </a:rPr>
              <a:t> Встречается  с тремя обиженными  </a:t>
            </a:r>
          </a:p>
          <a:p>
            <a:pPr lvl="0"/>
            <a:r>
              <a:rPr lang="ru-RU" sz="2800" dirty="0" smtClean="0">
                <a:solidFill>
                  <a:srgbClr val="FFFF00"/>
                </a:solidFill>
                <a:latin typeface="Constantia" pitchFamily="18" charset="0"/>
              </a:rPr>
              <a:t>   им  животными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FFFF00"/>
                </a:solidFill>
                <a:latin typeface="Constantia" pitchFamily="18" charset="0"/>
              </a:rPr>
              <a:t> На третий день спускается в долину. 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FFFF00"/>
                </a:solidFill>
                <a:latin typeface="Constantia" pitchFamily="18" charset="0"/>
              </a:rPr>
              <a:t> Три полных года бродил по свету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FFFF00"/>
                </a:solidFill>
                <a:latin typeface="Constantia" pitchFamily="18" charset="0"/>
              </a:rPr>
              <a:t> Выполнил три задания волшебника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FFFF00"/>
                </a:solidFill>
                <a:latin typeface="Constantia" pitchFamily="18" charset="0"/>
              </a:rPr>
              <a:t> Искал три монеты.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FFFF00"/>
                </a:solidFill>
                <a:latin typeface="Constantia" pitchFamily="18" charset="0"/>
              </a:rPr>
              <a:t> Три раза появляется Прокаженный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FFFF00"/>
                </a:solidFill>
                <a:latin typeface="Constantia" pitchFamily="18" charset="0"/>
              </a:rPr>
              <a:t> Умер спустя три года. 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Constantia" pitchFamily="18" charset="0"/>
              </a:rPr>
              <a:t>         Лексический комментарий к сказке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428737"/>
            <a:ext cx="4393408" cy="486772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      Прокаженный – человек,  больной проказой. </a:t>
            </a:r>
          </a:p>
          <a:p>
            <a:pPr>
              <a:buNone/>
            </a:pPr>
            <a:r>
              <a:rPr lang="ru-RU" dirty="0" smtClean="0"/>
              <a:t>      Проказа  – это инфекционное заболевание, поражающее кожные покровы. Это одно из древнейших заболеваний. В средние века  больные проказой считались «нечистыми». От них шарахались здоровые люди, их подвергали гонениям и лишали права на нормальную жизнь. </a:t>
            </a:r>
            <a:endParaRPr lang="ru-RU" dirty="0"/>
          </a:p>
        </p:txBody>
      </p:sp>
      <p:pic>
        <p:nvPicPr>
          <p:cNvPr id="1026" name="Picture 2" descr="E:\Documents and Settings\User\Рабочий стол\Уальд\516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43504" y="1714488"/>
            <a:ext cx="3107051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773796"/>
          </a:xfrm>
        </p:spPr>
        <p:txBody>
          <a:bodyPr/>
          <a:lstStyle/>
          <a:p>
            <a:r>
              <a:rPr lang="ru-RU" dirty="0" smtClean="0"/>
              <a:t>  Оскар Уайльд (1854-1900)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4810" y="1500174"/>
            <a:ext cx="4550572" cy="479629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i="1" dirty="0" smtClean="0">
                <a:latin typeface="Constantia" pitchFamily="18" charset="0"/>
              </a:rPr>
              <a:t>          Оскар Уайльд – английский писатель, философ, поэт 19-го века. Родился  16 октября 1854года в столице Ирландии, в городе Дублине в семье врача и поэтессы. Оскар получил прекрасное образование, учился в одном из лучших университетов Европы, в Оксфорде.   По окончании университета жил в Лондоне, много путешествовал.</a:t>
            </a:r>
          </a:p>
          <a:p>
            <a:endParaRPr lang="ru-RU" dirty="0"/>
          </a:p>
        </p:txBody>
      </p:sp>
      <p:pic>
        <p:nvPicPr>
          <p:cNvPr id="5" name="Picture 2" descr="E:\Documents and Settings\User\Рабочий стол\Уальд\quotauthor_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3429024" cy="46434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2066" y="285728"/>
            <a:ext cx="3786214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  <a:latin typeface="Constantia" pitchFamily="18" charset="0"/>
              </a:rPr>
              <a:t>Милосердие</a:t>
            </a:r>
            <a:r>
              <a:rPr lang="ru-RU" sz="2000" dirty="0" smtClean="0">
                <a:latin typeface="Constantia" pitchFamily="18" charset="0"/>
              </a:rPr>
              <a:t> – сострадательное, доброжелательное, заботливое, любовное отношение к другому человеку.  Это всепрощающая любовь, которая снисходит к нам, даже если мы ее совершенно не заслужили.</a:t>
            </a:r>
          </a:p>
          <a:p>
            <a:r>
              <a:rPr lang="ru-RU" sz="2000" dirty="0" smtClean="0">
                <a:latin typeface="Constantia" pitchFamily="18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Constantia" pitchFamily="18" charset="0"/>
              </a:rPr>
              <a:t>Самопожертвование -</a:t>
            </a:r>
            <a:r>
              <a:rPr lang="ru-RU" sz="2000" dirty="0" smtClean="0">
                <a:latin typeface="Constantia" pitchFamily="18" charset="0"/>
              </a:rPr>
              <a:t> жертвование собой, собственными интересами ради блага, интересов других. </a:t>
            </a:r>
            <a:endParaRPr lang="ru-RU" sz="2000" b="1" dirty="0" smtClean="0">
              <a:latin typeface="Constantia" pitchFamily="18" charset="0"/>
            </a:endParaRPr>
          </a:p>
          <a:p>
            <a:endParaRPr lang="ru-RU" sz="2400" b="1" dirty="0" smtClean="0">
              <a:latin typeface="Constantia" pitchFamily="18" charset="0"/>
            </a:endParaRPr>
          </a:p>
          <a:p>
            <a:endParaRPr lang="ru-RU" sz="2400" b="1" dirty="0" smtClean="0">
              <a:latin typeface="Constantia" pitchFamily="18" charset="0"/>
            </a:endParaRPr>
          </a:p>
          <a:p>
            <a:endParaRPr lang="ru-RU" sz="2400" b="1" dirty="0" smtClean="0">
              <a:latin typeface="Constantia" pitchFamily="18" charset="0"/>
            </a:endParaRPr>
          </a:p>
          <a:p>
            <a:endParaRPr lang="ru-RU" sz="2400" b="1" dirty="0" smtClean="0">
              <a:latin typeface="Constantia" pitchFamily="18" charset="0"/>
            </a:endParaRPr>
          </a:p>
          <a:p>
            <a:endParaRPr lang="ru-RU" sz="2400" dirty="0" smtClean="0">
              <a:latin typeface="Constantia" pitchFamily="18" charset="0"/>
            </a:endParaRPr>
          </a:p>
          <a:p>
            <a:endParaRPr lang="ru-RU" sz="2400" dirty="0">
              <a:latin typeface="Constantia" pitchFamily="18" charset="0"/>
            </a:endParaRPr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4714884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42844" y="2214554"/>
            <a:ext cx="492922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Constantia" pitchFamily="18" charset="0"/>
              </a:rPr>
              <a:t>Нарциссизм</a:t>
            </a:r>
            <a:r>
              <a:rPr lang="ru-RU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onstantia" pitchFamily="18" charset="0"/>
              </a:rPr>
              <a:t> </a:t>
            </a:r>
            <a:r>
              <a:rPr lang="ru-RU" i="1" dirty="0" smtClean="0">
                <a:latin typeface="Constantia" pitchFamily="18" charset="0"/>
              </a:rPr>
              <a:t>—</a:t>
            </a:r>
            <a:r>
              <a:rPr lang="ru-RU" dirty="0" smtClean="0">
                <a:latin typeface="Constantia" pitchFamily="18" charset="0"/>
              </a:rPr>
              <a:t>самолюбование, самовлюбленность.</a:t>
            </a:r>
            <a:br>
              <a:rPr lang="ru-RU" dirty="0" smtClean="0">
                <a:latin typeface="Constantia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Constantia" pitchFamily="18" charset="0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Constantia" pitchFamily="18" charset="0"/>
              </a:rPr>
              <a:t>Эгоизм</a:t>
            </a:r>
            <a:r>
              <a:rPr lang="ru-RU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onstantia" pitchFamily="18" charset="0"/>
              </a:rPr>
              <a:t> </a:t>
            </a:r>
            <a:r>
              <a:rPr lang="ru-RU" dirty="0" smtClean="0">
                <a:latin typeface="Constantia" pitchFamily="18" charset="0"/>
              </a:rPr>
              <a:t>(от латинского </a:t>
            </a:r>
            <a:r>
              <a:rPr lang="la-Latn" dirty="0" smtClean="0">
                <a:latin typeface="Constantia" pitchFamily="18" charset="0"/>
              </a:rPr>
              <a:t>ego</a:t>
            </a:r>
            <a:r>
              <a:rPr lang="ru-RU" dirty="0" smtClean="0">
                <a:latin typeface="Constantia" pitchFamily="18" charset="0"/>
              </a:rPr>
              <a:t> — «я») — поведение, когда человек ставит свои интересы выше интересов других.</a:t>
            </a:r>
            <a:br>
              <a:rPr lang="ru-RU" dirty="0" smtClean="0">
                <a:latin typeface="Constantia" pitchFamily="18" charset="0"/>
              </a:rPr>
            </a:br>
            <a:r>
              <a:rPr lang="ru-RU" b="1" dirty="0" smtClean="0">
                <a:solidFill>
                  <a:srgbClr val="FFFF00"/>
                </a:solidFill>
                <a:latin typeface="Constantia" pitchFamily="18" charset="0"/>
              </a:rPr>
              <a:t>Тщеславие</a:t>
            </a:r>
            <a:r>
              <a:rPr lang="ru-RU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onstantia" pitchFamily="18" charset="0"/>
              </a:rPr>
              <a:t> </a:t>
            </a:r>
            <a:r>
              <a:rPr lang="ru-RU" dirty="0" smtClean="0">
                <a:latin typeface="Constantia" pitchFamily="18" charset="0"/>
              </a:rPr>
              <a:t>(от тщетный (напрасный) + слава) — стремление хорошо выглядеть в глазах окружающих, потребность в подтверждении своего превосходства.</a:t>
            </a:r>
            <a:br>
              <a:rPr lang="ru-RU" dirty="0" smtClean="0">
                <a:latin typeface="Constantia" pitchFamily="18" charset="0"/>
              </a:rPr>
            </a:br>
            <a:r>
              <a:rPr lang="ru-RU" b="1" dirty="0" smtClean="0">
                <a:solidFill>
                  <a:srgbClr val="FFFF00"/>
                </a:solidFill>
                <a:latin typeface="Constantia" pitchFamily="18" charset="0"/>
              </a:rPr>
              <a:t>Гордыня</a:t>
            </a:r>
            <a:r>
              <a:rPr lang="ru-RU" dirty="0" smtClean="0">
                <a:solidFill>
                  <a:srgbClr val="FFFF00"/>
                </a:solidFill>
                <a:latin typeface="Constantia" pitchFamily="18" charset="0"/>
              </a:rPr>
              <a:t> </a:t>
            </a:r>
            <a:r>
              <a:rPr lang="ru-RU" dirty="0" smtClean="0">
                <a:latin typeface="Constantia" pitchFamily="18" charset="0"/>
              </a:rPr>
              <a:t>— высокомерие, свойство человека ставить себя выше всех; слепое поклонение себе,  неприязнь к окружающим.</a:t>
            </a:r>
            <a:br>
              <a:rPr lang="ru-RU" dirty="0" smtClean="0">
                <a:latin typeface="Constantia" pitchFamily="18" charset="0"/>
              </a:rPr>
            </a:br>
            <a:r>
              <a:rPr lang="ru-RU" b="1" dirty="0" smtClean="0">
                <a:solidFill>
                  <a:srgbClr val="FFFF00"/>
                </a:solidFill>
                <a:latin typeface="Constantia" pitchFamily="18" charset="0"/>
              </a:rPr>
              <a:t>«Звездная болезнь», </a:t>
            </a:r>
            <a:r>
              <a:rPr lang="ru-RU" dirty="0" smtClean="0">
                <a:latin typeface="Constantia" pitchFamily="18" charset="0"/>
              </a:rPr>
              <a:t>основным симптомом этой болезни является возвеличивание себя</a:t>
            </a:r>
            <a:r>
              <a:rPr lang="ru-RU" i="1" dirty="0" smtClean="0">
                <a:latin typeface="Constantia" pitchFamily="18" charset="0"/>
              </a:rPr>
              <a:t>.</a:t>
            </a:r>
            <a:br>
              <a:rPr lang="ru-RU" i="1" dirty="0" smtClean="0">
                <a:latin typeface="Constantia" pitchFamily="18" charset="0"/>
              </a:rPr>
            </a:br>
            <a:endParaRPr lang="ru-RU" dirty="0">
              <a:latin typeface="Constantia" pitchFamily="18" charset="0"/>
            </a:endParaRPr>
          </a:p>
        </p:txBody>
      </p:sp>
      <p:pic>
        <p:nvPicPr>
          <p:cNvPr id="33794" name="Picture 2" descr="E:\Documents and Settings\User\Рабочий стол\Уальд\МАльчик -звезада. Картинки\skazka-o-zvezdnom-malchike_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290"/>
            <a:ext cx="2643206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714356"/>
          <a:ext cx="7572427" cy="5500726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3357586"/>
                <a:gridCol w="4214841"/>
              </a:tblGrid>
              <a:tr h="9092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n>
                            <a:solidFill>
                              <a:sysClr val="windowText" lastClr="000000"/>
                            </a:solidFill>
                          </a:ln>
                          <a:latin typeface="Constantia" pitchFamily="18" charset="0"/>
                        </a:rPr>
                        <a:t> Качества характера в начале сказки</a:t>
                      </a:r>
                      <a:endParaRPr lang="ru-RU" sz="20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latin typeface="Constant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Качества </a:t>
                      </a:r>
                      <a:r>
                        <a:rPr lang="ru-RU" sz="2000" b="1" dirty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характера в конце сказки</a:t>
                      </a:r>
                      <a:endParaRPr lang="ru-RU" sz="20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59151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  </a:t>
                      </a:r>
                      <a:r>
                        <a:rPr lang="ru-RU" sz="14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 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latin typeface="Constantia" pitchFamily="18" charset="0"/>
                        </a:rPr>
                        <a:t>Себялюбивый</a:t>
                      </a:r>
                      <a:r>
                        <a:rPr lang="ru-RU" sz="1800" i="1" dirty="0">
                          <a:ln>
                            <a:solidFill>
                              <a:sysClr val="windowText" lastClr="000000"/>
                            </a:solidFill>
                          </a:ln>
                          <a:latin typeface="Constantia" pitchFamily="18" charset="0"/>
                        </a:rPr>
                        <a:t>, гордый  эгоист. Помыкал детьми, не испытывал сострадания к нищим и слепым, издевался над теми, кто был жалок и безобразен. Был жесток по отношению к животным. </a:t>
                      </a:r>
                      <a:endParaRPr lang="ru-RU" sz="1800" i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latin typeface="Constant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  </a:t>
                      </a:r>
                      <a:r>
                        <a:rPr lang="ru-RU" sz="1800" i="1" dirty="0">
                          <a:ln>
                            <a:solidFill>
                              <a:sysClr val="windowText" lastClr="000000"/>
                            </a:solidFill>
                          </a:ln>
                          <a:latin typeface="Constantia" pitchFamily="18" charset="0"/>
                        </a:rPr>
                        <a:t>Добрый, </a:t>
                      </a:r>
                      <a:r>
                        <a:rPr lang="ru-RU" sz="1800" i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latin typeface="Constantia" pitchFamily="18" charset="0"/>
                        </a:rPr>
                        <a:t>милосердный</a:t>
                      </a:r>
                      <a:r>
                        <a:rPr lang="ru-RU" sz="1800" i="1" dirty="0">
                          <a:ln>
                            <a:solidFill>
                              <a:sysClr val="windowText" lastClr="000000"/>
                            </a:solidFill>
                          </a:ln>
                          <a:latin typeface="Constantia" pitchFamily="18" charset="0"/>
                        </a:rPr>
                        <a:t>, готовый на самопожертвование, умеющий сопереживать, </a:t>
                      </a:r>
                      <a:r>
                        <a:rPr lang="ru-RU" sz="1800" i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latin typeface="Constantia" pitchFamily="18" charset="0"/>
                        </a:rPr>
                        <a:t>мудрый</a:t>
                      </a:r>
                      <a:r>
                        <a:rPr lang="ru-RU" sz="1800" i="1" dirty="0">
                          <a:ln>
                            <a:solidFill>
                              <a:sysClr val="windowText" lastClr="000000"/>
                            </a:solidFill>
                          </a:ln>
                          <a:latin typeface="Constantia" pitchFamily="18" charset="0"/>
                        </a:rPr>
                        <a:t>. </a:t>
                      </a:r>
                      <a:endParaRPr lang="ru-RU" sz="1800" i="1" dirty="0" smtClean="0">
                        <a:ln>
                          <a:solidFill>
                            <a:sysClr val="windowText" lastClr="000000"/>
                          </a:solidFill>
                        </a:ln>
                        <a:latin typeface="Constantia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2786058"/>
            <a:ext cx="4214842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130986"/>
          </a:xfrm>
        </p:spPr>
        <p:txBody>
          <a:bodyPr/>
          <a:lstStyle/>
          <a:p>
            <a:r>
              <a:rPr lang="ru-RU" dirty="0" smtClean="0"/>
              <a:t>       </a:t>
            </a:r>
            <a:r>
              <a:rPr lang="ru-RU" sz="2800" dirty="0" smtClean="0">
                <a:solidFill>
                  <a:srgbClr val="FFC000"/>
                </a:solidFill>
                <a:latin typeface="Constantia" pitchFamily="18" charset="0"/>
              </a:rPr>
              <a:t>Домашнее задание.</a:t>
            </a:r>
            <a:br>
              <a:rPr lang="ru-RU" sz="2800" dirty="0" smtClean="0">
                <a:solidFill>
                  <a:srgbClr val="FFC000"/>
                </a:solidFill>
                <a:latin typeface="Constantia" pitchFamily="18" charset="0"/>
              </a:rPr>
            </a:br>
            <a:r>
              <a:rPr lang="ru-RU" sz="2800" dirty="0" smtClean="0">
                <a:solidFill>
                  <a:srgbClr val="FFC000"/>
                </a:solidFill>
                <a:latin typeface="Constantia" pitchFamily="18" charset="0"/>
              </a:rPr>
              <a:t>    Письменный ответ на вопросы по выбору: </a:t>
            </a:r>
            <a:r>
              <a:rPr lang="ru-RU" sz="2400" dirty="0" smtClean="0">
                <a:solidFill>
                  <a:srgbClr val="FFC000"/>
                </a:solidFill>
                <a:latin typeface="Constantia" pitchFamily="18" charset="0"/>
              </a:rPr>
              <a:t/>
            </a:r>
            <a:br>
              <a:rPr lang="ru-RU" sz="2400" dirty="0" smtClean="0">
                <a:solidFill>
                  <a:srgbClr val="FFC000"/>
                </a:solidFill>
                <a:latin typeface="Constantia" pitchFamily="18" charset="0"/>
              </a:rPr>
            </a:br>
            <a:r>
              <a:rPr lang="ru-RU" sz="2400" dirty="0" smtClean="0">
                <a:latin typeface="Constantia" pitchFamily="18" charset="0"/>
              </a:rPr>
              <a:t/>
            </a:r>
            <a:br>
              <a:rPr lang="ru-RU" sz="2400" dirty="0" smtClean="0">
                <a:latin typeface="Constantia" pitchFamily="18" charset="0"/>
              </a:rPr>
            </a:br>
            <a:endParaRPr lang="ru-RU" sz="2400" dirty="0"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000240"/>
            <a:ext cx="7772400" cy="4355320"/>
          </a:xfrm>
        </p:spPr>
        <p:txBody>
          <a:bodyPr/>
          <a:lstStyle/>
          <a:p>
            <a:pPr lvl="0"/>
            <a:r>
              <a:rPr lang="ru-RU" dirty="0" smtClean="0">
                <a:latin typeface="Constantia" pitchFamily="18" charset="0"/>
              </a:rPr>
              <a:t>Если бы Мальчик – Звезда не прошел через все испытания, стал бы он мудрым и справедливым правителям? </a:t>
            </a:r>
          </a:p>
          <a:p>
            <a:pPr lvl="0"/>
            <a:r>
              <a:rPr lang="ru-RU" dirty="0" smtClean="0">
                <a:latin typeface="Constantia" pitchFamily="18" charset="0"/>
              </a:rPr>
              <a:t>Какие жизненные уроки вы усвоили, прочитав сказку Оскара Уайльда?</a:t>
            </a:r>
          </a:p>
          <a:p>
            <a:pPr lvl="0"/>
            <a:r>
              <a:rPr lang="ru-RU" dirty="0" smtClean="0">
                <a:latin typeface="Constantia" pitchFamily="18" charset="0"/>
              </a:rPr>
              <a:t> Что такое, по вашему мнению, истинная красота?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FFFF00"/>
                </a:solidFill>
                <a:latin typeface="Constantia" pitchFamily="18" charset="0"/>
              </a:rPr>
              <a:t>                Лексический комментарий 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428737"/>
            <a:ext cx="5214974" cy="486772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Constantia" pitchFamily="18" charset="0"/>
              </a:rPr>
              <a:t>        </a:t>
            </a:r>
            <a:r>
              <a:rPr lang="ru-RU" b="1" dirty="0" smtClean="0">
                <a:solidFill>
                  <a:srgbClr val="FFFF00"/>
                </a:solidFill>
                <a:latin typeface="Constantia" pitchFamily="18" charset="0"/>
              </a:rPr>
              <a:t>Тиран</a:t>
            </a:r>
            <a:r>
              <a:rPr lang="ru-RU" dirty="0" smtClean="0">
                <a:latin typeface="Constantia" pitchFamily="18" charset="0"/>
              </a:rPr>
              <a:t> – это правитель, власть которого основана на произволе (</a:t>
            </a:r>
            <a:r>
              <a:rPr lang="ru-RU" dirty="0" smtClean="0">
                <a:solidFill>
                  <a:srgbClr val="FFFF00"/>
                </a:solidFill>
                <a:latin typeface="Constantia" pitchFamily="18" charset="0"/>
              </a:rPr>
              <a:t>своеволии</a:t>
            </a:r>
            <a:r>
              <a:rPr lang="ru-RU" dirty="0" smtClean="0">
                <a:latin typeface="Constantia" pitchFamily="18" charset="0"/>
              </a:rPr>
              <a:t>)</a:t>
            </a:r>
          </a:p>
          <a:p>
            <a:pPr>
              <a:buNone/>
            </a:pPr>
            <a:r>
              <a:rPr lang="ru-RU" dirty="0" smtClean="0">
                <a:latin typeface="Constantia" pitchFamily="18" charset="0"/>
              </a:rPr>
              <a:t>    и </a:t>
            </a:r>
            <a:r>
              <a:rPr lang="ru-RU" dirty="0" smtClean="0">
                <a:solidFill>
                  <a:srgbClr val="FFFF00"/>
                </a:solidFill>
                <a:latin typeface="Constantia" pitchFamily="18" charset="0"/>
              </a:rPr>
              <a:t>насилии; </a:t>
            </a:r>
            <a:r>
              <a:rPr lang="ru-RU" dirty="0" smtClean="0">
                <a:latin typeface="Constantia" pitchFamily="18" charset="0"/>
              </a:rPr>
              <a:t>деспот...</a:t>
            </a:r>
            <a:br>
              <a:rPr lang="ru-RU" dirty="0" smtClean="0">
                <a:latin typeface="Constantia" pitchFamily="18" charset="0"/>
              </a:rPr>
            </a:br>
            <a:r>
              <a:rPr lang="ru-RU" dirty="0" smtClean="0">
                <a:latin typeface="Constantia" pitchFamily="18" charset="0"/>
              </a:rPr>
              <a:t>В переносном смысле </a:t>
            </a:r>
            <a:r>
              <a:rPr lang="ru-RU" dirty="0" smtClean="0">
                <a:solidFill>
                  <a:srgbClr val="FFFF00"/>
                </a:solidFill>
                <a:latin typeface="Constantia" pitchFamily="18" charset="0"/>
              </a:rPr>
              <a:t>жестокий, </a:t>
            </a:r>
            <a:r>
              <a:rPr lang="ru-RU" dirty="0" smtClean="0">
                <a:latin typeface="Constantia" pitchFamily="18" charset="0"/>
              </a:rPr>
              <a:t>властный человек, мучитель.</a:t>
            </a:r>
            <a:br>
              <a:rPr lang="ru-RU" dirty="0" smtClean="0">
                <a:latin typeface="Constantia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Constantia" pitchFamily="18" charset="0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Constantia" pitchFamily="18" charset="0"/>
              </a:rPr>
              <a:t>Деспот </a:t>
            </a:r>
            <a:r>
              <a:rPr lang="ru-RU" dirty="0" smtClean="0">
                <a:solidFill>
                  <a:srgbClr val="FFFF00"/>
                </a:solidFill>
                <a:latin typeface="Constantia" pitchFamily="18" charset="0"/>
              </a:rPr>
              <a:t>- </a:t>
            </a:r>
            <a:r>
              <a:rPr lang="ru-RU" dirty="0" smtClean="0">
                <a:latin typeface="Constantia" pitchFamily="18" charset="0"/>
              </a:rPr>
              <a:t>самовластный человек, не считающийся </a:t>
            </a:r>
          </a:p>
          <a:p>
            <a:pPr>
              <a:buNone/>
            </a:pPr>
            <a:r>
              <a:rPr lang="ru-RU" dirty="0" smtClean="0">
                <a:latin typeface="Constantia" pitchFamily="18" charset="0"/>
              </a:rPr>
              <a:t>    с другими.</a:t>
            </a:r>
            <a:endParaRPr lang="ru-RU" dirty="0"/>
          </a:p>
        </p:txBody>
      </p:sp>
      <p:pic>
        <p:nvPicPr>
          <p:cNvPr id="5" name="Picture 2" descr="http://women.itop.net/Content/Files/images/2011%20ELENA/27_01/first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72132" y="2000240"/>
            <a:ext cx="2836854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928671"/>
            <a:ext cx="5143504" cy="53677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Constantia" pitchFamily="18" charset="0"/>
              </a:rPr>
              <a:t>       Великие люди способны на великую доброту.</a:t>
            </a:r>
            <a:r>
              <a:rPr lang="ru-RU" b="1" i="1" dirty="0" smtClean="0">
                <a:solidFill>
                  <a:srgbClr val="FF0000"/>
                </a:solidFill>
                <a:latin typeface="Constantia" pitchFamily="18" charset="0"/>
              </a:rPr>
              <a:t>                                                                                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  <a:latin typeface="Constantia" pitchFamily="18" charset="0"/>
              </a:rPr>
              <a:t>                     Сервантес</a:t>
            </a:r>
          </a:p>
          <a:p>
            <a:endParaRPr lang="ru-RU" b="1" dirty="0" smtClean="0">
              <a:solidFill>
                <a:srgbClr val="FF0000"/>
              </a:solidFill>
              <a:latin typeface="Constantia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Constantia" pitchFamily="18" charset="0"/>
              </a:rPr>
              <a:t>     Сердечность такой же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Constantia" pitchFamily="18" charset="0"/>
              </a:rPr>
              <a:t>    дар, как красота и ум.</a:t>
            </a:r>
            <a:r>
              <a:rPr lang="ru-RU" b="1" i="1" dirty="0" smtClean="0">
                <a:solidFill>
                  <a:srgbClr val="FF0000"/>
                </a:solidFill>
                <a:latin typeface="Constantia" pitchFamily="18" charset="0"/>
              </a:rPr>
              <a:t>                                                                        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  <a:latin typeface="Constantia" pitchFamily="18" charset="0"/>
              </a:rPr>
              <a:t>                        В. И. Качалов</a:t>
            </a:r>
            <a:endParaRPr lang="ru-RU" b="1" dirty="0" smtClean="0">
              <a:solidFill>
                <a:srgbClr val="FF0000"/>
              </a:solidFill>
              <a:latin typeface="Constantia" pitchFamily="18" charset="0"/>
            </a:endParaRPr>
          </a:p>
          <a:p>
            <a:endParaRPr lang="ru-RU" dirty="0"/>
          </a:p>
        </p:txBody>
      </p:sp>
      <p:pic>
        <p:nvPicPr>
          <p:cNvPr id="5" name="Picture 2" descr="E:\Documents and Settings\User\Рабочий стол\о добре 1\images (3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72066" y="785794"/>
            <a:ext cx="3857652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6248" y="714357"/>
            <a:ext cx="4286280" cy="55821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Constantia" pitchFamily="18" charset="0"/>
              </a:rPr>
              <a:t>     </a:t>
            </a:r>
          </a:p>
          <a:p>
            <a:pPr>
              <a:buNone/>
            </a:pPr>
            <a:r>
              <a:rPr lang="ru-RU" sz="3600" dirty="0" smtClean="0">
                <a:latin typeface="Constantia" pitchFamily="18" charset="0"/>
              </a:rPr>
              <a:t>      </a:t>
            </a:r>
            <a:r>
              <a:rPr lang="ru-RU" sz="3600" dirty="0" smtClean="0">
                <a:solidFill>
                  <a:srgbClr val="FF0000"/>
                </a:solidFill>
                <a:latin typeface="Constantia" pitchFamily="18" charset="0"/>
              </a:rPr>
              <a:t>Доброта – язык, который могут слышать глухие и видеть слепые.</a:t>
            </a:r>
          </a:p>
          <a:p>
            <a:pPr>
              <a:buNone/>
            </a:pPr>
            <a:r>
              <a:rPr lang="ru-RU" sz="3600" i="1" dirty="0" smtClean="0">
                <a:solidFill>
                  <a:srgbClr val="FF0000"/>
                </a:solidFill>
                <a:latin typeface="Constantia" pitchFamily="18" charset="0"/>
              </a:rPr>
              <a:t>              Марк Твен</a:t>
            </a:r>
            <a:endParaRPr lang="ru-RU" sz="3600" dirty="0" smtClean="0">
              <a:solidFill>
                <a:srgbClr val="FF0000"/>
              </a:solidFill>
              <a:latin typeface="Constantia" pitchFamily="18" charset="0"/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  <a:latin typeface="Constantia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5" name="Picture 2" descr="E:\Documents and Settings\User\Рабочий стол\о добре 1\МИлосердие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857232"/>
            <a:ext cx="4357686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E:\Documents and Settings\User\Рабочий стол\о добре 1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E:\Documents and Settings\User\Рабочий стол\о добре 1\Дарите любов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E:\Documents and Settings\User\Рабочий стол\о добре 1\спешите делать добр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Documents and Settings\User\Рабочий стол\Уальд\quotauthor_4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66225">
            <a:off x="5349341" y="129829"/>
            <a:ext cx="3578331" cy="57310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2" name="Picture 4" descr="E:\Documents and Settings\User\Рабочий стол\Уальд\quotauthor_4_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24555">
            <a:off x="2493736" y="207760"/>
            <a:ext cx="2794791" cy="35858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3" name="Picture 5" descr="E:\Documents and Settings\User\Рабочий стол\Уальд\u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78668">
            <a:off x="998523" y="2955318"/>
            <a:ext cx="2561911" cy="35939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4" name="Picture 6" descr="E:\Documents and Settings\User\Рабочий стол\Уальд\quotauthor_4_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155251">
            <a:off x="324611" y="135067"/>
            <a:ext cx="2286016" cy="2965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 descr="E:\Documents and Settings\User\Рабочий стол\Уальд\quotauthor_4_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240878">
            <a:off x="4033309" y="3236719"/>
            <a:ext cx="2500330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42910" y="0"/>
            <a:ext cx="7786742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Эстетика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-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др.-греч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α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ahoma" pitchFamily="34" charset="0"/>
              </a:rPr>
              <a:t>ἰ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σθητικός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—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«чувствующий, чувственный», наука о красоте, прекрасном, творчестве и искусст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ве.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latin typeface="Constant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latin typeface="Constant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071546"/>
            <a:ext cx="6357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643050"/>
            <a:ext cx="814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Символ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(из греч.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σύμβολον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) —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это знак, изображение какой-нибудь вещи или животного для обозначения качества предмета; условный знак каких-либо понятий, идей, явлений.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</p:txBody>
      </p:sp>
      <p:pic>
        <p:nvPicPr>
          <p:cNvPr id="10241" name="Picture 1" descr="E:\Documents and Settings\User\Рабочий стол\Уальд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143380"/>
            <a:ext cx="3071834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https://encrypted-tbn0.gstatic.com/images?q=tbn:ANd9GcTtEJtYUDmyhjG3XDTOAnJ4RduLLFceFnR7tIRR6zJZPNqJ6ZT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4143380"/>
            <a:ext cx="2643206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5" name="Picture 5" descr="http://sobiratelzvezd.ru/wallpapers/2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3357562"/>
            <a:ext cx="2700000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Documents and Settings\User\Рабочий стол\Уальд\quotauthor_4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3571900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929058" y="428605"/>
            <a:ext cx="492922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Constantia" pitchFamily="18" charset="0"/>
              </a:rPr>
              <a:t>В Лондоне около дома, где жил Уайльд, стоял нищий. Его лохмотья раздражали Уайльда. Он вызвал лучшего в Лондоне портного и заказал ему для нищего костюм из тонкой, дорогой ткани. </a:t>
            </a:r>
            <a:br>
              <a:rPr lang="ru-RU" sz="2400" i="1" dirty="0" smtClean="0">
                <a:latin typeface="Constantia" pitchFamily="18" charset="0"/>
              </a:rPr>
            </a:br>
            <a:r>
              <a:rPr lang="ru-RU" sz="2400" i="1" dirty="0" smtClean="0">
                <a:latin typeface="Constantia" pitchFamily="18" charset="0"/>
              </a:rPr>
              <a:t>   Когда костюм был готов, Уайльд сам наметил мелом места, где должны быть прорехи. С тех пор под окнами Уайльда стоял старик в живописном и дорогом рубище. Нищий перестал оскорблять вкус Уайльда. </a:t>
            </a:r>
            <a:r>
              <a:rPr lang="ru-RU" sz="2400" b="1" i="1" dirty="0" smtClean="0">
                <a:latin typeface="Constantia" pitchFamily="18" charset="0"/>
              </a:rPr>
              <a:t>"Даже бедность должна быть красивой».</a:t>
            </a:r>
            <a:endParaRPr lang="ru-RU" sz="24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Constantia" pitchFamily="18" charset="0"/>
              </a:rPr>
              <a:t>   </a:t>
            </a:r>
            <a:r>
              <a:rPr lang="ru-RU" sz="3200" b="1" dirty="0" smtClean="0">
                <a:latin typeface="Constantia" pitchFamily="18" charset="0"/>
              </a:rPr>
              <a:t>Из воспоминаний современников</a:t>
            </a:r>
            <a:r>
              <a:rPr lang="ru-RU" sz="3200" b="1" dirty="0" smtClean="0">
                <a:latin typeface="Arial Black" pitchFamily="34" charset="0"/>
              </a:rPr>
              <a:t>.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57488" y="1285860"/>
            <a:ext cx="5836456" cy="501060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i="1" dirty="0" smtClean="0">
                <a:latin typeface="Constantia" pitchFamily="18" charset="0"/>
              </a:rPr>
              <a:t>              В </a:t>
            </a:r>
            <a:r>
              <a:rPr lang="ru-RU" sz="2400" i="1" dirty="0" err="1" smtClean="0">
                <a:latin typeface="Constantia" pitchFamily="18" charset="0"/>
              </a:rPr>
              <a:t>Реддингскую</a:t>
            </a:r>
            <a:r>
              <a:rPr lang="ru-RU" sz="2400" i="1" dirty="0" smtClean="0">
                <a:latin typeface="Constantia" pitchFamily="18" charset="0"/>
              </a:rPr>
              <a:t> каторжную тюрьму был доставлен из Лондона в ручных кандалах знаменитый английский писатель Оскар Уайльд. Он был приговорен к нескольким годам заключения за "нарушение нравственности". </a:t>
            </a:r>
          </a:p>
          <a:p>
            <a:pPr>
              <a:buNone/>
            </a:pPr>
            <a:r>
              <a:rPr lang="ru-RU" sz="2400" i="1" dirty="0" smtClean="0">
                <a:latin typeface="Constantia" pitchFamily="18" charset="0"/>
              </a:rPr>
              <a:t>             На вокзале в </a:t>
            </a:r>
            <a:r>
              <a:rPr lang="ru-RU" sz="2400" i="1" dirty="0" err="1" smtClean="0">
                <a:latin typeface="Constantia" pitchFamily="18" charset="0"/>
              </a:rPr>
              <a:t>Реддинге</a:t>
            </a:r>
            <a:r>
              <a:rPr lang="ru-RU" sz="2400" i="1" dirty="0" smtClean="0">
                <a:latin typeface="Constantia" pitchFamily="18" charset="0"/>
              </a:rPr>
              <a:t> вокруг Уайльда собралась толпа любопытных. Писатель, одетый в полосатую арестантскую куртку, стоял под холодным дождем, окруженный стражей, и плакал впервые в жизни. Толпа хохотала. </a:t>
            </a:r>
          </a:p>
          <a:p>
            <a:endParaRPr lang="ru-RU" sz="2400" dirty="0">
              <a:latin typeface="Constantia" pitchFamily="18" charset="0"/>
            </a:endParaRPr>
          </a:p>
        </p:txBody>
      </p:sp>
      <p:pic>
        <p:nvPicPr>
          <p:cNvPr id="49154" name="Picture 2" descr="E:\Documents and Settings\User\Рабочий стол\Уальд\quotauthor_4_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71678"/>
            <a:ext cx="2714644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86843" cy="6858000"/>
          </a:xfrm>
          <a:prstGeom prst="rect">
            <a:avLst/>
          </a:prstGeom>
          <a:ln>
            <a:solidFill>
              <a:schemeClr val="tx1"/>
            </a:solidFill>
            <a:prstDash val="solid"/>
          </a:ln>
          <a:effectLst>
            <a:softEdge rad="112500"/>
          </a:effectLst>
        </p:spPr>
      </p:pic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1285852" y="0"/>
            <a:ext cx="7215238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  <a:t>            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Звезда – символ вечности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   «Родиться под счастливой звездой»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   « Путеводная звезда».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  «Падающая звезда» – символ счастья,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i="1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зарождения </a:t>
            </a:r>
            <a:r>
              <a:rPr lang="ru-RU" sz="2800" i="1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чего-то нового.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i="1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  <a:t>   « Путеводная звезда»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 « Звезда пленительного счастья»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i="1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  <a:t>   « Восходящая звезда»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3" descr="E:\Documents and Settings\User\Рабочий стол\Зимний лес\2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1646" y="142852"/>
            <a:ext cx="3662354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276" name="Picture 4" descr="E:\Documents and Settings\User\Рабочий стол\Зимний лес\big_535_oboi_zimnij_l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214686"/>
            <a:ext cx="4000528" cy="3486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277" name="Picture 5" descr="E:\Documents and Settings\User\Рабочий стол\Зимний лес\IMG_5932_z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214662"/>
            <a:ext cx="4357717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E:\Documents and Settings\User\Рабочий стол\Зимний лес\0_770e7_dc98e680_X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14290"/>
            <a:ext cx="2928958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E:\Documents and Settings\User\Рабочий стол\Зимний лес\zimnyaya_priroda_zimoy_0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571480"/>
            <a:ext cx="2645709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571612"/>
            <a:ext cx="6115789" cy="4860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428728" y="357166"/>
            <a:ext cx="5929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/>
              <a:t>   Как отнеслись лесорубы к своей находке? </a:t>
            </a:r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801</TotalTime>
  <Words>804</Words>
  <Application>Microsoft Office PowerPoint</Application>
  <PresentationFormat>Экран (4:3)</PresentationFormat>
  <Paragraphs>102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Метро</vt:lpstr>
      <vt:lpstr>Звезда…</vt:lpstr>
      <vt:lpstr>  Оскар Уайльд (1854-1900) </vt:lpstr>
      <vt:lpstr>Слайд 3</vt:lpstr>
      <vt:lpstr>Слайд 4</vt:lpstr>
      <vt:lpstr>Слайд 5</vt:lpstr>
      <vt:lpstr>   Из воспоминаний современников.</vt:lpstr>
      <vt:lpstr>Слайд 7</vt:lpstr>
      <vt:lpstr>Слайд 8</vt:lpstr>
      <vt:lpstr>Слайд 9</vt:lpstr>
      <vt:lpstr>                      Мальчик - звезда</vt:lpstr>
      <vt:lpstr>        Легенда  о  нарциссе</vt:lpstr>
      <vt:lpstr>Нарциссизм — черта характера, заключающаяся в исключительной самовлюблённости.     Эгоизм (от латинского ego — «я») — поведение, определяемое мыслью о собственной пользе, выгоде, когда человек ставит свои интересы выше интересов других.  Тщеславие (от тщетный (напрасный) + слава) — стремление хорошо выглядеть в глазах окружающих, потребность в подтверждении своего превосходства.  Гордыня — высокомерие, свойство человека ставить себя выше всех. Это слепое поклонение себе, самовосхваление, чрезмерное себялюбие, неприязнь к окружающим людям, стремление унизить их.  Еще одна составляющая гордыни - «Звездная Болезнь», основным симптомом этой болезни является возвеличивание себя. </vt:lpstr>
      <vt:lpstr>Слайд 13</vt:lpstr>
      <vt:lpstr>      Цитаты из Библии</vt:lpstr>
      <vt:lpstr>Слайд 15</vt:lpstr>
      <vt:lpstr>Слайд 16</vt:lpstr>
      <vt:lpstr>Слайд 17</vt:lpstr>
      <vt:lpstr>Слайд 18</vt:lpstr>
      <vt:lpstr>         Лексический комментарий к сказке</vt:lpstr>
      <vt:lpstr>Слайд 20</vt:lpstr>
      <vt:lpstr>Слайд 21</vt:lpstr>
      <vt:lpstr>       Домашнее задание.     Письменный ответ на вопросы по выбору:   </vt:lpstr>
      <vt:lpstr>                Лексический комментарий </vt:lpstr>
      <vt:lpstr>Слайд 24</vt:lpstr>
      <vt:lpstr>Слайд 25</vt:lpstr>
      <vt:lpstr>Слайд 26</vt:lpstr>
      <vt:lpstr>Слайд 27</vt:lpstr>
      <vt:lpstr>Слайд 28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Оскар Уайльд   </dc:title>
  <dc:creator>User</dc:creator>
  <cp:lastModifiedBy>User</cp:lastModifiedBy>
  <cp:revision>94</cp:revision>
  <dcterms:created xsi:type="dcterms:W3CDTF">2013-11-10T07:35:37Z</dcterms:created>
  <dcterms:modified xsi:type="dcterms:W3CDTF">2013-11-15T18:32:00Z</dcterms:modified>
</cp:coreProperties>
</file>