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9" r:id="rId3"/>
    <p:sldId id="257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58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D613E"/>
    <a:srgbClr val="C49428"/>
    <a:srgbClr val="142B5D"/>
    <a:srgbClr val="A0B7C6"/>
    <a:srgbClr val="F54949"/>
    <a:srgbClr val="04324E"/>
    <a:srgbClr val="3E52A0"/>
    <a:srgbClr val="2E2C2D"/>
    <a:srgbClr val="47627F"/>
    <a:srgbClr val="04105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7292A2E-F333-43FB-9621-5CBBE7FDCDCB}" styleName="Светлый стиль 2 - акцент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ED083AE6-46FA-4A59-8FB0-9F97EB10719F}" styleName="Светлый стиль 3 - акцент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0" d="100"/>
          <a:sy n="70" d="100"/>
        </p:scale>
        <p:origin x="-132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t>11/6/2019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39142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t>11/6/2019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54643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t>11/6/2019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20767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t>11/6/2019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0743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t>11/6/2019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10971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t>11/6/2019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10732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t>11/6/2019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61370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t>11/6/2019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88783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t>11/6/2019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72765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t>11/6/2019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4943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t>11/6/2019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80024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" y="366"/>
            <a:ext cx="9143024" cy="6857268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E7815E-F7B8-4E93-9F6C-89F6C3C8DBB8}" type="datetimeFigureOut">
              <a:rPr lang="en-US" smtClean="0"/>
              <a:t>11/6/2019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837FF7-5919-41BF-8DD0-96FAEA1BD9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74596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g"/><Relationship Id="rId5" Type="http://schemas.openxmlformats.org/officeDocument/2006/relationships/image" Target="../media/image7.jpg"/><Relationship Id="rId4" Type="http://schemas.openxmlformats.org/officeDocument/2006/relationships/image" Target="../media/image6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hyperlink" Target="https://www.youtube.com/watch?v=xoWiDtlfSdg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hitmanarchive.org/" TargetMode="External"/><Relationship Id="rId2" Type="http://schemas.openxmlformats.org/officeDocument/2006/relationships/hyperlink" Target="https://iwp.uiowa.edu/whitmanweb/en/the-walt-whitman-archive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5" Type="http://schemas.microsoft.com/office/2007/relationships/hdphoto" Target="../media/hdphoto2.wdp"/><Relationship Id="rId4" Type="http://schemas.openxmlformats.org/officeDocument/2006/relationships/image" Target="../media/image1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6359" y="1787858"/>
            <a:ext cx="7765576" cy="2732964"/>
          </a:xfrm>
        </p:spPr>
        <p:txBody>
          <a:bodyPr>
            <a:normAutofit fontScale="90000"/>
          </a:bodyPr>
          <a:lstStyle/>
          <a:p>
            <a:r>
              <a:rPr lang="uk-UA" sz="4400" b="1" i="1" dirty="0" err="1" smtClean="0">
                <a:solidFill>
                  <a:srgbClr val="FFC000"/>
                </a:solidFill>
                <a:latin typeface="Arial Narrow" panose="020B0606020202030204" pitchFamily="34" charset="0"/>
              </a:rPr>
              <a:t>Волт</a:t>
            </a:r>
            <a:r>
              <a:rPr lang="uk-UA" sz="4400" b="1" i="1" dirty="0" smtClean="0">
                <a:solidFill>
                  <a:srgbClr val="FFC000"/>
                </a:solidFill>
                <a:latin typeface="Arial Narrow" panose="020B0606020202030204" pitchFamily="34" charset="0"/>
              </a:rPr>
              <a:t> </a:t>
            </a:r>
            <a:r>
              <a:rPr lang="uk-UA" sz="4400" b="1" i="1" dirty="0" err="1" smtClean="0">
                <a:solidFill>
                  <a:srgbClr val="FFC000"/>
                </a:solidFill>
                <a:latin typeface="Arial Narrow" panose="020B0606020202030204" pitchFamily="34" charset="0"/>
              </a:rPr>
              <a:t>Вітмен</a:t>
            </a:r>
            <a:r>
              <a:rPr lang="uk-UA" sz="4400" b="1" i="1" dirty="0" smtClean="0">
                <a:solidFill>
                  <a:srgbClr val="FFC000"/>
                </a:solidFill>
                <a:latin typeface="Arial Narrow" panose="020B0606020202030204" pitchFamily="34" charset="0"/>
              </a:rPr>
              <a:t>. </a:t>
            </a:r>
            <a:r>
              <a:rPr lang="uk-UA" sz="4400" b="1" i="1" dirty="0" smtClean="0">
                <a:solidFill>
                  <a:srgbClr val="FFC000"/>
                </a:solidFill>
                <a:latin typeface="Arial Narrow" panose="020B0606020202030204" pitchFamily="34" charset="0"/>
              </a:rPr>
              <a:t> </a:t>
            </a:r>
            <a:br>
              <a:rPr lang="uk-UA" sz="4400" b="1" i="1" dirty="0" smtClean="0">
                <a:solidFill>
                  <a:srgbClr val="FFC000"/>
                </a:solidFill>
                <a:latin typeface="Arial Narrow" panose="020B0606020202030204" pitchFamily="34" charset="0"/>
              </a:rPr>
            </a:br>
            <a:r>
              <a:rPr lang="uk-UA" sz="4400" b="1" i="1" dirty="0" smtClean="0">
                <a:solidFill>
                  <a:srgbClr val="FFC000"/>
                </a:solidFill>
                <a:latin typeface="Arial Narrow" panose="020B0606020202030204" pitchFamily="34" charset="0"/>
              </a:rPr>
              <a:t>Збірка </a:t>
            </a:r>
            <a:r>
              <a:rPr lang="uk-UA" sz="4400" b="1" i="1" dirty="0" smtClean="0">
                <a:solidFill>
                  <a:srgbClr val="FFC000"/>
                </a:solidFill>
                <a:latin typeface="Arial Narrow" panose="020B0606020202030204" pitchFamily="34" charset="0"/>
              </a:rPr>
              <a:t>«Листя трави</a:t>
            </a:r>
            <a:r>
              <a:rPr lang="uk-UA" sz="4400" b="1" i="1" dirty="0" smtClean="0">
                <a:solidFill>
                  <a:srgbClr val="FFC000"/>
                </a:solidFill>
                <a:latin typeface="Arial Narrow" panose="020B0606020202030204" pitchFamily="34" charset="0"/>
              </a:rPr>
              <a:t>» </a:t>
            </a:r>
            <a:r>
              <a:rPr lang="uk-UA" sz="4400" b="1" i="1" dirty="0" smtClean="0">
                <a:ln w="10160">
                  <a:solidFill>
                    <a:schemeClr val="bg1"/>
                  </a:solidFill>
                  <a:prstDash val="solid"/>
                </a:ln>
                <a:solidFill>
                  <a:schemeClr val="accent4">
                    <a:lumMod val="50000"/>
                  </a:schemeClr>
                </a:solidFill>
                <a:latin typeface="Arial Narrow" panose="020B0606020202030204" pitchFamily="34" charset="0"/>
              </a:rPr>
              <a:t/>
            </a:r>
            <a:br>
              <a:rPr lang="uk-UA" sz="4400" b="1" i="1" dirty="0" smtClean="0">
                <a:ln w="10160">
                  <a:solidFill>
                    <a:schemeClr val="bg1"/>
                  </a:solidFill>
                  <a:prstDash val="solid"/>
                </a:ln>
                <a:solidFill>
                  <a:schemeClr val="accent4">
                    <a:lumMod val="50000"/>
                  </a:schemeClr>
                </a:solidFill>
                <a:latin typeface="Arial Narrow" panose="020B0606020202030204" pitchFamily="34" charset="0"/>
              </a:rPr>
            </a:br>
            <a:r>
              <a:rPr lang="uk-UA" sz="4000" b="1" i="1" dirty="0">
                <a:ln w="10160">
                  <a:solidFill>
                    <a:schemeClr val="bg1"/>
                  </a:solidFill>
                  <a:prstDash val="solid"/>
                </a:ln>
                <a:solidFill>
                  <a:schemeClr val="accent4">
                    <a:lumMod val="50000"/>
                  </a:schemeClr>
                </a:solidFill>
                <a:latin typeface="Arial Narrow" panose="020B0606020202030204" pitchFamily="34" charset="0"/>
              </a:rPr>
              <a:t/>
            </a:r>
            <a:br>
              <a:rPr lang="uk-UA" sz="4000" b="1" i="1" dirty="0">
                <a:ln w="10160">
                  <a:solidFill>
                    <a:schemeClr val="bg1"/>
                  </a:solidFill>
                  <a:prstDash val="solid"/>
                </a:ln>
                <a:solidFill>
                  <a:schemeClr val="accent4">
                    <a:lumMod val="50000"/>
                  </a:schemeClr>
                </a:solidFill>
                <a:latin typeface="Arial Narrow" panose="020B0606020202030204" pitchFamily="34" charset="0"/>
              </a:rPr>
            </a:br>
            <a:r>
              <a:rPr lang="uk-UA" sz="4000" b="1" i="1" dirty="0" smtClean="0">
                <a:ln w="10160">
                  <a:solidFill>
                    <a:schemeClr val="bg1"/>
                  </a:solidFill>
                  <a:prstDash val="solid"/>
                </a:ln>
                <a:solidFill>
                  <a:schemeClr val="accent4">
                    <a:lumMod val="50000"/>
                  </a:schemeClr>
                </a:solidFill>
                <a:latin typeface="Arial Narrow" panose="020B0606020202030204" pitchFamily="34" charset="0"/>
              </a:rPr>
              <a:t/>
            </a:r>
            <a:br>
              <a:rPr lang="uk-UA" sz="4000" b="1" i="1" dirty="0" smtClean="0">
                <a:ln w="10160">
                  <a:solidFill>
                    <a:schemeClr val="bg1"/>
                  </a:solidFill>
                  <a:prstDash val="solid"/>
                </a:ln>
                <a:solidFill>
                  <a:schemeClr val="accent4">
                    <a:lumMod val="50000"/>
                  </a:schemeClr>
                </a:solidFill>
                <a:latin typeface="Arial Narrow" panose="020B0606020202030204" pitchFamily="34" charset="0"/>
              </a:rPr>
            </a:br>
            <a:r>
              <a:rPr lang="uk-UA" sz="4000" b="1" dirty="0">
                <a:ln w="10160">
                  <a:solidFill>
                    <a:schemeClr val="bg1"/>
                  </a:solidFill>
                  <a:prstDash val="solid"/>
                </a:ln>
                <a:solidFill>
                  <a:srgbClr val="142B5D"/>
                </a:solidFill>
                <a:latin typeface="Arial Narrow" panose="020B0606020202030204" pitchFamily="34" charset="0"/>
              </a:rPr>
              <a:t>Д</a:t>
            </a:r>
            <a:r>
              <a:rPr lang="uk-UA" sz="4000" b="1" dirty="0" smtClean="0">
                <a:ln w="10160">
                  <a:solidFill>
                    <a:schemeClr val="bg1"/>
                  </a:solidFill>
                  <a:prstDash val="solid"/>
                </a:ln>
                <a:solidFill>
                  <a:srgbClr val="142B5D"/>
                </a:solidFill>
                <a:latin typeface="Arial Narrow" panose="020B0606020202030204" pitchFamily="34" charset="0"/>
              </a:rPr>
              <a:t>идактичний </a:t>
            </a:r>
            <a:r>
              <a:rPr lang="uk-UA" sz="4000" b="1" dirty="0" smtClean="0">
                <a:ln w="10160">
                  <a:solidFill>
                    <a:schemeClr val="bg1"/>
                  </a:solidFill>
                  <a:prstDash val="solid"/>
                </a:ln>
                <a:solidFill>
                  <a:srgbClr val="142B5D"/>
                </a:solidFill>
                <a:latin typeface="Arial Narrow" panose="020B0606020202030204" pitchFamily="34" charset="0"/>
              </a:rPr>
              <a:t>потенціал підручників </a:t>
            </a:r>
            <a:r>
              <a:rPr lang="uk-UA" sz="4000" b="1" dirty="0" smtClean="0">
                <a:ln w="10160">
                  <a:solidFill>
                    <a:schemeClr val="bg1"/>
                  </a:solidFill>
                  <a:prstDash val="solid"/>
                </a:ln>
                <a:solidFill>
                  <a:srgbClr val="142B5D"/>
                </a:solidFill>
                <a:latin typeface="Arial Narrow" panose="020B0606020202030204" pitchFamily="34" charset="0"/>
              </a:rPr>
              <a:t/>
            </a:r>
            <a:br>
              <a:rPr lang="uk-UA" sz="4000" b="1" dirty="0" smtClean="0">
                <a:ln w="10160">
                  <a:solidFill>
                    <a:schemeClr val="bg1"/>
                  </a:solidFill>
                  <a:prstDash val="solid"/>
                </a:ln>
                <a:solidFill>
                  <a:srgbClr val="142B5D"/>
                </a:solidFill>
                <a:latin typeface="Arial Narrow" panose="020B0606020202030204" pitchFamily="34" charset="0"/>
              </a:rPr>
            </a:br>
            <a:r>
              <a:rPr lang="uk-UA" sz="4000" b="1" dirty="0" smtClean="0">
                <a:ln w="10160">
                  <a:solidFill>
                    <a:schemeClr val="bg1"/>
                  </a:solidFill>
                  <a:prstDash val="solid"/>
                </a:ln>
                <a:solidFill>
                  <a:srgbClr val="142B5D"/>
                </a:solidFill>
                <a:latin typeface="Arial Narrow" panose="020B0606020202030204" pitchFamily="34" charset="0"/>
              </a:rPr>
              <a:t>із зарубіжної літератури для </a:t>
            </a:r>
            <a:r>
              <a:rPr lang="uk-UA" sz="4000" b="1" smtClean="0">
                <a:ln w="10160">
                  <a:solidFill>
                    <a:schemeClr val="bg1"/>
                  </a:solidFill>
                  <a:prstDash val="solid"/>
                </a:ln>
                <a:solidFill>
                  <a:srgbClr val="142B5D"/>
                </a:solidFill>
                <a:latin typeface="Arial Narrow" panose="020B0606020202030204" pitchFamily="34" charset="0"/>
              </a:rPr>
              <a:t>10 класу</a:t>
            </a:r>
            <a:r>
              <a:rPr lang="uk-UA" sz="4000" b="1" dirty="0" smtClean="0">
                <a:ln w="10160">
                  <a:solidFill>
                    <a:schemeClr val="bg1"/>
                  </a:solidFill>
                  <a:prstDash val="solid"/>
                </a:ln>
                <a:solidFill>
                  <a:srgbClr val="142B5D"/>
                </a:solidFill>
                <a:latin typeface="Arial Narrow" panose="020B0606020202030204" pitchFamily="34" charset="0"/>
              </a:rPr>
              <a:t/>
            </a:r>
            <a:br>
              <a:rPr lang="uk-UA" sz="4000" b="1" dirty="0" smtClean="0">
                <a:ln w="10160">
                  <a:solidFill>
                    <a:schemeClr val="bg1"/>
                  </a:solidFill>
                  <a:prstDash val="solid"/>
                </a:ln>
                <a:solidFill>
                  <a:srgbClr val="142B5D"/>
                </a:solidFill>
                <a:latin typeface="Arial Narrow" panose="020B0606020202030204" pitchFamily="34" charset="0"/>
              </a:rPr>
            </a:br>
            <a:r>
              <a:rPr lang="uk-UA" sz="4000" b="1" dirty="0" smtClean="0">
                <a:ln w="10160">
                  <a:solidFill>
                    <a:schemeClr val="bg1"/>
                  </a:solidFill>
                  <a:prstDash val="solid"/>
                </a:ln>
                <a:solidFill>
                  <a:srgbClr val="142B5D"/>
                </a:solidFill>
                <a:latin typeface="Arial Narrow" panose="020B0606020202030204" pitchFamily="34" charset="0"/>
              </a:rPr>
              <a:t>для </a:t>
            </a:r>
            <a:r>
              <a:rPr lang="uk-UA" sz="4000" b="1" dirty="0" smtClean="0">
                <a:ln w="10160">
                  <a:solidFill>
                    <a:schemeClr val="bg1"/>
                  </a:solidFill>
                  <a:prstDash val="solid"/>
                </a:ln>
                <a:solidFill>
                  <a:srgbClr val="142B5D"/>
                </a:solidFill>
                <a:latin typeface="Arial Narrow" panose="020B0606020202030204" pitchFamily="34" charset="0"/>
              </a:rPr>
              <a:t>формування </a:t>
            </a:r>
            <a:r>
              <a:rPr lang="uk-UA" sz="4000" b="1" dirty="0" smtClean="0">
                <a:ln w="10160">
                  <a:solidFill>
                    <a:schemeClr val="bg1"/>
                  </a:solidFill>
                  <a:prstDash val="solid"/>
                </a:ln>
                <a:solidFill>
                  <a:srgbClr val="142B5D"/>
                </a:solidFill>
                <a:latin typeface="Arial Narrow" panose="020B0606020202030204" pitchFamily="34" charset="0"/>
              </a:rPr>
              <a:t>ключових компетентностей</a:t>
            </a:r>
            <a:endParaRPr lang="en-US" sz="4000" b="1" dirty="0">
              <a:ln w="10160">
                <a:solidFill>
                  <a:schemeClr val="bg1"/>
                </a:solidFill>
                <a:prstDash val="solid"/>
              </a:ln>
              <a:solidFill>
                <a:srgbClr val="142B5D"/>
              </a:solidFill>
              <a:latin typeface="Arial Narrow" panose="020B060602020203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500048" y="5239898"/>
            <a:ext cx="320953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Підготувала </a:t>
            </a:r>
          </a:p>
          <a:p>
            <a:r>
              <a:rPr lang="uk-UA" b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викладач Ткачук Ольга Іванівна</a:t>
            </a:r>
          </a:p>
        </p:txBody>
      </p:sp>
    </p:spTree>
    <p:extLst>
      <p:ext uri="{BB962C8B-B14F-4D97-AF65-F5344CB8AC3E}">
        <p14:creationId xmlns:p14="http://schemas.microsoft.com/office/powerpoint/2010/main" val="2399436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214827" y="1769533"/>
            <a:ext cx="5848738" cy="449807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sz="2000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1) спілкування державною мовою; </a:t>
            </a:r>
          </a:p>
          <a:p>
            <a:pPr marL="0" indent="0">
              <a:buNone/>
            </a:pPr>
            <a:r>
              <a:rPr lang="uk-UA" sz="2000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2) спілкування іноземними мовами; </a:t>
            </a:r>
          </a:p>
          <a:p>
            <a:pPr marL="0" indent="0">
              <a:buNone/>
            </a:pPr>
            <a:r>
              <a:rPr lang="uk-UA" sz="2000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3) математична компетентність; </a:t>
            </a:r>
          </a:p>
          <a:p>
            <a:pPr marL="0" indent="0">
              <a:buNone/>
            </a:pPr>
            <a:r>
              <a:rPr lang="uk-UA" sz="2000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4) компетентності в природничих науках і технологіях; </a:t>
            </a:r>
          </a:p>
          <a:p>
            <a:pPr marL="0" indent="0">
              <a:buNone/>
            </a:pPr>
            <a:r>
              <a:rPr lang="uk-UA" sz="2000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5) інформаційно-цифрова компетентність; </a:t>
            </a:r>
          </a:p>
          <a:p>
            <a:pPr marL="0" indent="0">
              <a:buNone/>
            </a:pPr>
            <a:r>
              <a:rPr lang="uk-UA" sz="2000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6) уміння вчитися; </a:t>
            </a:r>
          </a:p>
          <a:p>
            <a:pPr marL="0" indent="0">
              <a:buNone/>
            </a:pPr>
            <a:r>
              <a:rPr lang="uk-UA" sz="2000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7) ініціативність і підприємливість; </a:t>
            </a:r>
          </a:p>
          <a:p>
            <a:pPr marL="0" indent="0">
              <a:buNone/>
            </a:pPr>
            <a:r>
              <a:rPr lang="uk-UA" sz="2000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8) соціальна та громадянська компетентності; </a:t>
            </a:r>
          </a:p>
          <a:p>
            <a:pPr marL="0" indent="0">
              <a:buNone/>
            </a:pPr>
            <a:r>
              <a:rPr lang="uk-UA" sz="2000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9) обізнаність та самовираження у сфері культури; </a:t>
            </a:r>
          </a:p>
          <a:p>
            <a:pPr marL="0" indent="0">
              <a:buNone/>
            </a:pPr>
            <a:r>
              <a:rPr lang="uk-UA" sz="2000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10) екологічна </a:t>
            </a:r>
            <a:r>
              <a:rPr lang="uk-UA" sz="2000" dirty="0">
                <a:solidFill>
                  <a:srgbClr val="002060"/>
                </a:solidFill>
                <a:latin typeface="Arial Narrow" panose="020B0606020202030204" pitchFamily="34" charset="0"/>
              </a:rPr>
              <a:t>грамотність і здорове життя.</a:t>
            </a:r>
            <a:endParaRPr lang="ru-RU" sz="2000" dirty="0">
              <a:solidFill>
                <a:srgbClr val="002060"/>
              </a:solidFill>
              <a:latin typeface="Arial Narrow" panose="020B0606020202030204" pitchFamily="34" charset="0"/>
            </a:endParaRPr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628650" y="0"/>
            <a:ext cx="7886700" cy="1185722"/>
          </a:xfrm>
        </p:spPr>
        <p:txBody>
          <a:bodyPr>
            <a:normAutofit/>
          </a:bodyPr>
          <a:lstStyle/>
          <a:p>
            <a:pPr algn="ctr"/>
            <a:r>
              <a:rPr lang="uk-UA" sz="28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Arial Narrow" panose="020B0606020202030204" pitchFamily="34" charset="0"/>
                <a:ea typeface="+mn-ea"/>
                <a:cs typeface="+mn-cs"/>
              </a:rPr>
              <a:t>Зміст ключових компетентностей</a:t>
            </a:r>
            <a:endParaRPr lang="uk-UA" sz="2800" b="1" dirty="0">
              <a:solidFill>
                <a:schemeClr val="accent4">
                  <a:lumMod val="60000"/>
                  <a:lumOff val="40000"/>
                </a:schemeClr>
              </a:solidFill>
              <a:latin typeface="Arial Narrow" panose="020B0606020202030204" pitchFamily="34" charset="0"/>
              <a:ea typeface="+mn-ea"/>
              <a:cs typeface="+mn-cs"/>
            </a:endParaRPr>
          </a:p>
        </p:txBody>
      </p:sp>
      <p:sp>
        <p:nvSpPr>
          <p:cNvPr id="6" name="Правая фигурная скобка 5"/>
          <p:cNvSpPr/>
          <p:nvPr/>
        </p:nvSpPr>
        <p:spPr>
          <a:xfrm>
            <a:off x="5311076" y="1913465"/>
            <a:ext cx="846666" cy="3894668"/>
          </a:xfrm>
          <a:prstGeom prst="rightBrace">
            <a:avLst/>
          </a:prstGeom>
          <a:ln w="57150"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3076" name="Picture 4" descr="ÐÐ¾ÑÐ¾Ð¶ÐµÐµ Ð¸Ð·Ð¾Ð±ÑÐ°Ð¶ÐµÐ½Ð¸Ðµ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498"/>
          <a:stretch/>
        </p:blipFill>
        <p:spPr bwMode="auto">
          <a:xfrm>
            <a:off x="6513341" y="2962539"/>
            <a:ext cx="2532081" cy="1796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97380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0"/>
            <a:ext cx="7886700" cy="1185722"/>
          </a:xfrm>
        </p:spPr>
        <p:txBody>
          <a:bodyPr>
            <a:normAutofit/>
          </a:bodyPr>
          <a:lstStyle/>
          <a:p>
            <a:pPr algn="ctr"/>
            <a:r>
              <a:rPr lang="uk-UA" sz="28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Arial Narrow" panose="020B0606020202030204" pitchFamily="34" charset="0"/>
                <a:ea typeface="+mn-ea"/>
                <a:cs typeface="+mn-cs"/>
              </a:rPr>
              <a:t>Огляд </a:t>
            </a:r>
            <a:r>
              <a:rPr lang="uk-UA" sz="28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Arial Narrow" panose="020B0606020202030204" pitchFamily="34" charset="0"/>
                <a:ea typeface="+mn-ea"/>
                <a:cs typeface="+mn-cs"/>
              </a:rPr>
              <a:t>підручників «Зарубіжна література» </a:t>
            </a:r>
            <a:br>
              <a:rPr lang="uk-UA" sz="28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Arial Narrow" panose="020B0606020202030204" pitchFamily="34" charset="0"/>
                <a:ea typeface="+mn-ea"/>
                <a:cs typeface="+mn-cs"/>
              </a:rPr>
            </a:br>
            <a:r>
              <a:rPr lang="uk-UA" sz="28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Arial Narrow" panose="020B0606020202030204" pitchFamily="34" charset="0"/>
                <a:ea typeface="+mn-ea"/>
                <a:cs typeface="+mn-cs"/>
              </a:rPr>
              <a:t>10 клас (за новою програмою)</a:t>
            </a:r>
            <a:endParaRPr lang="uk-UA" sz="2800" b="1" dirty="0">
              <a:solidFill>
                <a:schemeClr val="accent4">
                  <a:lumMod val="60000"/>
                  <a:lumOff val="40000"/>
                </a:schemeClr>
              </a:solidFill>
              <a:latin typeface="Arial Narrow" panose="020B0606020202030204" pitchFamily="34" charset="0"/>
              <a:ea typeface="+mn-ea"/>
              <a:cs typeface="+mn-cs"/>
            </a:endParaRPr>
          </a:p>
        </p:txBody>
      </p:sp>
      <p:pic>
        <p:nvPicPr>
          <p:cNvPr id="13" name="image8.jpg" descr="C:\Users\Ольга\Desktop\zar_10_standart_obkladinka_001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56621" y="1622518"/>
            <a:ext cx="1759283" cy="240446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5" name="image18.png"/>
          <p:cNvPicPr/>
          <p:nvPr/>
        </p:nvPicPr>
        <p:blipFill>
          <a:blip r:embed="rId3"/>
          <a:srcRect/>
          <a:stretch>
            <a:fillRect/>
          </a:stretch>
        </p:blipFill>
        <p:spPr>
          <a:xfrm>
            <a:off x="3580297" y="1691654"/>
            <a:ext cx="1680168" cy="233533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6" name="image6.jpg" descr="ÐÐ°ÑÑÐ±ÑÐ¶Ð½Ð° Ð»ÑÑÐµÑÐ°ÑÑÑÐ° 10 ÐºÐ»Ð°Ñ ÐÐ°ÑÐ°ÑÐ¸Ñ 2018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128976" y="1691654"/>
            <a:ext cx="1691190" cy="233533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7" name="image12.jpg" descr="C:\Users\Ольга\Desktop\p1.jpg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56620" y="4172119"/>
            <a:ext cx="1759283" cy="228327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8" name="image13.jpg" descr="C:\Users\Ольга\Desktop\zarub_lit_10_kovbasenko_2018_prof-768x1070.jpg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580297" y="4189169"/>
            <a:ext cx="1734759" cy="228327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9" name="image7.jpg" descr="ÐÐ°ÑÑÐ±ÑÐ¶Ð½Ð° Ð»ÑÑÐµÑÐ°ÑÑÑÐ° (ÐÑÐºÐ¾Ð»ÐµÐ½ÐºÐ¾, ÐÑÐ»Ð¾Ð²Ð°, ÐÐ¾Ð²Ð°Ð»ÑÐ¾Ð²Ð°) 10 ÐºÐ»Ð°Ñ 2018"/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128976" y="4189169"/>
            <a:ext cx="1691190" cy="226622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576552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174057"/>
            <a:ext cx="7886700" cy="958707"/>
          </a:xfrm>
        </p:spPr>
        <p:txBody>
          <a:bodyPr>
            <a:normAutofit/>
          </a:bodyPr>
          <a:lstStyle/>
          <a:p>
            <a:pPr algn="ctr"/>
            <a:r>
              <a:rPr lang="uk-UA" sz="28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Arial Narrow" panose="020B0606020202030204" pitchFamily="34" charset="0"/>
                <a:ea typeface="+mn-ea"/>
                <a:cs typeface="+mn-cs"/>
              </a:rPr>
              <a:t>Компетентнісний потенціал теми уроку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8650" y="1705970"/>
            <a:ext cx="7886700" cy="4776717"/>
          </a:xfrm>
        </p:spPr>
        <p:txBody>
          <a:bodyPr>
            <a:normAutofit fontScale="70000" lnSpcReduction="20000"/>
          </a:bodyPr>
          <a:lstStyle/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uk-UA" b="1" i="1" dirty="0">
                <a:solidFill>
                  <a:schemeClr val="accent2">
                    <a:lumMod val="75000"/>
                  </a:schemeClr>
                </a:solidFill>
                <a:latin typeface="Arial Narrow" panose="020B0606020202030204" pitchFamily="34" charset="0"/>
              </a:rPr>
              <a:t>Знаннєвий </a:t>
            </a:r>
            <a:r>
              <a:rPr lang="uk-UA" b="1" i="1" dirty="0" smtClean="0">
                <a:solidFill>
                  <a:schemeClr val="accent2">
                    <a:lumMod val="75000"/>
                  </a:schemeClr>
                </a:solidFill>
                <a:latin typeface="Arial Narrow" panose="020B0606020202030204" pitchFamily="34" charset="0"/>
              </a:rPr>
              <a:t>компонент: </a:t>
            </a:r>
            <a:r>
              <a:rPr lang="uk-UA" b="1" i="1" dirty="0">
                <a:solidFill>
                  <a:srgbClr val="002060"/>
                </a:solidFill>
                <a:latin typeface="Arial Narrow" panose="020B0606020202030204" pitchFamily="34" charset="0"/>
              </a:rPr>
              <a:t>уч</a:t>
            </a:r>
            <a:r>
              <a:rPr lang="uk-UA" b="1" i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ень</a:t>
            </a:r>
            <a:r>
              <a:rPr lang="uk-UA" b="1" i="1" dirty="0">
                <a:solidFill>
                  <a:srgbClr val="002060"/>
                </a:solidFill>
                <a:latin typeface="Arial Narrow" panose="020B0606020202030204" pitchFamily="34" charset="0"/>
              </a:rPr>
              <a:t> / </a:t>
            </a:r>
            <a:r>
              <a:rPr lang="uk-UA" b="1" i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учениця 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uk-UA" i="1" dirty="0" smtClean="0">
                <a:solidFill>
                  <a:schemeClr val="accent2">
                    <a:lumMod val="75000"/>
                  </a:schemeClr>
                </a:solidFill>
                <a:latin typeface="Arial Narrow" panose="020B0606020202030204" pitchFamily="34" charset="0"/>
              </a:rPr>
              <a:t>знає</a:t>
            </a:r>
            <a:r>
              <a:rPr lang="uk-UA" dirty="0" smtClean="0">
                <a:solidFill>
                  <a:schemeClr val="accent2">
                    <a:lumMod val="75000"/>
                  </a:schemeClr>
                </a:solidFill>
                <a:latin typeface="Arial Narrow" panose="020B0606020202030204" pitchFamily="34" charset="0"/>
              </a:rPr>
              <a:t> </a:t>
            </a:r>
            <a:r>
              <a:rPr lang="uk-UA" dirty="0">
                <a:solidFill>
                  <a:srgbClr val="002060"/>
                </a:solidFill>
                <a:latin typeface="Arial Narrow" panose="020B0606020202030204" pitchFamily="34" charset="0"/>
              </a:rPr>
              <a:t>ідейно-художній зміст творів </a:t>
            </a:r>
            <a:r>
              <a:rPr lang="uk-UA" dirty="0" err="1">
                <a:solidFill>
                  <a:srgbClr val="002060"/>
                </a:solidFill>
                <a:latin typeface="Arial Narrow" panose="020B0606020202030204" pitchFamily="34" charset="0"/>
              </a:rPr>
              <a:t>Вітмена</a:t>
            </a:r>
            <a:r>
              <a:rPr lang="uk-UA" dirty="0">
                <a:solidFill>
                  <a:srgbClr val="002060"/>
                </a:solidFill>
                <a:latin typeface="Arial Narrow" panose="020B0606020202030204" pitchFamily="34" charset="0"/>
              </a:rPr>
              <a:t> у контексті розвитку культури й суспільства; </a:t>
            </a:r>
            <a:r>
              <a:rPr lang="uk-UA" i="1" dirty="0">
                <a:solidFill>
                  <a:schemeClr val="accent2">
                    <a:lumMod val="75000"/>
                  </a:schemeClr>
                </a:solidFill>
                <a:latin typeface="Arial Narrow" panose="020B0606020202030204" pitchFamily="34" charset="0"/>
              </a:rPr>
              <a:t>розуміє</a:t>
            </a:r>
            <a:r>
              <a:rPr lang="uk-UA" i="1" dirty="0">
                <a:solidFill>
                  <a:srgbClr val="002060"/>
                </a:solidFill>
                <a:latin typeface="Arial Narrow" panose="020B0606020202030204" pitchFamily="34" charset="0"/>
              </a:rPr>
              <a:t> </a:t>
            </a:r>
            <a:r>
              <a:rPr lang="uk-UA" dirty="0">
                <a:solidFill>
                  <a:srgbClr val="002060"/>
                </a:solidFill>
                <a:latin typeface="Arial Narrow" panose="020B0606020202030204" pitchFamily="34" charset="0"/>
              </a:rPr>
              <a:t>зміст прочитаного; </a:t>
            </a:r>
            <a:r>
              <a:rPr lang="uk-UA" i="1" dirty="0">
                <a:solidFill>
                  <a:schemeClr val="accent2">
                    <a:lumMod val="75000"/>
                  </a:schemeClr>
                </a:solidFill>
                <a:latin typeface="Arial Narrow" panose="020B0606020202030204" pitchFamily="34" charset="0"/>
              </a:rPr>
              <a:t>називає</a:t>
            </a:r>
            <a:r>
              <a:rPr lang="uk-UA" dirty="0">
                <a:solidFill>
                  <a:schemeClr val="accent2">
                    <a:lumMod val="75000"/>
                  </a:schemeClr>
                </a:solidFill>
                <a:latin typeface="Arial Narrow" panose="020B0606020202030204" pitchFamily="34" charset="0"/>
              </a:rPr>
              <a:t> </a:t>
            </a:r>
            <a:r>
              <a:rPr lang="uk-UA" dirty="0">
                <a:solidFill>
                  <a:srgbClr val="002060"/>
                </a:solidFill>
                <a:latin typeface="Arial Narrow" panose="020B0606020202030204" pitchFamily="34" charset="0"/>
              </a:rPr>
              <a:t>українських перекладачів та українські переклади прочитаних творів; </a:t>
            </a:r>
            <a:r>
              <a:rPr lang="uk-UA" i="1" dirty="0">
                <a:solidFill>
                  <a:schemeClr val="accent2">
                    <a:lumMod val="75000"/>
                  </a:schemeClr>
                </a:solidFill>
                <a:latin typeface="Arial Narrow" panose="020B0606020202030204" pitchFamily="34" charset="0"/>
              </a:rPr>
              <a:t>формулює</a:t>
            </a:r>
            <a:r>
              <a:rPr lang="uk-UA" dirty="0">
                <a:solidFill>
                  <a:schemeClr val="accent2">
                    <a:lumMod val="75000"/>
                  </a:schemeClr>
                </a:solidFill>
                <a:latin typeface="Arial Narrow" panose="020B0606020202030204" pitchFamily="34" charset="0"/>
              </a:rPr>
              <a:t> </a:t>
            </a:r>
            <a:r>
              <a:rPr lang="uk-UA" dirty="0">
                <a:solidFill>
                  <a:srgbClr val="002060"/>
                </a:solidFill>
                <a:latin typeface="Arial Narrow" panose="020B0606020202030204" pitchFamily="34" charset="0"/>
              </a:rPr>
              <a:t>визначення поняття «верлібр</a:t>
            </a:r>
            <a:r>
              <a:rPr lang="uk-UA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».</a:t>
            </a:r>
            <a:endParaRPr lang="ru-RU" dirty="0">
              <a:solidFill>
                <a:srgbClr val="002060"/>
              </a:solidFill>
              <a:latin typeface="Arial Narrow" panose="020B0606020202030204" pitchFamily="34" charset="0"/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endParaRPr lang="uk-UA" b="1" i="1" dirty="0" smtClean="0">
              <a:solidFill>
                <a:schemeClr val="accent2">
                  <a:lumMod val="75000"/>
                </a:schemeClr>
              </a:solidFill>
              <a:latin typeface="Arial Narrow" panose="020B0606020202030204" pitchFamily="34" charset="0"/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uk-UA" b="1" i="1" dirty="0" smtClean="0">
                <a:solidFill>
                  <a:schemeClr val="accent2">
                    <a:lumMod val="75000"/>
                  </a:schemeClr>
                </a:solidFill>
                <a:latin typeface="Arial Narrow" panose="020B0606020202030204" pitchFamily="34" charset="0"/>
              </a:rPr>
              <a:t>Діяльнісний компонент: </a:t>
            </a:r>
            <a:r>
              <a:rPr lang="uk-UA" b="1" i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учень</a:t>
            </a:r>
            <a:r>
              <a:rPr lang="uk-UA" b="1" i="1" dirty="0">
                <a:solidFill>
                  <a:srgbClr val="002060"/>
                </a:solidFill>
                <a:latin typeface="Arial Narrow" panose="020B0606020202030204" pitchFamily="34" charset="0"/>
              </a:rPr>
              <a:t> / учениця 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uk-UA" i="1" dirty="0" smtClean="0">
                <a:solidFill>
                  <a:schemeClr val="accent2">
                    <a:lumMod val="75000"/>
                  </a:schemeClr>
                </a:solidFill>
                <a:latin typeface="Arial Narrow" panose="020B0606020202030204" pitchFamily="34" charset="0"/>
              </a:rPr>
              <a:t>аналізує</a:t>
            </a:r>
            <a:r>
              <a:rPr lang="uk-UA" i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 </a:t>
            </a:r>
            <a:r>
              <a:rPr lang="uk-UA" dirty="0">
                <a:solidFill>
                  <a:srgbClr val="002060"/>
                </a:solidFill>
                <a:latin typeface="Arial Narrow" panose="020B0606020202030204" pitchFamily="34" charset="0"/>
              </a:rPr>
              <a:t>провідні теми, проблеми, мотиви збірки «Листя трави»; </a:t>
            </a:r>
            <a:r>
              <a:rPr lang="uk-UA" i="1" dirty="0">
                <a:solidFill>
                  <a:schemeClr val="accent2">
                    <a:lumMod val="75000"/>
                  </a:schemeClr>
                </a:solidFill>
                <a:latin typeface="Arial Narrow" panose="020B0606020202030204" pitchFamily="34" charset="0"/>
              </a:rPr>
              <a:t>коментує</a:t>
            </a:r>
            <a:r>
              <a:rPr lang="uk-UA" i="1" dirty="0">
                <a:solidFill>
                  <a:srgbClr val="002060"/>
                </a:solidFill>
                <a:latin typeface="Arial Narrow" panose="020B0606020202030204" pitchFamily="34" charset="0"/>
              </a:rPr>
              <a:t>, </a:t>
            </a:r>
            <a:r>
              <a:rPr lang="uk-UA" i="1" dirty="0">
                <a:solidFill>
                  <a:schemeClr val="accent2">
                    <a:lumMod val="75000"/>
                  </a:schemeClr>
                </a:solidFill>
                <a:latin typeface="Arial Narrow" panose="020B0606020202030204" pitchFamily="34" charset="0"/>
              </a:rPr>
              <a:t>характеризує, інтерпретує </a:t>
            </a:r>
            <a:r>
              <a:rPr lang="uk-UA" dirty="0">
                <a:solidFill>
                  <a:srgbClr val="002060"/>
                </a:solidFill>
                <a:latin typeface="Arial Narrow" panose="020B0606020202030204" pitchFamily="34" charset="0"/>
              </a:rPr>
              <a:t>образи персонажів; </a:t>
            </a:r>
            <a:r>
              <a:rPr lang="uk-UA" i="1" dirty="0">
                <a:solidFill>
                  <a:srgbClr val="002060"/>
                </a:solidFill>
                <a:latin typeface="Arial Narrow" panose="020B0606020202030204" pitchFamily="34" charset="0"/>
              </a:rPr>
              <a:t> </a:t>
            </a:r>
            <a:r>
              <a:rPr lang="uk-UA" i="1" dirty="0">
                <a:solidFill>
                  <a:schemeClr val="accent2">
                    <a:lumMod val="75000"/>
                  </a:schemeClr>
                </a:solidFill>
                <a:latin typeface="Arial Narrow" panose="020B0606020202030204" pitchFamily="34" charset="0"/>
              </a:rPr>
              <a:t>виявляє</a:t>
            </a:r>
            <a:r>
              <a:rPr lang="uk-UA" i="1" dirty="0">
                <a:solidFill>
                  <a:srgbClr val="002060"/>
                </a:solidFill>
                <a:latin typeface="Arial Narrow" panose="020B0606020202030204" pitchFamily="34" charset="0"/>
              </a:rPr>
              <a:t> </a:t>
            </a:r>
            <a:r>
              <a:rPr lang="uk-UA" dirty="0">
                <a:solidFill>
                  <a:srgbClr val="002060"/>
                </a:solidFill>
                <a:latin typeface="Arial Narrow" panose="020B0606020202030204" pitchFamily="34" charset="0"/>
              </a:rPr>
              <a:t>традиції й новаторство </a:t>
            </a:r>
            <a:r>
              <a:rPr lang="uk-UA" dirty="0" err="1">
                <a:solidFill>
                  <a:srgbClr val="002060"/>
                </a:solidFill>
                <a:latin typeface="Arial Narrow" panose="020B0606020202030204" pitchFamily="34" charset="0"/>
              </a:rPr>
              <a:t>Вітмена</a:t>
            </a:r>
            <a:r>
              <a:rPr lang="uk-UA" dirty="0">
                <a:solidFill>
                  <a:srgbClr val="002060"/>
                </a:solidFill>
                <a:latin typeface="Arial Narrow" panose="020B0606020202030204" pitchFamily="34" charset="0"/>
              </a:rPr>
              <a:t> на тлі літературного процесу.</a:t>
            </a:r>
            <a:endParaRPr lang="ru-RU" dirty="0">
              <a:solidFill>
                <a:srgbClr val="002060"/>
              </a:solidFill>
              <a:latin typeface="Arial Narrow" panose="020B0606020202030204" pitchFamily="34" charset="0"/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endParaRPr lang="uk-UA" b="1" i="1" dirty="0" smtClean="0">
              <a:solidFill>
                <a:schemeClr val="accent2">
                  <a:lumMod val="75000"/>
                </a:schemeClr>
              </a:solidFill>
              <a:latin typeface="Arial Narrow" panose="020B0606020202030204" pitchFamily="34" charset="0"/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uk-UA" b="1" i="1" dirty="0" smtClean="0">
                <a:solidFill>
                  <a:schemeClr val="accent2">
                    <a:lumMod val="75000"/>
                  </a:schemeClr>
                </a:solidFill>
                <a:latin typeface="Arial Narrow" panose="020B0606020202030204" pitchFamily="34" charset="0"/>
              </a:rPr>
              <a:t>Ціннісний компонент: </a:t>
            </a:r>
            <a:r>
              <a:rPr lang="uk-UA" b="1" i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учень</a:t>
            </a:r>
            <a:r>
              <a:rPr lang="uk-UA" b="1" i="1" dirty="0">
                <a:solidFill>
                  <a:srgbClr val="002060"/>
                </a:solidFill>
                <a:latin typeface="Arial Narrow" panose="020B0606020202030204" pitchFamily="34" charset="0"/>
              </a:rPr>
              <a:t> / учениця 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uk-UA" i="1" dirty="0" smtClean="0">
                <a:solidFill>
                  <a:schemeClr val="accent2">
                    <a:lumMod val="75000"/>
                  </a:schemeClr>
                </a:solidFill>
                <a:latin typeface="Arial Narrow" panose="020B0606020202030204" pitchFamily="34" charset="0"/>
              </a:rPr>
              <a:t>висловлює</a:t>
            </a:r>
            <a:r>
              <a:rPr lang="uk-UA" i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 </a:t>
            </a:r>
            <a:r>
              <a:rPr lang="uk-UA" dirty="0">
                <a:solidFill>
                  <a:srgbClr val="002060"/>
                </a:solidFill>
                <a:latin typeface="Arial Narrow" panose="020B0606020202030204" pitchFamily="34" charset="0"/>
              </a:rPr>
              <a:t>власну думку щодо порушених у творах збірки проблем; </a:t>
            </a:r>
            <a:r>
              <a:rPr lang="uk-UA" i="1" dirty="0">
                <a:solidFill>
                  <a:schemeClr val="accent2">
                    <a:lumMod val="75000"/>
                  </a:schemeClr>
                </a:solidFill>
                <a:latin typeface="Arial Narrow" panose="020B0606020202030204" pitchFamily="34" charset="0"/>
              </a:rPr>
              <a:t>усвідомлює</a:t>
            </a:r>
            <a:r>
              <a:rPr lang="uk-UA" i="1" dirty="0">
                <a:solidFill>
                  <a:srgbClr val="002060"/>
                </a:solidFill>
                <a:latin typeface="Arial Narrow" panose="020B0606020202030204" pitchFamily="34" charset="0"/>
              </a:rPr>
              <a:t> </a:t>
            </a:r>
            <a:r>
              <a:rPr lang="uk-UA" dirty="0">
                <a:solidFill>
                  <a:srgbClr val="002060"/>
                </a:solidFill>
                <a:latin typeface="Arial Narrow" panose="020B0606020202030204" pitchFamily="34" charset="0"/>
              </a:rPr>
              <a:t>гуманістичні цінності доби романтизму: пріоритет особистості, свободи,   людських почуттів.</a:t>
            </a:r>
            <a:endParaRPr lang="ru-RU" dirty="0">
              <a:solidFill>
                <a:srgbClr val="002060"/>
              </a:solidFill>
              <a:latin typeface="Arial Narrow" panose="020B0606020202030204" pitchFamily="34" charset="0"/>
            </a:endParaRP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687735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2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660" y="1582316"/>
            <a:ext cx="8753521" cy="4979965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128059"/>
            <a:ext cx="7886700" cy="1074207"/>
          </a:xfrm>
        </p:spPr>
        <p:txBody>
          <a:bodyPr>
            <a:normAutofit/>
          </a:bodyPr>
          <a:lstStyle/>
          <a:p>
            <a:pPr algn="ctr"/>
            <a:r>
              <a:rPr lang="uk-UA" sz="28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Arial Narrow" panose="020B0606020202030204" pitchFamily="34" charset="0"/>
                <a:ea typeface="+mn-ea"/>
                <a:cs typeface="+mn-cs"/>
              </a:rPr>
              <a:t>Спілкування державною мовою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519071" y="1766277"/>
            <a:ext cx="6105857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b="1" dirty="0">
                <a:solidFill>
                  <a:schemeClr val="accent2">
                    <a:lumMod val="75000"/>
                  </a:schemeClr>
                </a:solidFill>
                <a:latin typeface="Arial Narrow" panose="020B0606020202030204" pitchFamily="34" charset="0"/>
              </a:rPr>
              <a:t>Завдання</a:t>
            </a:r>
            <a:endParaRPr lang="ru-RU" sz="2000" dirty="0">
              <a:solidFill>
                <a:schemeClr val="accent2">
                  <a:lumMod val="75000"/>
                </a:schemeClr>
              </a:solidFill>
              <a:latin typeface="Arial Narrow" panose="020B0606020202030204" pitchFamily="34" charset="0"/>
            </a:endParaRPr>
          </a:p>
          <a:p>
            <a:r>
              <a:rPr lang="uk-UA" sz="2000" dirty="0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1. Чому  автор назвав свою збірку саме так — «Листя трави»? Із чим він пов’язує траву як художній образ? Можливо, у вас уже є якісь припущення? Поділіться своєю гіпотезою з товаришами. </a:t>
            </a:r>
            <a:r>
              <a:rPr lang="uk-UA" sz="2000" b="1" i="1" dirty="0">
                <a:solidFill>
                  <a:schemeClr val="accent2">
                    <a:lumMod val="75000"/>
                  </a:schemeClr>
                </a:solidFill>
                <a:latin typeface="Arial Narrow" panose="020B0606020202030204" pitchFamily="34" charset="0"/>
              </a:rPr>
              <a:t>(</a:t>
            </a:r>
            <a:r>
              <a:rPr lang="uk-UA" sz="2000" b="1" i="1" dirty="0" err="1">
                <a:solidFill>
                  <a:schemeClr val="accent2">
                    <a:lumMod val="75000"/>
                  </a:schemeClr>
                </a:solidFill>
                <a:latin typeface="Arial Narrow" panose="020B0606020202030204" pitchFamily="34" charset="0"/>
              </a:rPr>
              <a:t>авт</a:t>
            </a:r>
            <a:r>
              <a:rPr lang="uk-UA" sz="2000" b="1" i="1" dirty="0">
                <a:solidFill>
                  <a:schemeClr val="accent2">
                    <a:lumMod val="75000"/>
                  </a:schemeClr>
                </a:solidFill>
                <a:latin typeface="Arial Narrow" panose="020B0606020202030204" pitchFamily="34" charset="0"/>
              </a:rPr>
              <a:t>. О.О. Ісаєва)</a:t>
            </a:r>
            <a:endParaRPr lang="ru-RU" sz="2000" b="1" i="1" dirty="0">
              <a:solidFill>
                <a:schemeClr val="accent2">
                  <a:lumMod val="75000"/>
                </a:schemeClr>
              </a:solidFill>
              <a:latin typeface="Arial Narrow" panose="020B0606020202030204" pitchFamily="34" charset="0"/>
            </a:endParaRPr>
          </a:p>
          <a:p>
            <a:endParaRPr lang="uk-UA" sz="2000" dirty="0" smtClean="0">
              <a:solidFill>
                <a:schemeClr val="accent5">
                  <a:lumMod val="50000"/>
                </a:schemeClr>
              </a:solidFill>
              <a:latin typeface="Arial Narrow" panose="020B0606020202030204" pitchFamily="34" charset="0"/>
            </a:endParaRPr>
          </a:p>
          <a:p>
            <a:r>
              <a:rPr lang="uk-UA" sz="2000" dirty="0" smtClean="0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2</a:t>
            </a:r>
            <a:r>
              <a:rPr lang="uk-UA" sz="2000" dirty="0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. Знайдіть і прочитайте вірш І. Драча «Що таке трава?». Порівняйте з ним шосту частину поеми «Пісня про себе» . Завдяки чому в цій поезії, на вашу думку, відчутний вплив твору </a:t>
            </a:r>
            <a:r>
              <a:rPr lang="uk-UA" sz="2000" dirty="0" err="1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Вітмена</a:t>
            </a:r>
            <a:r>
              <a:rPr lang="uk-UA" sz="2000" dirty="0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?</a:t>
            </a:r>
            <a:r>
              <a:rPr lang="uk-UA" sz="2000" b="1" dirty="0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 </a:t>
            </a:r>
            <a:r>
              <a:rPr lang="uk-UA" sz="2000" b="1" i="1" dirty="0" smtClean="0">
                <a:solidFill>
                  <a:schemeClr val="accent2">
                    <a:lumMod val="75000"/>
                  </a:schemeClr>
                </a:solidFill>
                <a:latin typeface="Arial Narrow" panose="020B0606020202030204" pitchFamily="34" charset="0"/>
              </a:rPr>
              <a:t>(</a:t>
            </a:r>
            <a:r>
              <a:rPr lang="uk-UA" sz="2000" b="1" i="1" dirty="0" err="1" smtClean="0">
                <a:solidFill>
                  <a:schemeClr val="accent2">
                    <a:lumMod val="75000"/>
                  </a:schemeClr>
                </a:solidFill>
                <a:latin typeface="Arial Narrow" panose="020B0606020202030204" pitchFamily="34" charset="0"/>
              </a:rPr>
              <a:t>авт</a:t>
            </a:r>
            <a:r>
              <a:rPr lang="uk-UA" sz="2000" b="1" i="1" dirty="0" smtClean="0">
                <a:solidFill>
                  <a:schemeClr val="accent2">
                    <a:lumMod val="75000"/>
                  </a:schemeClr>
                </a:solidFill>
                <a:latin typeface="Arial Narrow" panose="020B0606020202030204" pitchFamily="34" charset="0"/>
              </a:rPr>
              <a:t>. О.О. Ісаєва)</a:t>
            </a:r>
            <a:endParaRPr lang="ru-RU" sz="2000" b="1" i="1" dirty="0">
              <a:solidFill>
                <a:schemeClr val="accent2">
                  <a:lumMod val="75000"/>
                </a:schemeClr>
              </a:solidFill>
              <a:latin typeface="Arial Narrow" panose="020B0606020202030204" pitchFamily="34" charset="0"/>
            </a:endParaRPr>
          </a:p>
          <a:p>
            <a:r>
              <a:rPr lang="uk-UA" sz="2000" dirty="0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 </a:t>
            </a:r>
            <a:endParaRPr lang="ru-RU" sz="2000" dirty="0">
              <a:solidFill>
                <a:schemeClr val="accent5">
                  <a:lumMod val="50000"/>
                </a:schemeClr>
              </a:solidFill>
              <a:latin typeface="Arial Narrow" panose="020B0606020202030204" pitchFamily="34" charset="0"/>
            </a:endParaRPr>
          </a:p>
          <a:p>
            <a:r>
              <a:rPr lang="uk-UA" sz="2000" dirty="0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3. За допомогою Інтернету знайдіть різні переклади «Пісні про себе». Прочитайте й порівняйте. </a:t>
            </a:r>
            <a:r>
              <a:rPr lang="uk-UA" sz="2000" b="1" i="1" dirty="0">
                <a:solidFill>
                  <a:schemeClr val="accent2">
                    <a:lumMod val="75000"/>
                  </a:schemeClr>
                </a:solidFill>
                <a:latin typeface="Arial Narrow" panose="020B0606020202030204" pitchFamily="34" charset="0"/>
              </a:rPr>
              <a:t>(</a:t>
            </a:r>
            <a:r>
              <a:rPr lang="uk-UA" sz="2000" b="1" i="1" dirty="0" err="1">
                <a:solidFill>
                  <a:schemeClr val="accent2">
                    <a:lumMod val="75000"/>
                  </a:schemeClr>
                </a:solidFill>
                <a:latin typeface="Arial Narrow" panose="020B0606020202030204" pitchFamily="34" charset="0"/>
              </a:rPr>
              <a:t>авт</a:t>
            </a:r>
            <a:r>
              <a:rPr lang="uk-UA" sz="2000" b="1" i="1" dirty="0">
                <a:solidFill>
                  <a:schemeClr val="accent2">
                    <a:lumMod val="75000"/>
                  </a:schemeClr>
                </a:solidFill>
                <a:latin typeface="Arial Narrow" panose="020B0606020202030204" pitchFamily="34" charset="0"/>
              </a:rPr>
              <a:t>. О.М. </a:t>
            </a:r>
            <a:r>
              <a:rPr lang="uk-UA" sz="2000" b="1" i="1" dirty="0" err="1">
                <a:solidFill>
                  <a:schemeClr val="accent2">
                    <a:lumMod val="75000"/>
                  </a:schemeClr>
                </a:solidFill>
                <a:latin typeface="Arial Narrow" panose="020B0606020202030204" pitchFamily="34" charset="0"/>
              </a:rPr>
              <a:t>Ніколенко</a:t>
            </a:r>
            <a:r>
              <a:rPr lang="uk-UA" sz="2000" b="1" i="1" dirty="0">
                <a:solidFill>
                  <a:schemeClr val="accent2">
                    <a:lumMod val="75000"/>
                  </a:schemeClr>
                </a:solidFill>
                <a:latin typeface="Arial Narrow" panose="020B0606020202030204" pitchFamily="34" charset="0"/>
              </a:rPr>
              <a:t> )</a:t>
            </a:r>
            <a:endParaRPr lang="ru-RU" sz="2000" b="1" i="1" dirty="0">
              <a:solidFill>
                <a:schemeClr val="accent2">
                  <a:lumMod val="75000"/>
                </a:schemeClr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7724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128059"/>
            <a:ext cx="7886700" cy="1074207"/>
          </a:xfrm>
        </p:spPr>
        <p:txBody>
          <a:bodyPr>
            <a:normAutofit/>
          </a:bodyPr>
          <a:lstStyle/>
          <a:p>
            <a:pPr algn="ctr"/>
            <a:r>
              <a:rPr lang="uk-UA" sz="28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Arial Narrow" panose="020B0606020202030204" pitchFamily="34" charset="0"/>
                <a:ea typeface="+mn-ea"/>
                <a:cs typeface="+mn-cs"/>
              </a:rPr>
              <a:t>Спілкування </a:t>
            </a:r>
            <a:r>
              <a:rPr lang="uk-UA" sz="28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Arial Narrow" panose="020B0606020202030204" pitchFamily="34" charset="0"/>
                <a:ea typeface="+mn-ea"/>
                <a:cs typeface="+mn-cs"/>
              </a:rPr>
              <a:t>іноземною  </a:t>
            </a:r>
            <a:r>
              <a:rPr lang="uk-UA" sz="28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Arial Narrow" panose="020B0606020202030204" pitchFamily="34" charset="0"/>
                <a:ea typeface="+mn-ea"/>
                <a:cs typeface="+mn-cs"/>
              </a:rPr>
              <a:t>мовою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138985" y="1890936"/>
            <a:ext cx="5882185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b="1" dirty="0">
                <a:solidFill>
                  <a:schemeClr val="accent2">
                    <a:lumMod val="75000"/>
                  </a:schemeClr>
                </a:solidFill>
                <a:latin typeface="Arial Narrow" panose="020B0606020202030204" pitchFamily="34" charset="0"/>
              </a:rPr>
              <a:t>Завдання</a:t>
            </a:r>
            <a:endParaRPr lang="ru-RU" sz="2000" dirty="0">
              <a:solidFill>
                <a:schemeClr val="accent2">
                  <a:lumMod val="75000"/>
                </a:schemeClr>
              </a:solidFill>
              <a:latin typeface="Arial Narrow" panose="020B0606020202030204" pitchFamily="34" charset="0"/>
            </a:endParaRPr>
          </a:p>
          <a:p>
            <a:r>
              <a:rPr lang="uk-UA" sz="2000" dirty="0">
                <a:latin typeface="Arial Narrow" panose="020B0606020202030204" pitchFamily="34" charset="0"/>
              </a:rPr>
              <a:t>1</a:t>
            </a:r>
            <a:r>
              <a:rPr lang="uk-UA" sz="2000" dirty="0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. Прочитайте вірш 6 з поеми «Пісня про себе» в оригіналі   і порівняйте його з перекладом С. Хміль.   Чи вдалось перекладачеві зберегти символіку, закладену в оригіналі? Обґрунтуйте свою думку</a:t>
            </a:r>
            <a:r>
              <a:rPr lang="uk-UA" sz="2000" dirty="0">
                <a:latin typeface="Arial Narrow" panose="020B0606020202030204" pitchFamily="34" charset="0"/>
              </a:rPr>
              <a:t>. </a:t>
            </a:r>
            <a:r>
              <a:rPr lang="uk-UA" sz="2000" b="1" i="1" dirty="0">
                <a:solidFill>
                  <a:schemeClr val="accent2">
                    <a:lumMod val="75000"/>
                  </a:schemeClr>
                </a:solidFill>
                <a:latin typeface="Arial Narrow" panose="020B0606020202030204" pitchFamily="34" charset="0"/>
              </a:rPr>
              <a:t>(</a:t>
            </a:r>
            <a:r>
              <a:rPr lang="uk-UA" sz="2000" b="1" i="1" dirty="0" err="1">
                <a:solidFill>
                  <a:schemeClr val="accent2">
                    <a:lumMod val="75000"/>
                  </a:schemeClr>
                </a:solidFill>
                <a:latin typeface="Arial Narrow" panose="020B0606020202030204" pitchFamily="34" charset="0"/>
              </a:rPr>
              <a:t>авт</a:t>
            </a:r>
            <a:r>
              <a:rPr lang="uk-UA" sz="2000" b="1" i="1" dirty="0">
                <a:solidFill>
                  <a:schemeClr val="accent2">
                    <a:lumMod val="75000"/>
                  </a:schemeClr>
                </a:solidFill>
                <a:latin typeface="Arial Narrow" panose="020B0606020202030204" pitchFamily="34" charset="0"/>
              </a:rPr>
              <a:t>. О.О. Ісаєва)</a:t>
            </a:r>
            <a:endParaRPr lang="ru-RU" sz="2000" b="1" i="1" dirty="0">
              <a:solidFill>
                <a:schemeClr val="accent2">
                  <a:lumMod val="75000"/>
                </a:schemeClr>
              </a:solidFill>
              <a:latin typeface="Arial Narrow" panose="020B0606020202030204" pitchFamily="34" charset="0"/>
            </a:endParaRPr>
          </a:p>
          <a:p>
            <a:endParaRPr lang="uk-UA" sz="2000" dirty="0" smtClean="0">
              <a:latin typeface="Arial Narrow" panose="020B0606020202030204" pitchFamily="34" charset="0"/>
            </a:endParaRPr>
          </a:p>
          <a:p>
            <a:r>
              <a:rPr lang="uk-UA" sz="2000" dirty="0" smtClean="0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2</a:t>
            </a:r>
            <a:r>
              <a:rPr lang="uk-UA" sz="2000" dirty="0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. Прослухайте мелодекламацію оригіналу вірша і/або його перекладу за таким </a:t>
            </a:r>
            <a:r>
              <a:rPr lang="uk-UA" sz="2000" dirty="0" smtClean="0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посиланням</a:t>
            </a:r>
            <a:r>
              <a:rPr lang="uk-UA" sz="2000" dirty="0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: </a:t>
            </a:r>
            <a:r>
              <a:rPr lang="uk-UA" sz="2000" dirty="0" smtClean="0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 </a:t>
            </a:r>
          </a:p>
          <a:p>
            <a:r>
              <a:rPr lang="uk-UA" sz="2000" u="sng" dirty="0" smtClean="0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  <a:hlinkClick r:id="rId2"/>
              </a:rPr>
              <a:t>https</a:t>
            </a:r>
            <a:r>
              <a:rPr lang="uk-UA" sz="2000" u="sng" dirty="0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  <a:hlinkClick r:id="rId2"/>
              </a:rPr>
              <a:t>://</a:t>
            </a:r>
            <a:r>
              <a:rPr lang="uk-UA" sz="2000" u="sng" dirty="0" smtClean="0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  <a:hlinkClick r:id="rId2"/>
              </a:rPr>
              <a:t>www.youtube.com/watch?v=xoWiDtlfSdg</a:t>
            </a:r>
            <a:endParaRPr lang="uk-UA" sz="2000" dirty="0" smtClean="0">
              <a:solidFill>
                <a:schemeClr val="accent5">
                  <a:lumMod val="50000"/>
                </a:schemeClr>
              </a:solidFill>
              <a:latin typeface="Arial Narrow" panose="020B0606020202030204" pitchFamily="34" charset="0"/>
            </a:endParaRPr>
          </a:p>
          <a:p>
            <a:r>
              <a:rPr lang="uk-UA" sz="2000" dirty="0" smtClean="0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Проаналізуйте </a:t>
            </a:r>
            <a:r>
              <a:rPr lang="uk-UA" sz="2000" dirty="0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виконавську майстерність читця. Чи вдалось йому передати настрій оригіналу? Чи відповідає цьому завданню музичне оформлення читання? Порівняйте обидва виконання. </a:t>
            </a:r>
            <a:r>
              <a:rPr lang="uk-UA" sz="2000" dirty="0" smtClean="0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 </a:t>
            </a:r>
            <a:r>
              <a:rPr lang="uk-UA" sz="2000" b="1" i="1" dirty="0" smtClean="0">
                <a:solidFill>
                  <a:schemeClr val="accent2">
                    <a:lumMod val="75000"/>
                  </a:schemeClr>
                </a:solidFill>
                <a:latin typeface="Arial Narrow" panose="020B0606020202030204" pitchFamily="34" charset="0"/>
              </a:rPr>
              <a:t>(</a:t>
            </a:r>
            <a:r>
              <a:rPr lang="uk-UA" sz="2000" b="1" i="1" dirty="0" err="1">
                <a:solidFill>
                  <a:schemeClr val="accent2">
                    <a:lumMod val="75000"/>
                  </a:schemeClr>
                </a:solidFill>
                <a:latin typeface="Arial Narrow" panose="020B0606020202030204" pitchFamily="34" charset="0"/>
              </a:rPr>
              <a:t>авт</a:t>
            </a:r>
            <a:r>
              <a:rPr lang="uk-UA" sz="2000" b="1" i="1" dirty="0">
                <a:solidFill>
                  <a:schemeClr val="accent2">
                    <a:lumMod val="75000"/>
                  </a:schemeClr>
                </a:solidFill>
                <a:latin typeface="Arial Narrow" panose="020B0606020202030204" pitchFamily="34" charset="0"/>
              </a:rPr>
              <a:t>. О.О. Ісаєва</a:t>
            </a:r>
            <a:r>
              <a:rPr lang="uk-UA" sz="2000" b="1" i="1" dirty="0" smtClean="0">
                <a:solidFill>
                  <a:schemeClr val="accent2">
                    <a:lumMod val="75000"/>
                  </a:schemeClr>
                </a:solidFill>
                <a:latin typeface="Arial Narrow" panose="020B0606020202030204" pitchFamily="34" charset="0"/>
              </a:rPr>
              <a:t>)</a:t>
            </a:r>
            <a:endParaRPr lang="ru-RU" sz="2000" b="1" i="1" dirty="0">
              <a:solidFill>
                <a:schemeClr val="accent2">
                  <a:lumMod val="75000"/>
                </a:schemeClr>
              </a:solidFill>
              <a:latin typeface="Arial Narrow" panose="020B0606020202030204" pitchFamily="34" charset="0"/>
            </a:endParaRPr>
          </a:p>
        </p:txBody>
      </p:sp>
      <p:pic>
        <p:nvPicPr>
          <p:cNvPr id="8196" name="Picture 4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647" y="2225129"/>
            <a:ext cx="2572521" cy="342504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16894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128059"/>
            <a:ext cx="7886700" cy="1074207"/>
          </a:xfrm>
        </p:spPr>
        <p:txBody>
          <a:bodyPr>
            <a:normAutofit/>
          </a:bodyPr>
          <a:lstStyle/>
          <a:p>
            <a:pPr algn="ctr"/>
            <a:r>
              <a:rPr lang="uk-UA" sz="28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Arial Narrow" panose="020B0606020202030204" pitchFamily="34" charset="0"/>
                <a:ea typeface="+mn-ea"/>
                <a:cs typeface="+mn-cs"/>
              </a:rPr>
              <a:t>Математична компетентність</a:t>
            </a:r>
            <a:endParaRPr lang="uk-UA" sz="2800" b="1" dirty="0">
              <a:solidFill>
                <a:schemeClr val="accent4">
                  <a:lumMod val="60000"/>
                  <a:lumOff val="40000"/>
                </a:schemeClr>
              </a:solidFill>
              <a:latin typeface="Arial Narrow" panose="020B0606020202030204" pitchFamily="34" charset="0"/>
              <a:ea typeface="+mn-ea"/>
              <a:cs typeface="+mn-cs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8198018"/>
              </p:ext>
            </p:extLst>
          </p:nvPr>
        </p:nvGraphicFramePr>
        <p:xfrm>
          <a:off x="928048" y="3562067"/>
          <a:ext cx="7397085" cy="1682496"/>
        </p:xfrm>
        <a:graphic>
          <a:graphicData uri="http://schemas.openxmlformats.org/drawingml/2006/table">
            <a:tbl>
              <a:tblPr bandRow="1">
                <a:tableStyleId>{ED083AE6-46FA-4A59-8FB0-9F97EB10719F}</a:tableStyleId>
              </a:tblPr>
              <a:tblGrid>
                <a:gridCol w="246569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46569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46569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533571"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rial Narrow" panose="020B0606020202030204" pitchFamily="34" charset="0"/>
                        </a:rPr>
                        <a:t>Волт</a:t>
                      </a:r>
                      <a:r>
                        <a:rPr lang="uk-UA" sz="1600" baseline="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rial Narrow" panose="020B0606020202030204" pitchFamily="34" charset="0"/>
                        </a:rPr>
                        <a:t> </a:t>
                      </a:r>
                      <a:r>
                        <a:rPr lang="uk-UA" sz="16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rial Narrow" panose="020B0606020202030204" pitchFamily="34" charset="0"/>
                        </a:rPr>
                        <a:t> </a:t>
                      </a:r>
                      <a:r>
                        <a:rPr lang="uk-UA" sz="16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rial Narrow" panose="020B0606020202030204" pitchFamily="34" charset="0"/>
                        </a:rPr>
                        <a:t>Вітмен</a:t>
                      </a:r>
                      <a:r>
                        <a:rPr lang="uk-UA" sz="1600" baseline="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rial Narrow" panose="020B0606020202030204" pitchFamily="34" charset="0"/>
                        </a:rPr>
                        <a:t> </a:t>
                      </a:r>
                    </a:p>
                    <a:p>
                      <a:pPr mar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rial Narrow" panose="020B0606020202030204" pitchFamily="34" charset="0"/>
                        </a:rPr>
                        <a:t>«</a:t>
                      </a:r>
                      <a:r>
                        <a:rPr lang="uk-UA" sz="16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rial Narrow" panose="020B0606020202030204" pitchFamily="34" charset="0"/>
                        </a:rPr>
                        <a:t>Листя трави»</a:t>
                      </a:r>
                      <a:endParaRPr lang="ru-RU" sz="16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rial Narrow" panose="020B0606020202030204" pitchFamily="34" charset="0"/>
                        </a:rPr>
                        <a:t>Лінії порівняння</a:t>
                      </a:r>
                      <a:endParaRPr lang="ru-RU" sz="16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16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rial Narrow" panose="020B0606020202030204" pitchFamily="34" charset="0"/>
                        </a:rPr>
                        <a:t>Т. Г. Шевченко</a:t>
                      </a:r>
                      <a:endParaRPr lang="ru-RU" sz="1600" dirty="0" smtClean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  <a:p>
                      <a:pPr mar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rial Narrow" panose="020B0606020202030204" pitchFamily="34" charset="0"/>
                        </a:rPr>
                        <a:t>«</a:t>
                      </a:r>
                      <a:r>
                        <a:rPr lang="uk-UA" sz="16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rial Narrow" panose="020B0606020202030204" pitchFamily="34" charset="0"/>
                        </a:rPr>
                        <a:t>Кобзар</a:t>
                      </a:r>
                      <a:r>
                        <a:rPr lang="uk-UA" sz="16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rial Narrow" panose="020B0606020202030204" pitchFamily="34" charset="0"/>
                        </a:rPr>
                        <a:t>»</a:t>
                      </a:r>
                      <a:endParaRPr lang="ru-RU" sz="16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58712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effectLst/>
                        </a:rPr>
                        <a:t> </a:t>
                      </a:r>
                      <a:endParaRPr lang="ru-RU" sz="1600" dirty="0"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effectLst/>
                        </a:rPr>
                        <a:t>Тема</a:t>
                      </a:r>
                      <a:endParaRPr lang="ru-RU" sz="1600" dirty="0"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effectLst/>
                        </a:rPr>
                        <a:t> </a:t>
                      </a:r>
                      <a:endParaRPr lang="ru-RU" sz="1600" dirty="0"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58712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600">
                          <a:effectLst/>
                        </a:rPr>
                        <a:t> </a:t>
                      </a:r>
                      <a:endParaRPr lang="ru-RU" sz="1600"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effectLst/>
                        </a:rPr>
                        <a:t>Ідея</a:t>
                      </a:r>
                      <a:endParaRPr lang="ru-RU" sz="1600" dirty="0"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effectLst/>
                        </a:rPr>
                        <a:t> </a:t>
                      </a:r>
                      <a:endParaRPr lang="ru-RU" sz="1600" dirty="0"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58712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effectLst/>
                        </a:rPr>
                        <a:t> </a:t>
                      </a:r>
                      <a:endParaRPr lang="ru-RU" sz="1600" dirty="0"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effectLst/>
                        </a:rPr>
                        <a:t>Система образів</a:t>
                      </a:r>
                      <a:endParaRPr lang="ru-RU" sz="1600" dirty="0"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effectLst/>
                        </a:rPr>
                        <a:t> </a:t>
                      </a:r>
                      <a:endParaRPr lang="ru-RU" sz="1600" dirty="0"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258712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effectLst/>
                        </a:rPr>
                        <a:t> </a:t>
                      </a:r>
                      <a:endParaRPr lang="ru-RU" sz="1600" dirty="0"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effectLst/>
                        </a:rPr>
                        <a:t>Авторська позиція</a:t>
                      </a:r>
                      <a:endParaRPr lang="ru-RU" sz="1600" dirty="0"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effectLst/>
                        </a:rPr>
                        <a:t> </a:t>
                      </a:r>
                      <a:endParaRPr lang="ru-RU" sz="1600" dirty="0"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832513" y="5289540"/>
            <a:ext cx="7629099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508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0" hangingPunct="0"/>
            <a:r>
              <a:rPr kumimoji="0" lang="uk-UA" altLang="ru-RU" sz="2000" b="0" i="0" u="none" strike="noStrike" cap="none" normalizeH="0" baseline="0" dirty="0" smtClean="0">
                <a:ln>
                  <a:noFill/>
                </a:ln>
                <a:solidFill>
                  <a:schemeClr val="accent5">
                    <a:lumMod val="50000"/>
                  </a:schemeClr>
                </a:solidFill>
                <a:effectLst/>
                <a:latin typeface="Arial Narrow" panose="020B0606020202030204" pitchFamily="34" charset="0"/>
                <a:ea typeface="Times New Roman" pitchFamily="18" charset="0"/>
              </a:rPr>
              <a:t>2. Створіть колаж образів та символів до одного із творів В. </a:t>
            </a:r>
            <a:r>
              <a:rPr kumimoji="0" lang="uk-UA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accent5">
                    <a:lumMod val="50000"/>
                  </a:schemeClr>
                </a:solidFill>
                <a:effectLst/>
                <a:latin typeface="Arial Narrow" panose="020B0606020202030204" pitchFamily="34" charset="0"/>
                <a:ea typeface="Times New Roman" pitchFamily="18" charset="0"/>
              </a:rPr>
              <a:t>Вітмена</a:t>
            </a:r>
            <a:r>
              <a:rPr kumimoji="0" lang="uk-UA" altLang="ru-RU" sz="2000" b="0" i="0" u="none" strike="noStrike" cap="none" normalizeH="0" baseline="0" dirty="0" smtClean="0">
                <a:ln>
                  <a:noFill/>
                </a:ln>
                <a:solidFill>
                  <a:schemeClr val="accent5">
                    <a:lumMod val="50000"/>
                  </a:schemeClr>
                </a:solidFill>
                <a:effectLst/>
                <a:latin typeface="Arial Narrow" panose="020B0606020202030204" pitchFamily="34" charset="0"/>
                <a:ea typeface="Times New Roman" pitchFamily="18" charset="0"/>
              </a:rPr>
              <a:t>. запишіть тези до захисту колажу. </a:t>
            </a:r>
            <a:r>
              <a:rPr lang="uk-UA" sz="2000" b="1" i="1" dirty="0">
                <a:solidFill>
                  <a:schemeClr val="accent2">
                    <a:lumMod val="75000"/>
                  </a:schemeClr>
                </a:solidFill>
                <a:latin typeface="Arial Narrow" panose="020B0606020202030204" pitchFamily="34" charset="0"/>
              </a:rPr>
              <a:t>(</a:t>
            </a:r>
            <a:r>
              <a:rPr lang="uk-UA" sz="2000" b="1" i="1" dirty="0" err="1">
                <a:solidFill>
                  <a:schemeClr val="accent2">
                    <a:lumMod val="75000"/>
                  </a:schemeClr>
                </a:solidFill>
                <a:latin typeface="Arial Narrow" panose="020B0606020202030204" pitchFamily="34" charset="0"/>
              </a:rPr>
              <a:t>авт</a:t>
            </a:r>
            <a:r>
              <a:rPr lang="uk-UA" sz="2000" b="1" i="1" dirty="0">
                <a:solidFill>
                  <a:schemeClr val="accent2">
                    <a:lumMod val="75000"/>
                  </a:schemeClr>
                </a:solidFill>
                <a:latin typeface="Arial Narrow" panose="020B0606020202030204" pitchFamily="34" charset="0"/>
              </a:rPr>
              <a:t>. В.В.  </a:t>
            </a:r>
            <a:r>
              <a:rPr lang="uk-UA" sz="2000" b="1" i="1" dirty="0" err="1">
                <a:solidFill>
                  <a:schemeClr val="accent2">
                    <a:lumMod val="75000"/>
                  </a:schemeClr>
                </a:solidFill>
                <a:latin typeface="Arial Narrow" panose="020B0606020202030204" pitchFamily="34" charset="0"/>
              </a:rPr>
              <a:t>Паращич</a:t>
            </a:r>
            <a:r>
              <a:rPr lang="uk-UA" sz="2000" b="1" i="1" dirty="0" smtClean="0">
                <a:solidFill>
                  <a:schemeClr val="accent2">
                    <a:lumMod val="75000"/>
                  </a:schemeClr>
                </a:solidFill>
                <a:latin typeface="Arial Narrow" panose="020B0606020202030204" pitchFamily="34" charset="0"/>
              </a:rPr>
              <a:t>)</a:t>
            </a:r>
            <a:endParaRPr lang="ru-RU" sz="2000" b="1" i="1" dirty="0">
              <a:solidFill>
                <a:schemeClr val="accent2">
                  <a:lumMod val="75000"/>
                </a:schemeClr>
              </a:solidFill>
              <a:latin typeface="Arial Narrow" panose="020B060602020203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388358" y="174691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uk-UA" dirty="0"/>
          </a:p>
        </p:txBody>
      </p:sp>
      <p:sp>
        <p:nvSpPr>
          <p:cNvPr id="10" name="Rectangle 2"/>
          <p:cNvSpPr>
            <a:spLocks noChangeArrowheads="1"/>
          </p:cNvSpPr>
          <p:nvPr/>
        </p:nvSpPr>
        <p:spPr bwMode="auto">
          <a:xfrm>
            <a:off x="832512" y="1800347"/>
            <a:ext cx="7492621" cy="1631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508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r>
              <a:rPr kumimoji="0" lang="uk-UA" altLang="ru-RU" sz="2000" b="0" i="0" u="none" strike="noStrike" cap="none" normalizeH="0" baseline="0" dirty="0" smtClean="0">
                <a:ln>
                  <a:noFill/>
                </a:ln>
                <a:solidFill>
                  <a:schemeClr val="accent5">
                    <a:lumMod val="50000"/>
                  </a:schemeClr>
                </a:solidFill>
                <a:effectLst/>
                <a:latin typeface="Arial Narrow" panose="020B0606020202030204" pitchFamily="34" charset="0"/>
                <a:ea typeface="Times New Roman" pitchFamily="18" charset="0"/>
              </a:rPr>
              <a:t>1. Заповніть таблицю «Компаративний аналіз збірки “Листя трави” В. </a:t>
            </a:r>
            <a:r>
              <a:rPr kumimoji="0" lang="uk-UA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accent5">
                    <a:lumMod val="50000"/>
                  </a:schemeClr>
                </a:solidFill>
                <a:effectLst/>
                <a:latin typeface="Arial Narrow" panose="020B0606020202030204" pitchFamily="34" charset="0"/>
                <a:ea typeface="Times New Roman" pitchFamily="18" charset="0"/>
              </a:rPr>
              <a:t>Вітмена</a:t>
            </a:r>
            <a:r>
              <a:rPr kumimoji="0" lang="uk-UA" altLang="ru-RU" sz="2000" b="0" i="0" u="none" strike="noStrike" cap="none" normalizeH="0" baseline="0" dirty="0" smtClean="0">
                <a:ln>
                  <a:noFill/>
                </a:ln>
                <a:solidFill>
                  <a:schemeClr val="accent5">
                    <a:lumMod val="50000"/>
                  </a:schemeClr>
                </a:solidFill>
                <a:effectLst/>
                <a:latin typeface="Arial Narrow" panose="020B0606020202030204" pitchFamily="34" charset="0"/>
                <a:ea typeface="Times New Roman" pitchFamily="18" charset="0"/>
              </a:rPr>
              <a:t> та “Кобзаря” Т. Г. Шевченка». Лінії порівняння, тобто характеристики, за якими порівнюються різні явища, об’єкти та інше, формулюють самі учні. Категорії порівняння можна виділяти як до читання тексту, так і після його прочитання</a:t>
            </a:r>
            <a:r>
              <a:rPr kumimoji="0" lang="uk-UA" altLang="ru-RU" sz="2000" b="0" i="0" u="none" strike="noStrike" cap="none" normalizeH="0" dirty="0" smtClean="0">
                <a:ln>
                  <a:noFill/>
                </a:ln>
                <a:solidFill>
                  <a:schemeClr val="accent5">
                    <a:lumMod val="50000"/>
                  </a:schemeClr>
                </a:solidFill>
                <a:effectLst/>
                <a:latin typeface="Arial Narrow" panose="020B0606020202030204" pitchFamily="34" charset="0"/>
                <a:ea typeface="Times New Roman" pitchFamily="18" charset="0"/>
              </a:rPr>
              <a:t> </a:t>
            </a:r>
            <a:r>
              <a:rPr lang="uk-UA" sz="2000" b="1" i="1" dirty="0">
                <a:solidFill>
                  <a:schemeClr val="accent2">
                    <a:lumMod val="75000"/>
                  </a:schemeClr>
                </a:solidFill>
                <a:latin typeface="Arial Narrow" panose="020B0606020202030204" pitchFamily="34" charset="0"/>
              </a:rPr>
              <a:t>(</a:t>
            </a:r>
            <a:r>
              <a:rPr lang="uk-UA" sz="2000" b="1" i="1" dirty="0" err="1">
                <a:solidFill>
                  <a:schemeClr val="accent2">
                    <a:lumMod val="75000"/>
                  </a:schemeClr>
                </a:solidFill>
                <a:latin typeface="Arial Narrow" panose="020B0606020202030204" pitchFamily="34" charset="0"/>
              </a:rPr>
              <a:t>авт</a:t>
            </a:r>
            <a:r>
              <a:rPr lang="uk-UA" sz="2000" b="1" i="1" dirty="0">
                <a:solidFill>
                  <a:schemeClr val="accent2">
                    <a:lumMod val="75000"/>
                  </a:schemeClr>
                </a:solidFill>
                <a:latin typeface="Arial Narrow" panose="020B0606020202030204" pitchFamily="34" charset="0"/>
              </a:rPr>
              <a:t>. </a:t>
            </a:r>
            <a:r>
              <a:rPr lang="uk-UA" sz="2000" b="1" i="1" dirty="0" smtClean="0">
                <a:solidFill>
                  <a:schemeClr val="accent2">
                    <a:lumMod val="75000"/>
                  </a:schemeClr>
                </a:solidFill>
                <a:latin typeface="Arial Narrow" panose="020B0606020202030204" pitchFamily="34" charset="0"/>
              </a:rPr>
              <a:t>В.В.  </a:t>
            </a:r>
            <a:r>
              <a:rPr lang="uk-UA" sz="2000" b="1" i="1" dirty="0" err="1" smtClean="0">
                <a:solidFill>
                  <a:schemeClr val="accent2">
                    <a:lumMod val="75000"/>
                  </a:schemeClr>
                </a:solidFill>
                <a:latin typeface="Arial Narrow" panose="020B0606020202030204" pitchFamily="34" charset="0"/>
              </a:rPr>
              <a:t>Паращич</a:t>
            </a:r>
            <a:r>
              <a:rPr lang="uk-UA" sz="2000" b="1" i="1" dirty="0" smtClean="0">
                <a:solidFill>
                  <a:schemeClr val="accent2">
                    <a:lumMod val="75000"/>
                  </a:schemeClr>
                </a:solidFill>
                <a:latin typeface="Arial Narrow" panose="020B0606020202030204" pitchFamily="34" charset="0"/>
              </a:rPr>
              <a:t>)</a:t>
            </a:r>
            <a:endParaRPr lang="ru-RU" sz="2000" b="1" i="1" dirty="0">
              <a:solidFill>
                <a:schemeClr val="accent2">
                  <a:lumMod val="75000"/>
                </a:schemeClr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3998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128059"/>
            <a:ext cx="7886700" cy="1074207"/>
          </a:xfrm>
        </p:spPr>
        <p:txBody>
          <a:bodyPr>
            <a:normAutofit/>
          </a:bodyPr>
          <a:lstStyle/>
          <a:p>
            <a:pPr algn="ctr"/>
            <a:r>
              <a:rPr lang="uk-UA" sz="28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Arial Narrow" panose="020B0606020202030204" pitchFamily="34" charset="0"/>
                <a:ea typeface="+mn-ea"/>
                <a:cs typeface="+mn-cs"/>
              </a:rPr>
              <a:t>Компетентність у природничих науках і технологіях</a:t>
            </a:r>
            <a:endParaRPr lang="uk-UA" sz="2800" b="1" dirty="0">
              <a:solidFill>
                <a:schemeClr val="accent4">
                  <a:lumMod val="60000"/>
                  <a:lumOff val="40000"/>
                </a:schemeClr>
              </a:solidFill>
              <a:latin typeface="Arial Narrow" panose="020B0606020202030204" pitchFamily="34" charset="0"/>
              <a:ea typeface="+mn-ea"/>
              <a:cs typeface="+mn-cs"/>
            </a:endParaRPr>
          </a:p>
        </p:txBody>
      </p:sp>
      <p:pic>
        <p:nvPicPr>
          <p:cNvPr id="5" name="Picture 2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2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660" y="1582316"/>
            <a:ext cx="8753521" cy="4979965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1337480" y="1892757"/>
            <a:ext cx="6469039" cy="37548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508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r>
              <a:rPr lang="uk-UA" sz="2000" b="1" dirty="0">
                <a:solidFill>
                  <a:schemeClr val="accent2">
                    <a:lumMod val="75000"/>
                  </a:schemeClr>
                </a:solidFill>
                <a:latin typeface="Arial Narrow" panose="020B0606020202030204" pitchFamily="34" charset="0"/>
              </a:rPr>
              <a:t>Завдання</a:t>
            </a:r>
            <a:endParaRPr lang="ru-RU" sz="2000" dirty="0">
              <a:solidFill>
                <a:schemeClr val="accent2">
                  <a:lumMod val="75000"/>
                </a:schemeClr>
              </a:solidFill>
              <a:latin typeface="Arial Narrow" panose="020B0606020202030204" pitchFamily="34" charset="0"/>
            </a:endParaRPr>
          </a:p>
          <a:p>
            <a:r>
              <a:rPr lang="uk-UA" sz="2000" dirty="0">
                <a:latin typeface="Arial Narrow" panose="020B0606020202030204" pitchFamily="34" charset="0"/>
              </a:rPr>
              <a:t>1. Створіть обкладинки для збірки «Листя трави», презентуйте й прокоментуйте </a:t>
            </a:r>
            <a:r>
              <a:rPr lang="uk-UA" sz="2000" dirty="0" smtClean="0">
                <a:latin typeface="Arial Narrow" panose="020B0606020202030204" pitchFamily="34" charset="0"/>
              </a:rPr>
              <a:t>їх </a:t>
            </a:r>
            <a:r>
              <a:rPr lang="uk-UA" sz="2000" b="1" i="1" dirty="0">
                <a:solidFill>
                  <a:schemeClr val="accent2">
                    <a:lumMod val="75000"/>
                  </a:schemeClr>
                </a:solidFill>
                <a:latin typeface="Arial Narrow" panose="020B0606020202030204" pitchFamily="34" charset="0"/>
              </a:rPr>
              <a:t>(</a:t>
            </a:r>
            <a:r>
              <a:rPr lang="uk-UA" sz="2000" b="1" i="1" dirty="0" err="1">
                <a:solidFill>
                  <a:schemeClr val="accent2">
                    <a:lumMod val="75000"/>
                  </a:schemeClr>
                </a:solidFill>
                <a:latin typeface="Arial Narrow" panose="020B0606020202030204" pitchFamily="34" charset="0"/>
              </a:rPr>
              <a:t>авт</a:t>
            </a:r>
            <a:r>
              <a:rPr lang="uk-UA" sz="2000" b="1" i="1" dirty="0">
                <a:solidFill>
                  <a:schemeClr val="accent2">
                    <a:lumMod val="75000"/>
                  </a:schemeClr>
                </a:solidFill>
                <a:latin typeface="Arial Narrow" panose="020B0606020202030204" pitchFamily="34" charset="0"/>
              </a:rPr>
              <a:t>. О.М. </a:t>
            </a:r>
            <a:r>
              <a:rPr lang="uk-UA" sz="2000" b="1" i="1" dirty="0" err="1">
                <a:solidFill>
                  <a:schemeClr val="accent2">
                    <a:lumMod val="75000"/>
                  </a:schemeClr>
                </a:solidFill>
                <a:latin typeface="Arial Narrow" panose="020B0606020202030204" pitchFamily="34" charset="0"/>
              </a:rPr>
              <a:t>Ніколенко</a:t>
            </a:r>
            <a:r>
              <a:rPr lang="uk-UA" sz="2000" b="1" i="1" dirty="0">
                <a:solidFill>
                  <a:schemeClr val="accent2">
                    <a:lumMod val="75000"/>
                  </a:schemeClr>
                </a:solidFill>
                <a:latin typeface="Arial Narrow" panose="020B0606020202030204" pitchFamily="34" charset="0"/>
              </a:rPr>
              <a:t> )</a:t>
            </a:r>
            <a:endParaRPr lang="ru-RU" sz="2000" b="1" i="1" dirty="0">
              <a:solidFill>
                <a:schemeClr val="accent2">
                  <a:lumMod val="75000"/>
                </a:schemeClr>
              </a:solidFill>
              <a:latin typeface="Arial Narrow" panose="020B0606020202030204" pitchFamily="34" charset="0"/>
            </a:endParaRPr>
          </a:p>
          <a:p>
            <a:endParaRPr lang="ru-RU" sz="2000" dirty="0">
              <a:latin typeface="Arial Narrow" panose="020B0606020202030204" pitchFamily="34" charset="0"/>
            </a:endParaRPr>
          </a:p>
          <a:p>
            <a:r>
              <a:rPr lang="uk-UA" sz="2000" dirty="0">
                <a:latin typeface="Arial Narrow" panose="020B0606020202030204" pitchFamily="34" charset="0"/>
              </a:rPr>
              <a:t>2. Поміркуйте над тим, які вади й небезпеки сучасного світу відобразив В. </a:t>
            </a:r>
            <a:r>
              <a:rPr lang="uk-UA" sz="2000" dirty="0" err="1">
                <a:latin typeface="Arial Narrow" panose="020B0606020202030204" pitchFamily="34" charset="0"/>
              </a:rPr>
              <a:t>Вітмен</a:t>
            </a:r>
            <a:r>
              <a:rPr lang="uk-UA" sz="2000" dirty="0">
                <a:latin typeface="Arial Narrow" panose="020B0606020202030204" pitchFamily="34" charset="0"/>
              </a:rPr>
              <a:t> у своїй книжці. Проти чого застерігав? До чого закликав? </a:t>
            </a:r>
            <a:r>
              <a:rPr lang="uk-UA" sz="2000" b="1" i="1" dirty="0">
                <a:solidFill>
                  <a:schemeClr val="accent2">
                    <a:lumMod val="75000"/>
                  </a:schemeClr>
                </a:solidFill>
                <a:latin typeface="Arial Narrow" panose="020B0606020202030204" pitchFamily="34" charset="0"/>
              </a:rPr>
              <a:t>(</a:t>
            </a:r>
            <a:r>
              <a:rPr lang="uk-UA" sz="2000" b="1" i="1" dirty="0" err="1">
                <a:solidFill>
                  <a:schemeClr val="accent2">
                    <a:lumMod val="75000"/>
                  </a:schemeClr>
                </a:solidFill>
                <a:latin typeface="Arial Narrow" panose="020B0606020202030204" pitchFamily="34" charset="0"/>
              </a:rPr>
              <a:t>авт</a:t>
            </a:r>
            <a:r>
              <a:rPr lang="uk-UA" sz="2000" b="1" i="1" dirty="0">
                <a:solidFill>
                  <a:schemeClr val="accent2">
                    <a:lumMod val="75000"/>
                  </a:schemeClr>
                </a:solidFill>
                <a:latin typeface="Arial Narrow" panose="020B0606020202030204" pitchFamily="34" charset="0"/>
              </a:rPr>
              <a:t>. О.М. </a:t>
            </a:r>
            <a:r>
              <a:rPr lang="uk-UA" sz="2000" b="1" i="1" dirty="0" err="1">
                <a:solidFill>
                  <a:schemeClr val="accent2">
                    <a:lumMod val="75000"/>
                  </a:schemeClr>
                </a:solidFill>
                <a:latin typeface="Arial Narrow" panose="020B0606020202030204" pitchFamily="34" charset="0"/>
              </a:rPr>
              <a:t>Ніколенко</a:t>
            </a:r>
            <a:r>
              <a:rPr lang="uk-UA" sz="2000" b="1" i="1" dirty="0">
                <a:solidFill>
                  <a:schemeClr val="accent2">
                    <a:lumMod val="75000"/>
                  </a:schemeClr>
                </a:solidFill>
                <a:latin typeface="Arial Narrow" panose="020B0606020202030204" pitchFamily="34" charset="0"/>
              </a:rPr>
              <a:t> )</a:t>
            </a:r>
            <a:endParaRPr lang="ru-RU" sz="2000" b="1" i="1" dirty="0">
              <a:solidFill>
                <a:schemeClr val="accent2">
                  <a:lumMod val="75000"/>
                </a:schemeClr>
              </a:solidFill>
              <a:latin typeface="Arial Narrow" panose="020B0606020202030204" pitchFamily="34" charset="0"/>
            </a:endParaRPr>
          </a:p>
          <a:p>
            <a:endParaRPr lang="uk-UA" sz="2000" dirty="0">
              <a:latin typeface="Arial Narrow" panose="020B0606020202030204" pitchFamily="34" charset="0"/>
            </a:endParaRPr>
          </a:p>
          <a:p>
            <a:r>
              <a:rPr lang="uk-UA" sz="2000" dirty="0" smtClean="0">
                <a:latin typeface="Arial Narrow" panose="020B0606020202030204" pitchFamily="34" charset="0"/>
              </a:rPr>
              <a:t>3</a:t>
            </a:r>
            <a:r>
              <a:rPr lang="uk-UA" sz="2000" dirty="0">
                <a:latin typeface="Arial Narrow" panose="020B0606020202030204" pitchFamily="34" charset="0"/>
              </a:rPr>
              <a:t>. Зробіть на вибір </a:t>
            </a:r>
            <a:r>
              <a:rPr lang="uk-UA" sz="2000" dirty="0" err="1">
                <a:latin typeface="Arial Narrow" panose="020B0606020202030204" pitchFamily="34" charset="0"/>
              </a:rPr>
              <a:t>дудл</a:t>
            </a:r>
            <a:r>
              <a:rPr lang="uk-UA" sz="2000" dirty="0">
                <a:latin typeface="Arial Narrow" panose="020B0606020202030204" pitchFamily="34" charset="0"/>
              </a:rPr>
              <a:t>, </a:t>
            </a:r>
            <a:r>
              <a:rPr lang="uk-UA" sz="2000" dirty="0" err="1">
                <a:latin typeface="Arial Narrow" panose="020B0606020202030204" pitchFamily="34" charset="0"/>
              </a:rPr>
              <a:t>буктрейлер</a:t>
            </a:r>
            <a:r>
              <a:rPr lang="uk-UA" sz="2000" dirty="0">
                <a:latin typeface="Arial Narrow" panose="020B0606020202030204" pitchFamily="34" charset="0"/>
              </a:rPr>
              <a:t>, </a:t>
            </a:r>
            <a:r>
              <a:rPr lang="uk-UA" sz="2000" dirty="0" err="1">
                <a:latin typeface="Arial Narrow" panose="020B0606020202030204" pitchFamily="34" charset="0"/>
              </a:rPr>
              <a:t>мотиватор</a:t>
            </a:r>
            <a:r>
              <a:rPr lang="uk-UA" sz="2000" dirty="0">
                <a:latin typeface="Arial Narrow" panose="020B0606020202030204" pitchFamily="34" charset="0"/>
              </a:rPr>
              <a:t> або </a:t>
            </a:r>
            <a:r>
              <a:rPr lang="uk-UA" sz="2000" dirty="0" err="1">
                <a:latin typeface="Arial Narrow" panose="020B0606020202030204" pitchFamily="34" charset="0"/>
              </a:rPr>
              <a:t>постер</a:t>
            </a:r>
            <a:r>
              <a:rPr lang="uk-UA" sz="2000" dirty="0">
                <a:latin typeface="Arial Narrow" panose="020B0606020202030204" pitchFamily="34" charset="0"/>
              </a:rPr>
              <a:t>, присвячений </a:t>
            </a:r>
            <a:r>
              <a:rPr lang="uk-UA" sz="2000" dirty="0" err="1">
                <a:latin typeface="Arial Narrow" panose="020B0606020202030204" pitchFamily="34" charset="0"/>
              </a:rPr>
              <a:t>Волту</a:t>
            </a:r>
            <a:r>
              <a:rPr lang="uk-UA" sz="2000" dirty="0">
                <a:latin typeface="Arial Narrow" panose="020B0606020202030204" pitchFamily="34" charset="0"/>
              </a:rPr>
              <a:t> </a:t>
            </a:r>
            <a:r>
              <a:rPr lang="uk-UA" sz="2000" dirty="0" err="1">
                <a:latin typeface="Arial Narrow" panose="020B0606020202030204" pitchFamily="34" charset="0"/>
              </a:rPr>
              <a:t>Вітмену</a:t>
            </a:r>
            <a:r>
              <a:rPr lang="uk-UA" sz="2000" dirty="0">
                <a:latin typeface="Arial Narrow" panose="020B0606020202030204" pitchFamily="34" charset="0"/>
              </a:rPr>
              <a:t>, головне завдання якого — зацікавити творчістю поета.  </a:t>
            </a:r>
            <a:r>
              <a:rPr lang="uk-UA" sz="2000" b="1" i="1" dirty="0" smtClean="0">
                <a:solidFill>
                  <a:schemeClr val="accent2">
                    <a:lumMod val="75000"/>
                  </a:schemeClr>
                </a:solidFill>
                <a:latin typeface="Arial Narrow" panose="020B0606020202030204" pitchFamily="34" charset="0"/>
              </a:rPr>
              <a:t>(</a:t>
            </a:r>
            <a:r>
              <a:rPr lang="uk-UA" sz="2000" b="1" i="1" dirty="0" err="1">
                <a:solidFill>
                  <a:schemeClr val="accent2">
                    <a:lumMod val="75000"/>
                  </a:schemeClr>
                </a:solidFill>
                <a:latin typeface="Arial Narrow" panose="020B0606020202030204" pitchFamily="34" charset="0"/>
              </a:rPr>
              <a:t>авт</a:t>
            </a:r>
            <a:r>
              <a:rPr lang="uk-UA" sz="2000" b="1" i="1" dirty="0">
                <a:solidFill>
                  <a:schemeClr val="accent2">
                    <a:lumMod val="75000"/>
                  </a:schemeClr>
                </a:solidFill>
                <a:latin typeface="Arial Narrow" panose="020B0606020202030204" pitchFamily="34" charset="0"/>
              </a:rPr>
              <a:t>. О.О. Ісаєва)</a:t>
            </a:r>
            <a:endParaRPr lang="ru-RU" sz="2000" b="1" i="1" dirty="0">
              <a:solidFill>
                <a:schemeClr val="accent2">
                  <a:lumMod val="75000"/>
                </a:schemeClr>
              </a:solidFill>
              <a:latin typeface="Arial Narrow" panose="020B0606020202030204" pitchFamily="34" charset="0"/>
            </a:endParaRPr>
          </a:p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3603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128059"/>
            <a:ext cx="7886700" cy="1074207"/>
          </a:xfrm>
        </p:spPr>
        <p:txBody>
          <a:bodyPr>
            <a:normAutofit/>
          </a:bodyPr>
          <a:lstStyle/>
          <a:p>
            <a:pPr algn="ctr"/>
            <a:r>
              <a:rPr lang="uk-UA" sz="28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Arial Narrow" panose="020B0606020202030204" pitchFamily="34" charset="0"/>
                <a:ea typeface="+mn-ea"/>
                <a:cs typeface="+mn-cs"/>
              </a:rPr>
              <a:t>Інформаційно-цифрова компетентність</a:t>
            </a:r>
            <a:endParaRPr lang="uk-UA" sz="2800" b="1" dirty="0">
              <a:solidFill>
                <a:schemeClr val="accent4">
                  <a:lumMod val="60000"/>
                  <a:lumOff val="40000"/>
                </a:schemeClr>
              </a:solidFill>
              <a:latin typeface="Arial Narrow" panose="020B0606020202030204" pitchFamily="34" charset="0"/>
              <a:ea typeface="+mn-ea"/>
              <a:cs typeface="+mn-cs"/>
            </a:endParaRPr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272955" y="1837995"/>
            <a:ext cx="5363570" cy="44012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508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indent="0"/>
            <a:r>
              <a:rPr lang="uk-UA" sz="2000" b="1" dirty="0">
                <a:solidFill>
                  <a:schemeClr val="accent2">
                    <a:lumMod val="75000"/>
                  </a:schemeClr>
                </a:solidFill>
                <a:latin typeface="Arial Narrow" panose="020B0606020202030204" pitchFamily="34" charset="0"/>
              </a:rPr>
              <a:t>Завдання</a:t>
            </a:r>
            <a:r>
              <a:rPr lang="uk-UA" sz="2000" dirty="0">
                <a:latin typeface="Arial Narrow" panose="020B0606020202030204" pitchFamily="34" charset="0"/>
              </a:rPr>
              <a:t>. </a:t>
            </a:r>
            <a:endParaRPr lang="ru-RU" sz="2000" dirty="0">
              <a:latin typeface="Arial Narrow" panose="020B0606020202030204" pitchFamily="34" charset="0"/>
            </a:endParaRPr>
          </a:p>
          <a:p>
            <a:pPr indent="0"/>
            <a:r>
              <a:rPr lang="uk-UA" sz="2000" dirty="0" smtClean="0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1. Знайдіть</a:t>
            </a:r>
            <a:r>
              <a:rPr lang="uk-UA" sz="2000" dirty="0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 блог </a:t>
            </a:r>
            <a:r>
              <a:rPr lang="uk-UA" sz="2000" dirty="0" err="1" smtClean="0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Аллена</a:t>
            </a:r>
            <a:r>
              <a:rPr lang="uk-UA" sz="2000" dirty="0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 </a:t>
            </a:r>
            <a:r>
              <a:rPr lang="uk-UA" sz="2000" dirty="0" err="1" smtClean="0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Кроуфорда</a:t>
            </a:r>
            <a:r>
              <a:rPr lang="uk-UA" sz="2000" dirty="0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 </a:t>
            </a:r>
            <a:r>
              <a:rPr lang="uk-UA" sz="2000" dirty="0" smtClean="0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(</a:t>
            </a:r>
            <a:r>
              <a:rPr lang="uk-UA" sz="2000" dirty="0" err="1" smtClean="0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Allen</a:t>
            </a:r>
            <a:r>
              <a:rPr lang="uk-UA" sz="2000" dirty="0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 </a:t>
            </a:r>
            <a:r>
              <a:rPr lang="uk-UA" sz="2000" dirty="0" err="1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Crawford</a:t>
            </a:r>
            <a:r>
              <a:rPr lang="uk-UA" sz="2000" dirty="0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). </a:t>
            </a:r>
            <a:r>
              <a:rPr lang="uk-UA" sz="2000" dirty="0" smtClean="0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 Перегляньте матеріали</a:t>
            </a:r>
            <a:r>
              <a:rPr lang="uk-UA" sz="2000" dirty="0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 </a:t>
            </a:r>
            <a:r>
              <a:rPr lang="uk-UA" sz="2000" dirty="0" smtClean="0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блогу</a:t>
            </a:r>
            <a:r>
              <a:rPr lang="uk-UA" sz="2000" dirty="0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 </a:t>
            </a:r>
            <a:r>
              <a:rPr lang="uk-UA" sz="2000" dirty="0" smtClean="0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(зокрема </a:t>
            </a:r>
            <a:r>
              <a:rPr lang="uk-UA" sz="2000" dirty="0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ілюстрації до твору В. </a:t>
            </a:r>
            <a:r>
              <a:rPr lang="uk-UA" sz="2000" dirty="0" err="1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Вітмена</a:t>
            </a:r>
            <a:r>
              <a:rPr lang="uk-UA" sz="2000" dirty="0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 і два невеликі фільми). Розкажіть про свої враження від книжки і творчого процесу художника</a:t>
            </a:r>
            <a:r>
              <a:rPr lang="uk-UA" sz="2000" dirty="0" smtClean="0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. </a:t>
            </a:r>
            <a:r>
              <a:rPr lang="uk-UA" sz="2000" b="1" i="1" dirty="0" smtClean="0">
                <a:solidFill>
                  <a:schemeClr val="accent2">
                    <a:lumMod val="75000"/>
                  </a:schemeClr>
                </a:solidFill>
                <a:latin typeface="Arial Narrow" panose="020B0606020202030204" pitchFamily="34" charset="0"/>
              </a:rPr>
              <a:t>(</a:t>
            </a:r>
            <a:r>
              <a:rPr lang="uk-UA" sz="2000" b="1" i="1" dirty="0" err="1">
                <a:solidFill>
                  <a:schemeClr val="accent2">
                    <a:lumMod val="75000"/>
                  </a:schemeClr>
                </a:solidFill>
                <a:latin typeface="Arial Narrow" panose="020B0606020202030204" pitchFamily="34" charset="0"/>
              </a:rPr>
              <a:t>авт</a:t>
            </a:r>
            <a:r>
              <a:rPr lang="uk-UA" sz="2000" b="1" i="1" dirty="0">
                <a:solidFill>
                  <a:schemeClr val="accent2">
                    <a:lumMod val="75000"/>
                  </a:schemeClr>
                </a:solidFill>
                <a:latin typeface="Arial Narrow" panose="020B0606020202030204" pitchFamily="34" charset="0"/>
              </a:rPr>
              <a:t>. Н.Р. </a:t>
            </a:r>
            <a:r>
              <a:rPr lang="uk-UA" sz="2000" b="1" i="1" dirty="0" err="1">
                <a:solidFill>
                  <a:schemeClr val="accent2">
                    <a:lumMod val="75000"/>
                  </a:schemeClr>
                </a:solidFill>
                <a:latin typeface="Arial Narrow" panose="020B0606020202030204" pitchFamily="34" charset="0"/>
              </a:rPr>
              <a:t>Міляновська</a:t>
            </a:r>
            <a:r>
              <a:rPr lang="uk-UA" sz="2000" b="1" i="1" dirty="0">
                <a:solidFill>
                  <a:schemeClr val="accent2">
                    <a:lumMod val="75000"/>
                  </a:schemeClr>
                </a:solidFill>
                <a:latin typeface="Arial Narrow" panose="020B0606020202030204" pitchFamily="34" charset="0"/>
              </a:rPr>
              <a:t>)</a:t>
            </a:r>
            <a:endParaRPr lang="ru-RU" sz="2000" b="1" i="1" dirty="0">
              <a:solidFill>
                <a:schemeClr val="accent2">
                  <a:lumMod val="75000"/>
                </a:schemeClr>
              </a:solidFill>
              <a:latin typeface="Arial Narrow" panose="020B0606020202030204" pitchFamily="34" charset="0"/>
            </a:endParaRPr>
          </a:p>
          <a:p>
            <a:endParaRPr lang="uk-UA" sz="2000" dirty="0" smtClean="0">
              <a:latin typeface="Arial Narrow" panose="020B0606020202030204" pitchFamily="34" charset="0"/>
            </a:endParaRPr>
          </a:p>
          <a:p>
            <a:pPr indent="0"/>
            <a:r>
              <a:rPr lang="uk-UA" sz="2000" dirty="0" smtClean="0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2</a:t>
            </a:r>
            <a:r>
              <a:rPr lang="uk-UA" sz="2000" dirty="0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. Об’єднайтеся в пари, знайдіть і прослухайте твори </a:t>
            </a:r>
            <a:r>
              <a:rPr lang="uk-UA" sz="2000" dirty="0" err="1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Волта</a:t>
            </a:r>
            <a:r>
              <a:rPr lang="uk-UA" sz="2000" dirty="0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 </a:t>
            </a:r>
            <a:r>
              <a:rPr lang="uk-UA" sz="2000" dirty="0" err="1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Вітмена</a:t>
            </a:r>
            <a:r>
              <a:rPr lang="uk-UA" sz="2000" dirty="0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 </a:t>
            </a:r>
            <a:r>
              <a:rPr lang="uk-UA" sz="2000" dirty="0" smtClean="0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у виконанні</a:t>
            </a:r>
            <a:r>
              <a:rPr lang="uk-UA" sz="2000" dirty="0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 </a:t>
            </a:r>
            <a:r>
              <a:rPr lang="uk-UA" sz="2000" dirty="0" smtClean="0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Вадима</a:t>
            </a:r>
            <a:r>
              <a:rPr lang="uk-UA" sz="2000" dirty="0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 </a:t>
            </a:r>
            <a:r>
              <a:rPr lang="uk-UA" sz="2000" dirty="0" smtClean="0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Василенка. Обґрунтуйте, наскільки </a:t>
            </a:r>
            <a:r>
              <a:rPr lang="uk-UA" sz="2000" dirty="0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вдало дібрано аудіо- та відеоряд. Доберіть власний </a:t>
            </a:r>
            <a:r>
              <a:rPr lang="uk-UA" sz="2000" dirty="0" err="1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аудіоряд</a:t>
            </a:r>
            <a:r>
              <a:rPr lang="uk-UA" sz="2000" dirty="0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 для супроводу виразного читання творів </a:t>
            </a:r>
            <a:r>
              <a:rPr lang="uk-UA" sz="2000" dirty="0" err="1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Волта</a:t>
            </a:r>
            <a:r>
              <a:rPr lang="uk-UA" sz="2000" dirty="0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 </a:t>
            </a:r>
            <a:r>
              <a:rPr lang="uk-UA" sz="2000" dirty="0" err="1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Вітмена</a:t>
            </a:r>
            <a:r>
              <a:rPr lang="uk-UA" sz="2000" dirty="0">
                <a:latin typeface="Arial Narrow" panose="020B0606020202030204" pitchFamily="34" charset="0"/>
              </a:rPr>
              <a:t>. </a:t>
            </a:r>
            <a:r>
              <a:rPr lang="uk-UA" sz="2000" b="1" i="1" dirty="0">
                <a:solidFill>
                  <a:schemeClr val="accent2">
                    <a:lumMod val="75000"/>
                  </a:schemeClr>
                </a:solidFill>
                <a:latin typeface="Arial Narrow" panose="020B0606020202030204" pitchFamily="34" charset="0"/>
              </a:rPr>
              <a:t>(</a:t>
            </a:r>
            <a:r>
              <a:rPr lang="uk-UA" sz="2000" b="1" i="1" dirty="0" err="1">
                <a:solidFill>
                  <a:schemeClr val="accent2">
                    <a:lumMod val="75000"/>
                  </a:schemeClr>
                </a:solidFill>
                <a:latin typeface="Arial Narrow" panose="020B0606020202030204" pitchFamily="34" charset="0"/>
              </a:rPr>
              <a:t>авт</a:t>
            </a:r>
            <a:r>
              <a:rPr lang="uk-UA" sz="2000" b="1" i="1" dirty="0">
                <a:solidFill>
                  <a:schemeClr val="accent2">
                    <a:lumMod val="75000"/>
                  </a:schemeClr>
                </a:solidFill>
                <a:latin typeface="Arial Narrow" panose="020B0606020202030204" pitchFamily="34" charset="0"/>
              </a:rPr>
              <a:t>. </a:t>
            </a:r>
            <a:r>
              <a:rPr lang="uk-UA" sz="2000" b="1" i="1" dirty="0" smtClean="0">
                <a:solidFill>
                  <a:schemeClr val="accent2">
                    <a:lumMod val="75000"/>
                  </a:schemeClr>
                </a:solidFill>
                <a:latin typeface="Arial Narrow" panose="020B0606020202030204" pitchFamily="34" charset="0"/>
              </a:rPr>
              <a:t>Н.М. </a:t>
            </a:r>
            <a:r>
              <a:rPr lang="uk-UA" sz="2000" b="1" i="1" dirty="0" err="1">
                <a:solidFill>
                  <a:schemeClr val="accent2">
                    <a:lumMod val="75000"/>
                  </a:schemeClr>
                </a:solidFill>
                <a:latin typeface="Arial Narrow" panose="020B0606020202030204" pitchFamily="34" charset="0"/>
              </a:rPr>
              <a:t>Кадоб’янська</a:t>
            </a:r>
            <a:r>
              <a:rPr lang="uk-UA" sz="2000" b="1" i="1" dirty="0">
                <a:solidFill>
                  <a:schemeClr val="accent2">
                    <a:lumMod val="75000"/>
                  </a:schemeClr>
                </a:solidFill>
                <a:latin typeface="Arial Narrow" panose="020B0606020202030204" pitchFamily="34" charset="0"/>
              </a:rPr>
              <a:t>)</a:t>
            </a:r>
            <a:endParaRPr lang="ru-RU" sz="2000" b="1" i="1" dirty="0">
              <a:solidFill>
                <a:schemeClr val="accent2">
                  <a:lumMod val="75000"/>
                </a:schemeClr>
              </a:solidFill>
              <a:latin typeface="Arial Narrow" panose="020B0606020202030204" pitchFamily="34" charset="0"/>
            </a:endParaRPr>
          </a:p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 Narrow" panose="020B0606020202030204" pitchFamily="34" charset="0"/>
            </a:endParaRPr>
          </a:p>
        </p:txBody>
      </p:sp>
      <p:pic>
        <p:nvPicPr>
          <p:cNvPr id="6146" name="Picture 2" descr="ÐÐ°ÑÑÐ¸Ð½ÐºÐ¸ Ð¿Ð¾ Ð·Ð°Ð¿ÑÐ¾ÑÑ Allen Crawfor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3128" y="1837995"/>
            <a:ext cx="2524147" cy="18931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http://qrcoder.ru/code/?https%3A%2F%2Fwww.youtube.com%2Fwatch%3Fv%3DOfOfO-6EWZ4&amp;4&amp;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4151" y="4399081"/>
            <a:ext cx="15621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1068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128059"/>
            <a:ext cx="7886700" cy="1074207"/>
          </a:xfrm>
        </p:spPr>
        <p:txBody>
          <a:bodyPr>
            <a:normAutofit/>
          </a:bodyPr>
          <a:lstStyle/>
          <a:p>
            <a:pPr algn="ctr"/>
            <a:r>
              <a:rPr lang="uk-UA" sz="28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Arial Narrow" panose="020B0606020202030204" pitchFamily="34" charset="0"/>
                <a:ea typeface="+mn-ea"/>
                <a:cs typeface="+mn-cs"/>
              </a:rPr>
              <a:t>Уміння вчитися</a:t>
            </a:r>
            <a:endParaRPr lang="uk-UA" sz="2800" b="1" dirty="0">
              <a:solidFill>
                <a:schemeClr val="accent4">
                  <a:lumMod val="60000"/>
                  <a:lumOff val="40000"/>
                </a:schemeClr>
              </a:solidFill>
              <a:latin typeface="Arial Narrow" panose="020B0606020202030204" pitchFamily="34" charset="0"/>
              <a:ea typeface="+mn-ea"/>
              <a:cs typeface="+mn-cs"/>
            </a:endParaRPr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272955" y="1468550"/>
            <a:ext cx="8488908" cy="22467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508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indent="0"/>
            <a:r>
              <a:rPr lang="uk-UA" sz="2000" b="1" dirty="0">
                <a:solidFill>
                  <a:schemeClr val="accent2">
                    <a:lumMod val="75000"/>
                  </a:schemeClr>
                </a:solidFill>
                <a:latin typeface="Arial Narrow" panose="020B0606020202030204" pitchFamily="34" charset="0"/>
              </a:rPr>
              <a:t>Завдання</a:t>
            </a:r>
            <a:r>
              <a:rPr lang="uk-UA" sz="2000" dirty="0">
                <a:latin typeface="Arial Narrow" panose="020B0606020202030204" pitchFamily="34" charset="0"/>
              </a:rPr>
              <a:t>. </a:t>
            </a:r>
            <a:endParaRPr lang="ru-RU" sz="2000" dirty="0">
              <a:latin typeface="Arial Narrow" panose="020B0606020202030204" pitchFamily="34" charset="0"/>
            </a:endParaRPr>
          </a:p>
          <a:p>
            <a:pPr indent="0"/>
            <a:r>
              <a:rPr lang="uk-UA" sz="2000" dirty="0">
                <a:latin typeface="Arial Narrow" panose="020B0606020202030204" pitchFamily="34" charset="0"/>
              </a:rPr>
              <a:t>Найбагатшим Інтернет-ресурсом, який запрошує нас помандрувати світом </a:t>
            </a:r>
            <a:r>
              <a:rPr lang="uk-UA" sz="2000" dirty="0" err="1">
                <a:latin typeface="Arial Narrow" panose="020B0606020202030204" pitchFamily="34" charset="0"/>
              </a:rPr>
              <a:t>Волта</a:t>
            </a:r>
            <a:r>
              <a:rPr lang="uk-UA" sz="2000" dirty="0">
                <a:latin typeface="Arial Narrow" panose="020B0606020202030204" pitchFamily="34" charset="0"/>
              </a:rPr>
              <a:t> </a:t>
            </a:r>
            <a:r>
              <a:rPr lang="uk-UA" sz="2000" dirty="0" err="1">
                <a:latin typeface="Arial Narrow" panose="020B0606020202030204" pitchFamily="34" charset="0"/>
              </a:rPr>
              <a:t>Вітмена</a:t>
            </a:r>
            <a:r>
              <a:rPr lang="uk-UA" sz="2000" dirty="0">
                <a:latin typeface="Arial Narrow" panose="020B0606020202030204" pitchFamily="34" charset="0"/>
              </a:rPr>
              <a:t>, є веб-сайт університету штату Айова з назвою «</a:t>
            </a:r>
            <a:r>
              <a:rPr lang="uk-UA" sz="2000" dirty="0" err="1">
                <a:latin typeface="Arial Narrow" panose="020B0606020202030204" pitchFamily="34" charset="0"/>
              </a:rPr>
              <a:t>WhitmanWeb</a:t>
            </a:r>
            <a:r>
              <a:rPr lang="uk-UA" sz="2000" dirty="0">
                <a:latin typeface="Arial Narrow" panose="020B0606020202030204" pitchFamily="34" charset="0"/>
              </a:rPr>
              <a:t>» (</a:t>
            </a:r>
            <a:r>
              <a:rPr lang="uk-UA" sz="2000" dirty="0">
                <a:latin typeface="Arial Narrow" panose="020B0606020202030204" pitchFamily="34" charset="0"/>
                <a:hlinkClick r:id="rId2"/>
              </a:rPr>
              <a:t>https://</a:t>
            </a:r>
            <a:r>
              <a:rPr lang="uk-UA" sz="2000" dirty="0" smtClean="0">
                <a:latin typeface="Arial Narrow" panose="020B0606020202030204" pitchFamily="34" charset="0"/>
                <a:hlinkClick r:id="rId2"/>
              </a:rPr>
              <a:t>iwp.uiowa.edu/whitmanweb/en/the-walt-whitman-archive</a:t>
            </a:r>
            <a:r>
              <a:rPr lang="uk-UA" sz="2000" dirty="0" smtClean="0">
                <a:latin typeface="Arial Narrow" panose="020B0606020202030204" pitchFamily="34" charset="0"/>
              </a:rPr>
              <a:t> ).</a:t>
            </a:r>
            <a:r>
              <a:rPr lang="uk-UA" sz="2000" dirty="0">
                <a:latin typeface="Arial Narrow" panose="020B0606020202030204" pitchFamily="34" charset="0"/>
              </a:rPr>
              <a:t> Особливий інтерес становить розміщений на сайті архів </a:t>
            </a:r>
            <a:r>
              <a:rPr lang="uk-UA" sz="2000" dirty="0" err="1">
                <a:latin typeface="Arial Narrow" panose="020B0606020202030204" pitchFamily="34" charset="0"/>
              </a:rPr>
              <a:t>Волта</a:t>
            </a:r>
            <a:r>
              <a:rPr lang="uk-UA" sz="2000" dirty="0">
                <a:latin typeface="Arial Narrow" panose="020B0606020202030204" pitchFamily="34" charset="0"/>
              </a:rPr>
              <a:t> </a:t>
            </a:r>
            <a:r>
              <a:rPr lang="uk-UA" sz="2000" dirty="0" err="1">
                <a:latin typeface="Arial Narrow" panose="020B0606020202030204" pitchFamily="34" charset="0"/>
              </a:rPr>
              <a:t>Вітмена</a:t>
            </a:r>
            <a:r>
              <a:rPr lang="uk-UA" sz="2000" dirty="0">
                <a:latin typeface="Arial Narrow" panose="020B0606020202030204" pitchFamily="34" charset="0"/>
              </a:rPr>
              <a:t> (</a:t>
            </a:r>
            <a:r>
              <a:rPr lang="uk-UA" sz="2000" dirty="0">
                <a:latin typeface="Arial Narrow" panose="020B0606020202030204" pitchFamily="34" charset="0"/>
                <a:hlinkClick r:id="rId3"/>
              </a:rPr>
              <a:t>http://</a:t>
            </a:r>
            <a:r>
              <a:rPr lang="uk-UA" sz="2000" dirty="0" smtClean="0">
                <a:latin typeface="Arial Narrow" panose="020B0606020202030204" pitchFamily="34" charset="0"/>
                <a:hlinkClick r:id="rId3"/>
              </a:rPr>
              <a:t>whitmanarchive.org</a:t>
            </a:r>
            <a:r>
              <a:rPr lang="uk-UA" sz="2000" dirty="0" smtClean="0">
                <a:latin typeface="Arial Narrow" panose="020B0606020202030204" pitchFamily="34" charset="0"/>
              </a:rPr>
              <a:t> )</a:t>
            </a:r>
            <a:r>
              <a:rPr lang="uk-UA" sz="2000" dirty="0">
                <a:latin typeface="Arial Narrow" panose="020B0606020202030204" pitchFamily="34" charset="0"/>
              </a:rPr>
              <a:t> — це електронний інструмент дослідження та навчання, легко доступний для всіх, хто цікавиться особистістю й творчістю поета.</a:t>
            </a:r>
            <a:r>
              <a:rPr lang="uk-UA" sz="2000" b="1" i="1" dirty="0" smtClean="0">
                <a:solidFill>
                  <a:schemeClr val="accent2">
                    <a:lumMod val="75000"/>
                  </a:schemeClr>
                </a:solidFill>
                <a:latin typeface="Arial Narrow" panose="020B0606020202030204" pitchFamily="34" charset="0"/>
              </a:rPr>
              <a:t>(</a:t>
            </a:r>
            <a:r>
              <a:rPr lang="uk-UA" sz="2000" b="1" i="1" dirty="0" err="1">
                <a:solidFill>
                  <a:schemeClr val="accent2">
                    <a:lumMod val="75000"/>
                  </a:schemeClr>
                </a:solidFill>
                <a:latin typeface="Arial Narrow" panose="020B0606020202030204" pitchFamily="34" charset="0"/>
              </a:rPr>
              <a:t>авт</a:t>
            </a:r>
            <a:r>
              <a:rPr lang="uk-UA" sz="2000" b="1" i="1" dirty="0" smtClean="0">
                <a:solidFill>
                  <a:schemeClr val="accent2">
                    <a:lumMod val="75000"/>
                  </a:schemeClr>
                </a:solidFill>
                <a:latin typeface="Arial Narrow" panose="020B0606020202030204" pitchFamily="34" charset="0"/>
              </a:rPr>
              <a:t>.</a:t>
            </a:r>
            <a:r>
              <a:rPr lang="uk-UA" sz="2000" b="1" i="1" dirty="0">
                <a:solidFill>
                  <a:schemeClr val="accent2">
                    <a:lumMod val="75000"/>
                  </a:schemeClr>
                </a:solidFill>
                <a:latin typeface="Arial Narrow" panose="020B0606020202030204" pitchFamily="34" charset="0"/>
              </a:rPr>
              <a:t> О.О. Ісаєва</a:t>
            </a:r>
            <a:r>
              <a:rPr lang="uk-UA" sz="2000" b="1" i="1" dirty="0" smtClean="0">
                <a:solidFill>
                  <a:schemeClr val="accent2">
                    <a:lumMod val="75000"/>
                  </a:schemeClr>
                </a:solidFill>
                <a:latin typeface="Arial Narrow" panose="020B0606020202030204" pitchFamily="34" charset="0"/>
              </a:rPr>
              <a:t>)</a:t>
            </a:r>
            <a:endParaRPr lang="ru-RU" sz="2000" b="1" i="1" dirty="0">
              <a:solidFill>
                <a:schemeClr val="accent2">
                  <a:lumMod val="75000"/>
                </a:schemeClr>
              </a:solidFill>
              <a:latin typeface="Arial Narrow" panose="020B0606020202030204" pitchFamily="34" charset="0"/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93" t="13462" r="13180" b="14891"/>
          <a:stretch/>
        </p:blipFill>
        <p:spPr bwMode="auto">
          <a:xfrm>
            <a:off x="1842449" y="3715319"/>
            <a:ext cx="5049671" cy="27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2116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250889"/>
            <a:ext cx="7886700" cy="1074207"/>
          </a:xfrm>
        </p:spPr>
        <p:txBody>
          <a:bodyPr>
            <a:normAutofit/>
          </a:bodyPr>
          <a:lstStyle/>
          <a:p>
            <a:pPr algn="ctr"/>
            <a:r>
              <a:rPr lang="uk-UA" sz="28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Arial Narrow" panose="020B0606020202030204" pitchFamily="34" charset="0"/>
                <a:ea typeface="+mn-ea"/>
                <a:cs typeface="+mn-cs"/>
              </a:rPr>
              <a:t>Ініціативність </a:t>
            </a:r>
            <a:r>
              <a:rPr lang="uk-UA" sz="28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Arial Narrow" panose="020B0606020202030204" pitchFamily="34" charset="0"/>
                <a:ea typeface="+mn-ea"/>
                <a:cs typeface="+mn-cs"/>
              </a:rPr>
              <a:t>і підприємливість</a:t>
            </a:r>
            <a:r>
              <a:rPr lang="ru-RU" sz="2800" dirty="0"/>
              <a:t/>
            </a:r>
            <a:br>
              <a:rPr lang="ru-RU" sz="2800" dirty="0"/>
            </a:br>
            <a:endParaRPr lang="uk-UA" sz="2800" b="1" dirty="0">
              <a:solidFill>
                <a:schemeClr val="accent4">
                  <a:lumMod val="60000"/>
                  <a:lumOff val="40000"/>
                </a:schemeClr>
              </a:solidFill>
              <a:latin typeface="Arial Narrow" panose="020B0606020202030204" pitchFamily="34" charset="0"/>
              <a:ea typeface="+mn-ea"/>
              <a:cs typeface="+mn-cs"/>
            </a:endParaRPr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272955" y="1732100"/>
            <a:ext cx="5349923" cy="37856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508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indent="0"/>
            <a:r>
              <a:rPr lang="uk-UA" sz="2000" b="1" dirty="0">
                <a:solidFill>
                  <a:schemeClr val="accent2">
                    <a:lumMod val="75000"/>
                  </a:schemeClr>
                </a:solidFill>
                <a:latin typeface="Arial Narrow" panose="020B0606020202030204" pitchFamily="34" charset="0"/>
              </a:rPr>
              <a:t>Завдання</a:t>
            </a:r>
            <a:r>
              <a:rPr lang="uk-UA" sz="2000" dirty="0">
                <a:latin typeface="Arial Narrow" panose="020B0606020202030204" pitchFamily="34" charset="0"/>
              </a:rPr>
              <a:t>. </a:t>
            </a:r>
            <a:endParaRPr lang="uk-UA" sz="2000" dirty="0" smtClean="0">
              <a:latin typeface="Arial Narrow" panose="020B0606020202030204" pitchFamily="34" charset="0"/>
            </a:endParaRPr>
          </a:p>
          <a:p>
            <a:pPr indent="0"/>
            <a:r>
              <a:rPr lang="uk-UA" sz="2000" dirty="0" smtClean="0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1. Прочитайте </a:t>
            </a:r>
            <a:r>
              <a:rPr lang="uk-UA" sz="2000" dirty="0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слова </a:t>
            </a:r>
            <a:r>
              <a:rPr lang="uk-UA" sz="2000" dirty="0" err="1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Волта</a:t>
            </a:r>
            <a:r>
              <a:rPr lang="uk-UA" sz="2000" dirty="0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 </a:t>
            </a:r>
            <a:r>
              <a:rPr lang="uk-UA" sz="2000" dirty="0" err="1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Вітмена</a:t>
            </a:r>
            <a:r>
              <a:rPr lang="uk-UA" sz="2000" dirty="0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 </a:t>
            </a:r>
            <a:r>
              <a:rPr lang="uk-UA" sz="2000" i="1" dirty="0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«Я любив землю, сонце, тварин, я зневажав багатство. Я ділився з усіма, хто б не попросив, я піклувався про калік, віддавав свій заробіток іншим. Ненавидів тиранів, сперечався, не рахуючись з Богом, терпляче ставився до людей, не схиляв голови ні перед чим невідомим чи невідомим… Хотів лише того для себе, чого для інших досягав». </a:t>
            </a:r>
            <a:endParaRPr lang="uk-UA" sz="2000" i="1" dirty="0" smtClean="0">
              <a:solidFill>
                <a:schemeClr val="accent5">
                  <a:lumMod val="50000"/>
                </a:schemeClr>
              </a:solidFill>
              <a:latin typeface="Arial Narrow" panose="020B0606020202030204" pitchFamily="34" charset="0"/>
            </a:endParaRPr>
          </a:p>
          <a:p>
            <a:pPr indent="0"/>
            <a:r>
              <a:rPr lang="uk-UA" sz="2000" dirty="0" smtClean="0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2. Чому поет не може стати олігархом? Це доля? Це прокляття? Це нагорода Бога? Висловіть власне судження або напишіть есе.</a:t>
            </a:r>
            <a:endParaRPr lang="ru-RU" sz="2000" dirty="0">
              <a:solidFill>
                <a:schemeClr val="accent5">
                  <a:lumMod val="50000"/>
                </a:schemeClr>
              </a:solidFill>
              <a:latin typeface="Arial Narrow" panose="020B0606020202030204" pitchFamily="34" charset="0"/>
            </a:endParaRPr>
          </a:p>
        </p:txBody>
      </p:sp>
      <p:pic>
        <p:nvPicPr>
          <p:cNvPr id="10242" name="Picture 2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2878" y="3939038"/>
            <a:ext cx="3238500" cy="2428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4392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250889"/>
            <a:ext cx="7886700" cy="1074207"/>
          </a:xfrm>
        </p:spPr>
        <p:txBody>
          <a:bodyPr>
            <a:normAutofit/>
          </a:bodyPr>
          <a:lstStyle/>
          <a:p>
            <a:pPr algn="ctr"/>
            <a:r>
              <a:rPr lang="uk-UA" sz="25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Arial Narrow" panose="020B0606020202030204" pitchFamily="34" charset="0"/>
                <a:ea typeface="+mn-ea"/>
                <a:cs typeface="+mn-cs"/>
              </a:rPr>
              <a:t>Соціальна </a:t>
            </a:r>
            <a:r>
              <a:rPr lang="uk-UA" sz="25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Arial Narrow" panose="020B0606020202030204" pitchFamily="34" charset="0"/>
                <a:ea typeface="+mn-ea"/>
                <a:cs typeface="+mn-cs"/>
              </a:rPr>
              <a:t>та громадянська компетентності</a:t>
            </a:r>
            <a:r>
              <a:rPr lang="ru-RU" sz="25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Arial Narrow" panose="020B0606020202030204" pitchFamily="34" charset="0"/>
                <a:ea typeface="+mn-ea"/>
                <a:cs typeface="+mn-cs"/>
              </a:rPr>
              <a:t/>
            </a:r>
            <a:br>
              <a:rPr lang="ru-RU" sz="25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Arial Narrow" panose="020B0606020202030204" pitchFamily="34" charset="0"/>
                <a:ea typeface="+mn-ea"/>
                <a:cs typeface="+mn-cs"/>
              </a:rPr>
            </a:br>
            <a:endParaRPr lang="uk-UA" sz="2500" b="1" dirty="0">
              <a:solidFill>
                <a:schemeClr val="accent4">
                  <a:lumMod val="60000"/>
                  <a:lumOff val="40000"/>
                </a:schemeClr>
              </a:solidFill>
              <a:latin typeface="Arial Narrow" panose="020B0606020202030204" pitchFamily="34" charset="0"/>
              <a:ea typeface="+mn-ea"/>
              <a:cs typeface="+mn-cs"/>
            </a:endParaRPr>
          </a:p>
        </p:txBody>
      </p:sp>
      <p:pic>
        <p:nvPicPr>
          <p:cNvPr id="5" name="Picture 2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2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660" y="1582316"/>
            <a:ext cx="8753521" cy="4979965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1897038" y="2149061"/>
            <a:ext cx="5349923" cy="31700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508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indent="0"/>
            <a:r>
              <a:rPr lang="uk-UA" sz="2000" b="1" dirty="0">
                <a:solidFill>
                  <a:schemeClr val="accent2">
                    <a:lumMod val="75000"/>
                  </a:schemeClr>
                </a:solidFill>
                <a:latin typeface="Arial Narrow" panose="020B0606020202030204" pitchFamily="34" charset="0"/>
              </a:rPr>
              <a:t>Завдання</a:t>
            </a:r>
            <a:r>
              <a:rPr lang="uk-UA" sz="2000" dirty="0">
                <a:latin typeface="Arial Narrow" panose="020B0606020202030204" pitchFamily="34" charset="0"/>
              </a:rPr>
              <a:t>. </a:t>
            </a:r>
            <a:endParaRPr lang="uk-UA" sz="2000" dirty="0" smtClean="0">
              <a:latin typeface="Arial Narrow" panose="020B0606020202030204" pitchFamily="34" charset="0"/>
            </a:endParaRPr>
          </a:p>
          <a:p>
            <a:r>
              <a:rPr lang="uk-UA" sz="2000" dirty="0" smtClean="0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1</a:t>
            </a:r>
            <a:r>
              <a:rPr lang="uk-UA" sz="2000" dirty="0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. Які мрії та ідеали американської нації втілив В. </a:t>
            </a:r>
            <a:r>
              <a:rPr lang="uk-UA" sz="2000" dirty="0" err="1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Вітмен</a:t>
            </a:r>
            <a:r>
              <a:rPr lang="uk-UA" sz="2000" dirty="0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 у своїй творчості? Чи корисні вони для української </a:t>
            </a:r>
            <a:r>
              <a:rPr lang="uk-UA" sz="2000" dirty="0" smtClean="0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нації?</a:t>
            </a:r>
            <a:r>
              <a:rPr lang="uk-UA" sz="2000" b="1" dirty="0" smtClean="0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 </a:t>
            </a:r>
            <a:r>
              <a:rPr lang="uk-UA" sz="2000" b="1" i="1" dirty="0">
                <a:solidFill>
                  <a:schemeClr val="accent2">
                    <a:lumMod val="75000"/>
                  </a:schemeClr>
                </a:solidFill>
                <a:latin typeface="Arial Narrow" panose="020B0606020202030204" pitchFamily="34" charset="0"/>
              </a:rPr>
              <a:t>(</a:t>
            </a:r>
            <a:r>
              <a:rPr lang="uk-UA" sz="2000" b="1" i="1" dirty="0" err="1">
                <a:solidFill>
                  <a:schemeClr val="accent2">
                    <a:lumMod val="75000"/>
                  </a:schemeClr>
                </a:solidFill>
                <a:latin typeface="Arial Narrow" panose="020B0606020202030204" pitchFamily="34" charset="0"/>
              </a:rPr>
              <a:t>авт</a:t>
            </a:r>
            <a:r>
              <a:rPr lang="uk-UA" sz="2000" b="1" i="1" dirty="0">
                <a:solidFill>
                  <a:schemeClr val="accent2">
                    <a:lumMod val="75000"/>
                  </a:schemeClr>
                </a:solidFill>
                <a:latin typeface="Arial Narrow" panose="020B0606020202030204" pitchFamily="34" charset="0"/>
              </a:rPr>
              <a:t>. О.М. </a:t>
            </a:r>
            <a:r>
              <a:rPr lang="uk-UA" sz="2000" b="1" i="1" dirty="0" err="1">
                <a:solidFill>
                  <a:schemeClr val="accent2">
                    <a:lumMod val="75000"/>
                  </a:schemeClr>
                </a:solidFill>
                <a:latin typeface="Arial Narrow" panose="020B0606020202030204" pitchFamily="34" charset="0"/>
              </a:rPr>
              <a:t>Ніколенко</a:t>
            </a:r>
            <a:r>
              <a:rPr lang="uk-UA" sz="2000" b="1" i="1" dirty="0">
                <a:solidFill>
                  <a:schemeClr val="accent2">
                    <a:lumMod val="75000"/>
                  </a:schemeClr>
                </a:solidFill>
                <a:latin typeface="Arial Narrow" panose="020B0606020202030204" pitchFamily="34" charset="0"/>
              </a:rPr>
              <a:t> )</a:t>
            </a:r>
            <a:endParaRPr lang="ru-RU" sz="2000" b="1" i="1" dirty="0">
              <a:solidFill>
                <a:schemeClr val="accent2">
                  <a:lumMod val="75000"/>
                </a:schemeClr>
              </a:solidFill>
              <a:latin typeface="Arial Narrow" panose="020B0606020202030204" pitchFamily="34" charset="0"/>
            </a:endParaRPr>
          </a:p>
          <a:p>
            <a:endParaRPr lang="uk-UA" sz="2000" dirty="0" smtClean="0">
              <a:latin typeface="Arial Narrow" panose="020B0606020202030204" pitchFamily="34" charset="0"/>
            </a:endParaRPr>
          </a:p>
          <a:p>
            <a:r>
              <a:rPr lang="uk-UA" sz="2000" dirty="0" smtClean="0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2. Як ви розумієте вислів «Людина з великої літери»? Чому у своїх віршах </a:t>
            </a:r>
            <a:r>
              <a:rPr lang="uk-UA" sz="2000" dirty="0" err="1" smtClean="0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Волт</a:t>
            </a:r>
            <a:r>
              <a:rPr lang="uk-UA" sz="2000" dirty="0" smtClean="0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 </a:t>
            </a:r>
            <a:r>
              <a:rPr lang="uk-UA" sz="2000" dirty="0" err="1" smtClean="0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Вітмен</a:t>
            </a:r>
            <a:r>
              <a:rPr lang="uk-UA" sz="2000" dirty="0" smtClean="0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 часто пише слово «Людина» з великої літери? </a:t>
            </a:r>
          </a:p>
          <a:p>
            <a:pPr indent="0"/>
            <a:r>
              <a:rPr lang="uk-UA" sz="2000" b="1" i="1" dirty="0" smtClean="0">
                <a:solidFill>
                  <a:schemeClr val="accent2">
                    <a:lumMod val="75000"/>
                  </a:schemeClr>
                </a:solidFill>
                <a:latin typeface="Arial Narrow" panose="020B0606020202030204" pitchFamily="34" charset="0"/>
              </a:rPr>
              <a:t>(</a:t>
            </a:r>
            <a:r>
              <a:rPr lang="uk-UA" sz="2000" b="1" i="1" dirty="0" err="1">
                <a:solidFill>
                  <a:schemeClr val="accent2">
                    <a:lumMod val="75000"/>
                  </a:schemeClr>
                </a:solidFill>
                <a:latin typeface="Arial Narrow" panose="020B0606020202030204" pitchFamily="34" charset="0"/>
              </a:rPr>
              <a:t>авт</a:t>
            </a:r>
            <a:r>
              <a:rPr lang="uk-UA" sz="2000" b="1" i="1" dirty="0">
                <a:solidFill>
                  <a:schemeClr val="accent2">
                    <a:lumMod val="75000"/>
                  </a:schemeClr>
                </a:solidFill>
                <a:latin typeface="Arial Narrow" panose="020B0606020202030204" pitchFamily="34" charset="0"/>
              </a:rPr>
              <a:t>. </a:t>
            </a:r>
            <a:r>
              <a:rPr lang="uk-UA" sz="2000" b="1" i="1" dirty="0" smtClean="0">
                <a:solidFill>
                  <a:schemeClr val="accent2">
                    <a:lumMod val="75000"/>
                  </a:schemeClr>
                </a:solidFill>
                <a:latin typeface="Arial Narrow" panose="020B0606020202030204" pitchFamily="34" charset="0"/>
              </a:rPr>
              <a:t>Ю.І. Ковбасенко)</a:t>
            </a:r>
            <a:endParaRPr lang="ru-RU" sz="2000" dirty="0" smtClean="0">
              <a:latin typeface="Arial Narrow" panose="020B0606020202030204" pitchFamily="34" charset="0"/>
            </a:endParaRPr>
          </a:p>
          <a:p>
            <a:pPr indent="0"/>
            <a:endParaRPr lang="ru-RU" sz="2000" dirty="0">
              <a:solidFill>
                <a:schemeClr val="accent5">
                  <a:lumMod val="50000"/>
                </a:schemeClr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6064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250889"/>
            <a:ext cx="7886700" cy="1074207"/>
          </a:xfrm>
        </p:spPr>
        <p:txBody>
          <a:bodyPr>
            <a:normAutofit/>
          </a:bodyPr>
          <a:lstStyle/>
          <a:p>
            <a:pPr algn="ctr"/>
            <a:r>
              <a:rPr lang="uk-UA" sz="26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Arial Narrow" panose="020B0606020202030204" pitchFamily="34" charset="0"/>
                <a:ea typeface="+mn-ea"/>
                <a:cs typeface="+mn-cs"/>
              </a:rPr>
              <a:t>Обізнаність </a:t>
            </a:r>
            <a:r>
              <a:rPr lang="uk-UA" sz="26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Arial Narrow" panose="020B0606020202030204" pitchFamily="34" charset="0"/>
                <a:ea typeface="+mn-ea"/>
                <a:cs typeface="+mn-cs"/>
              </a:rPr>
              <a:t>та самовираження у сфері </a:t>
            </a:r>
            <a:r>
              <a:rPr lang="uk-UA" sz="26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Arial Narrow" panose="020B0606020202030204" pitchFamily="34" charset="0"/>
                <a:ea typeface="+mn-ea"/>
                <a:cs typeface="+mn-cs"/>
              </a:rPr>
              <a:t>культури</a:t>
            </a:r>
            <a:r>
              <a:rPr lang="ru-RU" sz="25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Arial Narrow" panose="020B0606020202030204" pitchFamily="34" charset="0"/>
                <a:ea typeface="+mn-ea"/>
                <a:cs typeface="+mn-cs"/>
              </a:rPr>
              <a:t/>
            </a:r>
            <a:br>
              <a:rPr lang="ru-RU" sz="25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Arial Narrow" panose="020B0606020202030204" pitchFamily="34" charset="0"/>
                <a:ea typeface="+mn-ea"/>
                <a:cs typeface="+mn-cs"/>
              </a:rPr>
            </a:br>
            <a:endParaRPr lang="uk-UA" sz="2500" b="1" dirty="0">
              <a:solidFill>
                <a:schemeClr val="accent4">
                  <a:lumMod val="60000"/>
                  <a:lumOff val="40000"/>
                </a:schemeClr>
              </a:solidFill>
              <a:latin typeface="Arial Narrow" panose="020B0606020202030204" pitchFamily="34" charset="0"/>
              <a:ea typeface="+mn-ea"/>
              <a:cs typeface="+mn-cs"/>
            </a:endParaRPr>
          </a:p>
        </p:txBody>
      </p:sp>
      <p:pic>
        <p:nvPicPr>
          <p:cNvPr id="5" name="Picture 2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2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756" y="1325096"/>
            <a:ext cx="8753521" cy="5293039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436728" y="1995175"/>
            <a:ext cx="8256896" cy="3477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508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indent="0"/>
            <a:r>
              <a:rPr lang="uk-UA" sz="2000" b="1" dirty="0">
                <a:solidFill>
                  <a:schemeClr val="accent2">
                    <a:lumMod val="75000"/>
                  </a:schemeClr>
                </a:solidFill>
                <a:latin typeface="Arial Narrow" panose="020B0606020202030204" pitchFamily="34" charset="0"/>
              </a:rPr>
              <a:t>Завдання</a:t>
            </a:r>
            <a:r>
              <a:rPr lang="uk-UA" sz="2000" dirty="0">
                <a:latin typeface="Arial Narrow" panose="020B0606020202030204" pitchFamily="34" charset="0"/>
              </a:rPr>
              <a:t>. </a:t>
            </a:r>
            <a:endParaRPr lang="uk-UA" sz="2000" dirty="0" smtClean="0">
              <a:latin typeface="Arial Narrow" panose="020B060602020203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uk-UA" sz="2000" dirty="0" smtClean="0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Серіали </a:t>
            </a:r>
            <a:r>
              <a:rPr lang="uk-UA" sz="2000" dirty="0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«У всі тяжкі» та «Північна сторона», </a:t>
            </a:r>
            <a:r>
              <a:rPr lang="uk-UA" sz="2000" dirty="0" smtClean="0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«</a:t>
            </a:r>
            <a:r>
              <a:rPr lang="uk-UA" sz="2000" dirty="0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Картковий </a:t>
            </a:r>
            <a:r>
              <a:rPr lang="uk-UA" sz="2000" dirty="0" smtClean="0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будиночок», </a:t>
            </a:r>
            <a:r>
              <a:rPr lang="uk-UA" sz="2000" dirty="0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«Доктор </a:t>
            </a:r>
            <a:r>
              <a:rPr lang="uk-UA" sz="2000" dirty="0" err="1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Квін</a:t>
            </a:r>
            <a:r>
              <a:rPr lang="uk-UA" sz="2000" dirty="0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. Жінка </a:t>
            </a:r>
            <a:r>
              <a:rPr lang="uk-UA" sz="2000" dirty="0" smtClean="0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лікар», фільми «Смок </a:t>
            </a:r>
            <a:r>
              <a:rPr lang="uk-UA" sz="2000" dirty="0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і Малюк</a:t>
            </a:r>
            <a:r>
              <a:rPr lang="uk-UA" sz="2000" dirty="0" smtClean="0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», «</a:t>
            </a:r>
            <a:r>
              <a:rPr lang="uk-UA" sz="2000" dirty="0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Поза законом</a:t>
            </a:r>
            <a:r>
              <a:rPr lang="uk-UA" sz="2000" dirty="0" smtClean="0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», </a:t>
            </a:r>
            <a:r>
              <a:rPr lang="uk-UA" sz="2000" dirty="0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«Товариство мертвих поетів». </a:t>
            </a:r>
            <a:endParaRPr lang="uk-UA" sz="2000" dirty="0" smtClean="0">
              <a:solidFill>
                <a:schemeClr val="accent5">
                  <a:lumMod val="50000"/>
                </a:schemeClr>
              </a:solidFill>
              <a:latin typeface="Arial Narrow" panose="020B060602020203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uk-UA" sz="2000" dirty="0" smtClean="0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Книга</a:t>
            </a:r>
            <a:r>
              <a:rPr lang="uk-UA" sz="2000" dirty="0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 Джона Гріна «Паперові міста».</a:t>
            </a:r>
            <a:endParaRPr lang="ru-RU" sz="2000" dirty="0">
              <a:solidFill>
                <a:schemeClr val="accent5">
                  <a:lumMod val="50000"/>
                </a:schemeClr>
              </a:solidFill>
              <a:latin typeface="Arial Narrow" panose="020B060602020203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uk-UA" sz="2000" dirty="0" smtClean="0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Комп’ютерна гра</a:t>
            </a:r>
            <a:r>
              <a:rPr lang="uk-UA" sz="2000" dirty="0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 </a:t>
            </a:r>
            <a:r>
              <a:rPr lang="uk-UA" sz="2000" dirty="0" smtClean="0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 «</a:t>
            </a:r>
            <a:r>
              <a:rPr lang="uk-UA" sz="2000" dirty="0" err="1" smtClean="0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Mass</a:t>
            </a:r>
            <a:r>
              <a:rPr lang="uk-UA" sz="2000" dirty="0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 </a:t>
            </a:r>
            <a:r>
              <a:rPr lang="uk-UA" sz="2000" dirty="0" err="1" smtClean="0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Effect</a:t>
            </a:r>
            <a:r>
              <a:rPr lang="uk-UA" sz="2000" dirty="0" smtClean="0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»</a:t>
            </a:r>
            <a:endParaRPr lang="ru-RU" sz="2000" dirty="0">
              <a:solidFill>
                <a:schemeClr val="accent5">
                  <a:lumMod val="50000"/>
                </a:schemeClr>
              </a:solidFill>
              <a:latin typeface="Arial Narrow" panose="020B060602020203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uk-UA" sz="2000" dirty="0" smtClean="0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Книга </a:t>
            </a:r>
            <a:r>
              <a:rPr lang="uk-UA" sz="2000" dirty="0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«Щоденник пам’яті» та </a:t>
            </a:r>
            <a:r>
              <a:rPr lang="uk-UA" sz="2000" dirty="0" smtClean="0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однойменний фільм </a:t>
            </a:r>
            <a:r>
              <a:rPr lang="uk-UA" sz="2000" dirty="0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2004 </a:t>
            </a:r>
            <a:r>
              <a:rPr lang="uk-UA" sz="2000" dirty="0" smtClean="0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року.</a:t>
            </a:r>
          </a:p>
          <a:p>
            <a:pPr indent="0"/>
            <a:r>
              <a:rPr lang="uk-UA" sz="2000" dirty="0" smtClean="0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Ці твори мистецтва торкаються творчості В. </a:t>
            </a:r>
            <a:r>
              <a:rPr lang="uk-UA" sz="2000" dirty="0" err="1" smtClean="0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Вітмена</a:t>
            </a:r>
            <a:r>
              <a:rPr lang="uk-UA" sz="2000" dirty="0" smtClean="0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. Знайомство з ними дасть </a:t>
            </a:r>
            <a:r>
              <a:rPr lang="uk-UA" sz="2000" dirty="0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можливість  сприймати твори </a:t>
            </a:r>
            <a:r>
              <a:rPr lang="uk-UA" sz="2000" dirty="0" err="1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Вітмена</a:t>
            </a:r>
            <a:r>
              <a:rPr lang="uk-UA" sz="2000" dirty="0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 в контексті культури доби; </a:t>
            </a:r>
            <a:r>
              <a:rPr lang="uk-UA" sz="2000" dirty="0" smtClean="0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продемонструвати </a:t>
            </a:r>
            <a:r>
              <a:rPr lang="uk-UA" sz="2000" dirty="0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взаємодію літератури з іншими видами </a:t>
            </a:r>
            <a:r>
              <a:rPr lang="uk-UA" sz="2000" dirty="0" smtClean="0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мистецтва </a:t>
            </a:r>
            <a:r>
              <a:rPr lang="uk-UA" sz="2000" b="1" i="1" dirty="0">
                <a:solidFill>
                  <a:schemeClr val="accent2">
                    <a:lumMod val="75000"/>
                  </a:schemeClr>
                </a:solidFill>
                <a:latin typeface="Arial Narrow" panose="020B0606020202030204" pitchFamily="34" charset="0"/>
              </a:rPr>
              <a:t>(</a:t>
            </a:r>
            <a:r>
              <a:rPr lang="uk-UA" sz="2000" b="1" i="1" dirty="0" err="1">
                <a:solidFill>
                  <a:schemeClr val="accent2">
                    <a:lumMod val="75000"/>
                  </a:schemeClr>
                </a:solidFill>
                <a:latin typeface="Arial Narrow" panose="020B0606020202030204" pitchFamily="34" charset="0"/>
              </a:rPr>
              <a:t>авт</a:t>
            </a:r>
            <a:r>
              <a:rPr lang="uk-UA" sz="2000" b="1" i="1" dirty="0">
                <a:solidFill>
                  <a:schemeClr val="accent2">
                    <a:lumMod val="75000"/>
                  </a:schemeClr>
                </a:solidFill>
                <a:latin typeface="Arial Narrow" panose="020B0606020202030204" pitchFamily="34" charset="0"/>
              </a:rPr>
              <a:t>. Н.М. </a:t>
            </a:r>
            <a:r>
              <a:rPr lang="uk-UA" sz="2000" b="1" i="1" dirty="0" err="1">
                <a:solidFill>
                  <a:schemeClr val="accent2">
                    <a:lumMod val="75000"/>
                  </a:schemeClr>
                </a:solidFill>
                <a:latin typeface="Arial Narrow" panose="020B0606020202030204" pitchFamily="34" charset="0"/>
              </a:rPr>
              <a:t>Кадоб’янська</a:t>
            </a:r>
            <a:r>
              <a:rPr lang="uk-UA" sz="2000" b="1" i="1" dirty="0" smtClean="0">
                <a:solidFill>
                  <a:schemeClr val="accent2">
                    <a:lumMod val="75000"/>
                  </a:schemeClr>
                </a:solidFill>
                <a:latin typeface="Arial Narrow" panose="020B0606020202030204" pitchFamily="34" charset="0"/>
              </a:rPr>
              <a:t>)</a:t>
            </a:r>
            <a:endParaRPr lang="ru-RU" sz="2000" b="1" i="1" dirty="0">
              <a:solidFill>
                <a:schemeClr val="accent2">
                  <a:lumMod val="75000"/>
                </a:schemeClr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4978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87367"/>
            <a:ext cx="7886700" cy="1074207"/>
          </a:xfrm>
        </p:spPr>
        <p:txBody>
          <a:bodyPr>
            <a:normAutofit/>
          </a:bodyPr>
          <a:lstStyle/>
          <a:p>
            <a:pPr algn="ctr"/>
            <a:r>
              <a:rPr lang="uk-UA" sz="23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Arial Narrow" panose="020B0606020202030204" pitchFamily="34" charset="0"/>
                <a:ea typeface="+mn-ea"/>
                <a:cs typeface="+mn-cs"/>
              </a:rPr>
              <a:t>Екологічна </a:t>
            </a:r>
            <a:r>
              <a:rPr lang="uk-UA" sz="23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Arial Narrow" panose="020B0606020202030204" pitchFamily="34" charset="0"/>
                <a:ea typeface="+mn-ea"/>
                <a:cs typeface="+mn-cs"/>
              </a:rPr>
              <a:t>грамотність і здорове життя</a:t>
            </a:r>
            <a:r>
              <a:rPr lang="ru-RU" sz="23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Arial Narrow" panose="020B0606020202030204" pitchFamily="34" charset="0"/>
                <a:ea typeface="+mn-ea"/>
                <a:cs typeface="+mn-cs"/>
              </a:rPr>
              <a:t/>
            </a:r>
            <a:br>
              <a:rPr lang="ru-RU" sz="23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Arial Narrow" panose="020B0606020202030204" pitchFamily="34" charset="0"/>
                <a:ea typeface="+mn-ea"/>
                <a:cs typeface="+mn-cs"/>
              </a:rPr>
            </a:br>
            <a:r>
              <a:rPr lang="ru-RU" sz="23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Arial Narrow" panose="020B0606020202030204" pitchFamily="34" charset="0"/>
                <a:ea typeface="+mn-ea"/>
                <a:cs typeface="+mn-cs"/>
              </a:rPr>
              <a:t/>
            </a:r>
            <a:br>
              <a:rPr lang="ru-RU" sz="23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Arial Narrow" panose="020B0606020202030204" pitchFamily="34" charset="0"/>
                <a:ea typeface="+mn-ea"/>
                <a:cs typeface="+mn-cs"/>
              </a:rPr>
            </a:br>
            <a:endParaRPr lang="uk-UA" sz="2300" b="1" dirty="0">
              <a:solidFill>
                <a:schemeClr val="accent4">
                  <a:lumMod val="60000"/>
                  <a:lumOff val="40000"/>
                </a:schemeClr>
              </a:solidFill>
              <a:latin typeface="Arial Narrow" panose="020B0606020202030204" pitchFamily="34" charset="0"/>
              <a:ea typeface="+mn-ea"/>
              <a:cs typeface="+mn-cs"/>
            </a:endParaRPr>
          </a:p>
        </p:txBody>
      </p:sp>
      <p:pic>
        <p:nvPicPr>
          <p:cNvPr id="5" name="Picture 2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2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660" y="1269242"/>
            <a:ext cx="8753521" cy="5293039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3507475" y="1715158"/>
            <a:ext cx="5250217" cy="44012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508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indent="0"/>
            <a:r>
              <a:rPr lang="uk-UA" sz="2000" b="1" dirty="0">
                <a:solidFill>
                  <a:schemeClr val="accent2">
                    <a:lumMod val="75000"/>
                  </a:schemeClr>
                </a:solidFill>
                <a:latin typeface="Arial Narrow" panose="020B0606020202030204" pitchFamily="34" charset="0"/>
              </a:rPr>
              <a:t>Завдання</a:t>
            </a:r>
            <a:r>
              <a:rPr lang="uk-UA" sz="2000" dirty="0">
                <a:latin typeface="Arial Narrow" panose="020B0606020202030204" pitchFamily="34" charset="0"/>
              </a:rPr>
              <a:t>. </a:t>
            </a:r>
            <a:endParaRPr lang="uk-UA" sz="2000" dirty="0" smtClean="0">
              <a:latin typeface="Arial Narrow" panose="020B0606020202030204" pitchFamily="34" charset="0"/>
            </a:endParaRPr>
          </a:p>
          <a:p>
            <a:pPr indent="0"/>
            <a:r>
              <a:rPr lang="uk-UA" sz="2000" dirty="0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1. Із дванадцяти віршів і поем у цілком новому стилі </a:t>
            </a:r>
            <a:r>
              <a:rPr lang="uk-UA" sz="2000" dirty="0" err="1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Вітмен</a:t>
            </a:r>
            <a:r>
              <a:rPr lang="uk-UA" sz="2000" dirty="0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 уклав збірку з такою ж, як і самі вірші, дражливою назвою: «Листя трави». Ви ніколи не бачили у трави листя? То, можливо, ви просто погано вдивлялися у природу, не зливалися з нею так, щоб і самому стати лише листком трави? Адже листя трави — це реальність «трансцендентна». </a:t>
            </a:r>
            <a:endParaRPr lang="ru-RU" sz="2000" dirty="0">
              <a:solidFill>
                <a:schemeClr val="accent5">
                  <a:lumMod val="50000"/>
                </a:schemeClr>
              </a:solidFill>
              <a:latin typeface="Arial Narrow" panose="020B0606020202030204" pitchFamily="34" charset="0"/>
            </a:endParaRPr>
          </a:p>
          <a:p>
            <a:r>
              <a:rPr lang="uk-UA" sz="2000" dirty="0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Прокоментуйте, яку роль виконує природа в житті людини. </a:t>
            </a:r>
            <a:r>
              <a:rPr lang="uk-UA" sz="2000" b="1" i="1" dirty="0" smtClean="0">
                <a:solidFill>
                  <a:schemeClr val="accent2">
                    <a:lumMod val="75000"/>
                  </a:schemeClr>
                </a:solidFill>
                <a:latin typeface="Arial Narrow" panose="020B0606020202030204" pitchFamily="34" charset="0"/>
              </a:rPr>
              <a:t>(</a:t>
            </a:r>
            <a:r>
              <a:rPr lang="uk-UA" sz="2000" b="1" i="1" dirty="0" err="1">
                <a:solidFill>
                  <a:schemeClr val="accent2">
                    <a:lumMod val="75000"/>
                  </a:schemeClr>
                </a:solidFill>
                <a:latin typeface="Arial Narrow" panose="020B0606020202030204" pitchFamily="34" charset="0"/>
              </a:rPr>
              <a:t>авт</a:t>
            </a:r>
            <a:r>
              <a:rPr lang="uk-UA" sz="2000" b="1" i="1" dirty="0">
                <a:solidFill>
                  <a:schemeClr val="accent2">
                    <a:lumMod val="75000"/>
                  </a:schemeClr>
                </a:solidFill>
                <a:latin typeface="Arial Narrow" panose="020B0606020202030204" pitchFamily="34" charset="0"/>
              </a:rPr>
              <a:t>. Н.М. </a:t>
            </a:r>
            <a:r>
              <a:rPr lang="uk-UA" sz="2000" b="1" i="1" dirty="0" err="1">
                <a:solidFill>
                  <a:schemeClr val="accent2">
                    <a:lumMod val="75000"/>
                  </a:schemeClr>
                </a:solidFill>
                <a:latin typeface="Arial Narrow" panose="020B0606020202030204" pitchFamily="34" charset="0"/>
              </a:rPr>
              <a:t>Кадоб’янська</a:t>
            </a:r>
            <a:r>
              <a:rPr lang="uk-UA" sz="2000" b="1" i="1" dirty="0" smtClean="0">
                <a:solidFill>
                  <a:schemeClr val="accent2">
                    <a:lumMod val="75000"/>
                  </a:schemeClr>
                </a:solidFill>
                <a:latin typeface="Arial Narrow" panose="020B0606020202030204" pitchFamily="34" charset="0"/>
              </a:rPr>
              <a:t>)</a:t>
            </a:r>
            <a:endParaRPr lang="ru-RU" sz="2000" b="1" i="1" dirty="0">
              <a:solidFill>
                <a:schemeClr val="accent2">
                  <a:lumMod val="75000"/>
                </a:schemeClr>
              </a:solidFill>
              <a:latin typeface="Arial Narrow" panose="020B0606020202030204" pitchFamily="34" charset="0"/>
            </a:endParaRPr>
          </a:p>
          <a:p>
            <a:pPr indent="0"/>
            <a:r>
              <a:rPr lang="uk-UA" sz="2000" dirty="0" smtClean="0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2. Визначте </a:t>
            </a:r>
            <a:r>
              <a:rPr lang="uk-UA" sz="2000" dirty="0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ланцюг (каталог) образів у «Пісні про себе», за допомогою яких поет пояснює, що таке трава. Розкрийте зв’язок складових цього каталогу з образом трави</a:t>
            </a:r>
            <a:r>
              <a:rPr lang="uk-UA" sz="2000" b="1" dirty="0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.  </a:t>
            </a:r>
            <a:r>
              <a:rPr lang="uk-UA" sz="2000" b="1" i="1" dirty="0" smtClean="0">
                <a:solidFill>
                  <a:schemeClr val="accent2">
                    <a:lumMod val="75000"/>
                  </a:schemeClr>
                </a:solidFill>
                <a:latin typeface="Arial Narrow" panose="020B0606020202030204" pitchFamily="34" charset="0"/>
              </a:rPr>
              <a:t>(</a:t>
            </a:r>
            <a:r>
              <a:rPr lang="uk-UA" sz="2000" b="1" i="1" dirty="0" err="1" smtClean="0">
                <a:solidFill>
                  <a:schemeClr val="accent2">
                    <a:lumMod val="75000"/>
                  </a:schemeClr>
                </a:solidFill>
                <a:latin typeface="Arial Narrow" panose="020B0606020202030204" pitchFamily="34" charset="0"/>
              </a:rPr>
              <a:t>авт</a:t>
            </a:r>
            <a:r>
              <a:rPr lang="uk-UA" sz="2000" b="1" i="1" dirty="0">
                <a:solidFill>
                  <a:schemeClr val="accent2">
                    <a:lumMod val="75000"/>
                  </a:schemeClr>
                </a:solidFill>
                <a:latin typeface="Arial Narrow" panose="020B0606020202030204" pitchFamily="34" charset="0"/>
              </a:rPr>
              <a:t>. В.В.  </a:t>
            </a:r>
            <a:r>
              <a:rPr lang="uk-UA" sz="2000" b="1" i="1" dirty="0" err="1">
                <a:solidFill>
                  <a:schemeClr val="accent2">
                    <a:lumMod val="75000"/>
                  </a:schemeClr>
                </a:solidFill>
                <a:latin typeface="Arial Narrow" panose="020B0606020202030204" pitchFamily="34" charset="0"/>
              </a:rPr>
              <a:t>Паращич</a:t>
            </a:r>
            <a:r>
              <a:rPr lang="uk-UA" sz="2000" b="1" i="1" dirty="0" smtClean="0">
                <a:solidFill>
                  <a:schemeClr val="accent2">
                    <a:lumMod val="75000"/>
                  </a:schemeClr>
                </a:solidFill>
                <a:latin typeface="Arial Narrow" panose="020B0606020202030204" pitchFamily="34" charset="0"/>
              </a:rPr>
              <a:t>)</a:t>
            </a:r>
            <a:endParaRPr lang="ru-RU" sz="2000" b="1" i="1" dirty="0">
              <a:solidFill>
                <a:schemeClr val="accent2">
                  <a:lumMod val="75000"/>
                </a:schemeClr>
              </a:solidFill>
              <a:latin typeface="Arial Narrow" panose="020B0606020202030204" pitchFamily="34" charset="0"/>
            </a:endParaRPr>
          </a:p>
        </p:txBody>
      </p:sp>
      <p:pic>
        <p:nvPicPr>
          <p:cNvPr id="11266" name="Picture 2" descr="ÐÐ°ÑÑÐ¸Ð½ÐºÐ¸ Ð¿Ð¾ Ð·Ð°Ð¿ÑÐ¾ÑÑ ÑÐ¾Ð»Ñ ÑÐ¸ÑÐ¼ÐµÐ½ Ð»Ð¸ÑÑÑÑ ÑÑÐ°Ð²Ñ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660" y="1983819"/>
            <a:ext cx="3124224" cy="38638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8182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850278" y="1430793"/>
            <a:ext cx="208679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uk-UA" sz="2800" dirty="0" smtClean="0"/>
              <a:t>	</a:t>
            </a:r>
            <a:r>
              <a:rPr lang="uk-UA" sz="2000" i="1" dirty="0" smtClean="0"/>
              <a:t> </a:t>
            </a:r>
            <a:endParaRPr lang="ru-RU" sz="2000" dirty="0" smtClean="0"/>
          </a:p>
        </p:txBody>
      </p:sp>
      <p:sp>
        <p:nvSpPr>
          <p:cNvPr id="2" name="AutoShape 2" descr="https://pp.userapi.com/c638424/v638424869/15bc9/9YXXXP4qubY.jpg"/>
          <p:cNvSpPr>
            <a:spLocks noChangeAspect="1" noChangeArrowheads="1"/>
          </p:cNvSpPr>
          <p:nvPr/>
        </p:nvSpPr>
        <p:spPr bwMode="auto">
          <a:xfrm>
            <a:off x="116681" y="-144463"/>
            <a:ext cx="2286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AutoShape 4" descr="https://pp.userapi.com/c638424/v638424869/15bc9/9YXXXP4qubY.jpg"/>
          <p:cNvSpPr>
            <a:spLocks noChangeAspect="1" noChangeArrowheads="1"/>
          </p:cNvSpPr>
          <p:nvPr/>
        </p:nvSpPr>
        <p:spPr bwMode="auto">
          <a:xfrm>
            <a:off x="47625" y="-136525"/>
            <a:ext cx="2286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859809" y="4833738"/>
            <a:ext cx="347542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Бійтеся</a:t>
            </a:r>
            <a:r>
              <a:rPr lang="uk-UA" sz="2000" dirty="0">
                <a:solidFill>
                  <a:srgbClr val="002060"/>
                </a:solidFill>
                <a:latin typeface="Arial Narrow" panose="020B0606020202030204" pitchFamily="34" charset="0"/>
              </a:rPr>
              <a:t>, як чуми, </a:t>
            </a:r>
            <a:r>
              <a:rPr lang="uk-UA" sz="2000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однієї страшної </a:t>
            </a:r>
            <a:r>
              <a:rPr lang="uk-UA" sz="2000" dirty="0">
                <a:solidFill>
                  <a:srgbClr val="002060"/>
                </a:solidFill>
                <a:latin typeface="Arial Narrow" panose="020B0606020202030204" pitchFamily="34" charset="0"/>
              </a:rPr>
              <a:t>речі – стандартного </a:t>
            </a:r>
            <a:r>
              <a:rPr lang="uk-UA" sz="2000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мислення.</a:t>
            </a:r>
            <a:endParaRPr lang="ru-RU" sz="2000" dirty="0">
              <a:solidFill>
                <a:srgbClr val="002060"/>
              </a:solidFill>
              <a:latin typeface="Arial Narrow" panose="020B0606020202030204" pitchFamily="34" charset="0"/>
            </a:endParaRPr>
          </a:p>
          <a:p>
            <a:pPr algn="r"/>
            <a:r>
              <a:rPr lang="uk-UA" sz="2000" i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                         О. Довженко</a:t>
            </a:r>
            <a:r>
              <a:rPr lang="ru-RU" dirty="0"/>
              <a:t> 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4893673" y="4828130"/>
            <a:ext cx="4250327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dirty="0">
                <a:solidFill>
                  <a:srgbClr val="002060"/>
                </a:solidFill>
                <a:latin typeface="Arial Narrow" panose="020B0606020202030204" pitchFamily="34" charset="0"/>
              </a:rPr>
              <a:t>Будьте самі шукачами, </a:t>
            </a:r>
            <a:r>
              <a:rPr lang="uk-UA" sz="2000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 дослідниками</a:t>
            </a:r>
            <a:r>
              <a:rPr lang="uk-UA" sz="2000" dirty="0">
                <a:solidFill>
                  <a:srgbClr val="002060"/>
                </a:solidFill>
                <a:latin typeface="Arial Narrow" panose="020B0606020202030204" pitchFamily="34" charset="0"/>
              </a:rPr>
              <a:t>. Якщо не буде вогника у вас, вам ніколи не запалити його в інших.</a:t>
            </a:r>
            <a:endParaRPr lang="ru-RU" sz="2000" dirty="0">
              <a:solidFill>
                <a:srgbClr val="002060"/>
              </a:solidFill>
              <a:latin typeface="Arial Narrow" panose="020B0606020202030204" pitchFamily="34" charset="0"/>
            </a:endParaRPr>
          </a:p>
          <a:p>
            <a:pPr algn="r"/>
            <a:r>
              <a:rPr lang="uk-UA" sz="2000" i="1" dirty="0">
                <a:solidFill>
                  <a:srgbClr val="002060"/>
                </a:solidFill>
                <a:latin typeface="Arial Narrow" panose="020B0606020202030204" pitchFamily="34" charset="0"/>
              </a:rPr>
              <a:t>                                В.О. Сухомлинський</a:t>
            </a:r>
            <a:endParaRPr lang="ru-RU" sz="2000" i="1" dirty="0">
              <a:solidFill>
                <a:srgbClr val="002060"/>
              </a:solidFill>
              <a:latin typeface="Arial Narrow" panose="020B0606020202030204" pitchFamily="34" charset="0"/>
            </a:endParaRPr>
          </a:p>
        </p:txBody>
      </p:sp>
      <p:pic>
        <p:nvPicPr>
          <p:cNvPr id="1026" name="Picture 2" descr="ÐÐ°ÑÑÐ¸Ð½ÐºÐ¸ Ð¿Ð¾ Ð·Ð°Ð¿ÑÐ¾ÑÑ ÑÑÑÐ¾Ð¼Ð»Ð¸Ð½ÑÑÐºÐ¸Ð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4108" y="1954013"/>
            <a:ext cx="1826291" cy="269656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ÐÐ°ÑÑÐ¸Ð½ÐºÐ¸ Ð¿Ð¾ Ð·Ð°Ð¿ÑÐ¾ÑÑ Ð´Ð¾Ð²Ð¶ÐµÐ½ÐºÐ¾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2890" y="1954013"/>
            <a:ext cx="2062422" cy="269656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Заголовок 1"/>
          <p:cNvSpPr txBox="1">
            <a:spLocks/>
          </p:cNvSpPr>
          <p:nvPr/>
        </p:nvSpPr>
        <p:spPr>
          <a:xfrm>
            <a:off x="628650" y="447188"/>
            <a:ext cx="7886700" cy="537103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uk-UA" sz="23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Arial Narrow" panose="020B0606020202030204" pitchFamily="34" charset="0"/>
                <a:ea typeface="+mn-ea"/>
                <a:cs typeface="+mn-cs"/>
              </a:rPr>
              <a:t>Мудрість на згадку</a:t>
            </a:r>
            <a:r>
              <a:rPr lang="ru-RU" sz="23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Arial Narrow" panose="020B0606020202030204" pitchFamily="34" charset="0"/>
                <a:ea typeface="+mn-ea"/>
                <a:cs typeface="+mn-cs"/>
              </a:rPr>
              <a:t>!</a:t>
            </a:r>
            <a:endParaRPr lang="uk-UA" sz="2300" b="1" dirty="0">
              <a:solidFill>
                <a:schemeClr val="accent4">
                  <a:lumMod val="60000"/>
                  <a:lumOff val="40000"/>
                </a:schemeClr>
              </a:solidFill>
              <a:latin typeface="Arial Narrow" panose="020B060602020203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47087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425</TotalTime>
  <Words>759</Words>
  <Application>Microsoft Office PowerPoint</Application>
  <PresentationFormat>Экран (4:3)</PresentationFormat>
  <Paragraphs>101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Office Theme</vt:lpstr>
      <vt:lpstr>Волт Вітмен.   Збірка «Листя трави»    Дидактичний потенціал підручників  із зарубіжної літератури для 10 класу для формування ключових компетентностей</vt:lpstr>
      <vt:lpstr>Зміст ключових компетентностей</vt:lpstr>
      <vt:lpstr>Огляд підручників «Зарубіжна література»  10 клас (за новою програмою)</vt:lpstr>
      <vt:lpstr>Компетентнісний потенціал теми уроку</vt:lpstr>
      <vt:lpstr>Спілкування державною мовою</vt:lpstr>
      <vt:lpstr>Спілкування іноземною  мовою</vt:lpstr>
      <vt:lpstr>Математична компетентність</vt:lpstr>
      <vt:lpstr>Компетентність у природничих науках і технологіях</vt:lpstr>
      <vt:lpstr>Інформаційно-цифрова компетентність</vt:lpstr>
      <vt:lpstr>Уміння вчитися</vt:lpstr>
      <vt:lpstr>Ініціативність і підприємливість </vt:lpstr>
      <vt:lpstr>Соціальна та громадянська компетентності </vt:lpstr>
      <vt:lpstr>Обізнаність та самовираження у сфері культури </vt:lpstr>
      <vt:lpstr>Екологічна грамотність і здорове життя  </vt:lpstr>
      <vt:lpstr>Презентация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presentation</dc:title>
  <dc:creator>user</dc:creator>
  <cp:lastModifiedBy>user</cp:lastModifiedBy>
  <cp:revision>57</cp:revision>
  <dcterms:created xsi:type="dcterms:W3CDTF">2018-09-04T12:10:47Z</dcterms:created>
  <dcterms:modified xsi:type="dcterms:W3CDTF">2019-11-06T06:16:29Z</dcterms:modified>
</cp:coreProperties>
</file>