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</p:sldMasterIdLst>
  <p:sldIdLst>
    <p:sldId id="256" r:id="rId11"/>
    <p:sldId id="277" r:id="rId12"/>
    <p:sldId id="267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66" r:id="rId31"/>
    <p:sldId id="268" r:id="rId3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3590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6089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49040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24901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0984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668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5265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0407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5351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74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51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03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9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494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78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50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001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46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65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72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5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02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086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873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1802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464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92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735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96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972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908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9918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038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4262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382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8093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152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4812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38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71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513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9385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134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1429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124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66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372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256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34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649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5263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9262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604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1131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517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4468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3410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30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76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28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7444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784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102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619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088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430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9067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439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239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5817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404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3086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4122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135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1879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0166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443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1948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344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174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6947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75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932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1050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8871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283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185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5157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72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8630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7174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97007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718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2202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2467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9420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68085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981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1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19.02.2020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135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8131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960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8345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246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247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1122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1082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19.02.2020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>
                <a:solidFill>
                  <a:prstClr val="white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uk-UA">
              <a:solidFill>
                <a:prstClr val="white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519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тон\Desktop\little_pri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8" y="0"/>
            <a:ext cx="91558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7495" y="4293096"/>
            <a:ext cx="7117180" cy="1109985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Презентація уроку із зарубіжної літератури для учнів 8 класу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1115" y="5347855"/>
            <a:ext cx="7615341" cy="1174813"/>
          </a:xfrm>
        </p:spPr>
        <p:txBody>
          <a:bodyPr>
            <a:normAutofit/>
          </a:bodyPr>
          <a:lstStyle/>
          <a:p>
            <a:pPr algn="ctr"/>
            <a:endParaRPr lang="uk-UA" b="1" dirty="0" smtClean="0"/>
          </a:p>
          <a:p>
            <a:pPr algn="r"/>
            <a:r>
              <a:rPr lang="uk-UA" sz="14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Підготувала: вчитель зарубіжної літератури</a:t>
            </a:r>
          </a:p>
          <a:p>
            <a:pPr algn="r"/>
            <a:r>
              <a:rPr lang="uk-UA" b="1" dirty="0" smtClean="0">
                <a:solidFill>
                  <a:srgbClr val="00B0F0"/>
                </a:solidFill>
              </a:rPr>
              <a:t>Григоренко Віра Петрівна</a:t>
            </a: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5839" y="260648"/>
            <a:ext cx="606037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Сенс</a:t>
            </a:r>
            <a:r>
              <a:rPr lang="ru-RU" sz="4800" b="1" spc="50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spc="50" dirty="0" err="1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подорожі</a:t>
            </a:r>
            <a:r>
              <a:rPr lang="ru-RU" sz="4800" b="1" spc="50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Маленького принца </a:t>
            </a:r>
            <a:r>
              <a:rPr lang="ru-RU" sz="4800" b="1" spc="50" dirty="0" err="1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4800" b="1" spc="50" dirty="0" err="1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сесвітом</a:t>
            </a:r>
            <a:endParaRPr lang="ru-RU" sz="4800" b="1" cap="none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710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81" y="1211844"/>
            <a:ext cx="5099131" cy="518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4869160"/>
            <a:ext cx="3010909" cy="1524605"/>
          </a:xfrm>
          <a:solidFill>
            <a:srgbClr val="00B0F0"/>
          </a:solidFill>
        </p:spPr>
        <p:txBody>
          <a:bodyPr/>
          <a:lstStyle/>
          <a:p>
            <a:r>
              <a:rPr lang="uk-UA" sz="2800" dirty="0" smtClean="0">
                <a:solidFill>
                  <a:schemeClr val="bg1"/>
                </a:solidFill>
              </a:rPr>
              <a:t>Висновок:</a:t>
            </a: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sz="2400" b="1" dirty="0" smtClean="0">
                <a:solidFill>
                  <a:schemeClr val="bg1"/>
                </a:solidFill>
              </a:rPr>
              <a:t>Вірність слову, </a:t>
            </a:r>
            <a:r>
              <a:rPr lang="uk-UA" sz="2400" b="1" dirty="0" err="1" smtClean="0">
                <a:solidFill>
                  <a:schemeClr val="bg1"/>
                </a:solidFill>
              </a:rPr>
              <a:t>неегоїстичність</a:t>
            </a:r>
            <a:r>
              <a:rPr lang="uk-UA" sz="2400" b="1" dirty="0" smtClean="0">
                <a:solidFill>
                  <a:schemeClr val="bg1"/>
                </a:solidFill>
              </a:rPr>
              <a:t>.</a:t>
            </a:r>
            <a:endParaRPr lang="uk-UA" sz="2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1211845"/>
            <a:ext cx="3010909" cy="3585307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B050"/>
                </a:solidFill>
              </a:rPr>
              <a:t>Ліхтарник: 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00B050"/>
                </a:solidFill>
              </a:rPr>
              <a:t>«Я виконую наказ»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bg1"/>
                </a:solidFill>
              </a:rPr>
              <a:t>Маленький принц: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chemeClr val="bg1"/>
                </a:solidFill>
              </a:rPr>
              <a:t>«Він єдиний, хто визвав у мене повагу, мені все більше подобалась ця людина, вірна своєму слову. Він думав не тільки про себе»</a:t>
            </a:r>
            <a:endParaRPr lang="uk-UA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0981" y="260648"/>
            <a:ext cx="8182048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Планета </a:t>
            </a:r>
            <a:r>
              <a:rPr lang="ru-RU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ліхтарника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1150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49" y="1343024"/>
            <a:ext cx="4938579" cy="48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5" y="5229200"/>
            <a:ext cx="2562321" cy="1008112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uk-UA" sz="1800" dirty="0" smtClean="0"/>
              <a:t>Висновок:</a:t>
            </a:r>
            <a:br>
              <a:rPr lang="uk-UA" sz="1800" dirty="0" smtClean="0"/>
            </a:br>
            <a:r>
              <a:rPr lang="uk-UA" sz="1800" b="1" dirty="0" smtClean="0"/>
              <a:t>Відсталість, </a:t>
            </a:r>
            <a:r>
              <a:rPr lang="uk-UA" sz="1800" b="1" dirty="0" err="1" smtClean="0"/>
              <a:t>недопитливість</a:t>
            </a:r>
            <a:r>
              <a:rPr lang="uk-UA" sz="1800" b="1" dirty="0" smtClean="0"/>
              <a:t>.</a:t>
            </a:r>
            <a:endParaRPr lang="uk-UA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1343025"/>
            <a:ext cx="2562320" cy="3742159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7030A0"/>
                </a:solidFill>
              </a:rPr>
              <a:t>Географ: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7030A0"/>
                </a:solidFill>
              </a:rPr>
              <a:t>«Я серйозна, поважна людина»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</a:rPr>
              <a:t>Маленький принц: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002060"/>
                </a:solidFill>
              </a:rPr>
              <a:t>«Виявляється, житель планети, що зайнятий «серйозними» справами, навіть не знає, чи є гори і океани на його астероїді»</a:t>
            </a:r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549" y="260648"/>
            <a:ext cx="7572907" cy="923330"/>
          </a:xfrm>
          <a:prstGeom prst="rect">
            <a:avLst/>
          </a:prstGeom>
          <a:solidFill>
            <a:srgbClr val="00B0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Планета Географа</a:t>
            </a:r>
            <a:endParaRPr lang="ru-RU" sz="5400" b="1" cap="none" spc="0" dirty="0">
              <a:ln w="11430"/>
              <a:solidFill>
                <a:schemeClr val="bg2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38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403244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5" y="4797152"/>
            <a:ext cx="2952327" cy="143350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sz="1600" dirty="0" smtClean="0"/>
              <a:t>Висновок:</a:t>
            </a:r>
            <a:br>
              <a:rPr lang="uk-UA" sz="1600" dirty="0" smtClean="0"/>
            </a:br>
            <a:r>
              <a:rPr lang="uk-UA" sz="1600" b="1" dirty="0" smtClean="0"/>
              <a:t>Як тіло не може жити без води, так і душа людини не витримає довго без дружби, любові, розуміння.</a:t>
            </a:r>
            <a:endParaRPr lang="uk-UA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3" y="1268761"/>
            <a:ext cx="2986491" cy="352839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Лис: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0070C0"/>
                </a:solidFill>
              </a:rPr>
              <a:t>«Бачить одне лиш серце. Найголовнішого очима не побачиш»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0070C0"/>
                </a:solidFill>
              </a:rPr>
              <a:t>«Ти назавжди відповідальний за всіх, кого приручив»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Маленький принц: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«Я зрозумів, що таке справжня дружба і любов; почав цінувати свою вередливу, але прекрасну троянду; знайшов на Землі друзів – Лиса та Льотчика»</a:t>
            </a: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60648"/>
            <a:ext cx="693811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ПЛАНЕТА ЗЕМЛЯ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13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chool.xvatit.com/images/e/eb/T62mp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667000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117180" cy="147002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АЛЕГОРИЧНІ ОБРАЗИ КАЗКИ-ПРИТЧІ «МАЛЕНЬКИЙ ПРИНЦ»</a:t>
            </a:r>
            <a:endParaRPr lang="uk-UA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3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ЗМІЙ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807361"/>
            <a:ext cx="3274522" cy="461859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Символ чарівної сили, спокуси, мудрості, знання людської долі, відновлення.</a:t>
            </a:r>
            <a:endParaRPr lang="uk-UA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3816424" cy="465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6988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ЛИС</a:t>
            </a:r>
            <a:endParaRPr lang="uk-UA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2159" y="1772817"/>
            <a:ext cx="2122395" cy="465313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 smtClean="0"/>
              <a:t>Життєва мудрість</a:t>
            </a:r>
            <a:endParaRPr lang="uk-UA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5040560" cy="472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473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БАОБАБ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7483" y="1807361"/>
            <a:ext cx="2757072" cy="465594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Жорстокість, черствість, руйнівне зло</a:t>
            </a:r>
            <a:endParaRPr lang="uk-UA" sz="28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3338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421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ПУСТЕЛЯ</a:t>
            </a:r>
            <a:endParaRPr lang="uk-UA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3305" y="1663825"/>
            <a:ext cx="2641249" cy="47625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Самотність, спустошення душі</a:t>
            </a:r>
            <a:endParaRPr lang="uk-UA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10" y="1663824"/>
            <a:ext cx="4464496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72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ТРОЯНДА</a:t>
            </a:r>
            <a:endParaRPr lang="uk-UA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84168" y="1718065"/>
            <a:ext cx="2050387" cy="4807279"/>
          </a:xfr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Жіночність, вірність, чистота стосунків</a:t>
            </a:r>
            <a:endParaRPr lang="uk-UA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718065"/>
            <a:ext cx="5040559" cy="4807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125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ВУЛКАН</a:t>
            </a:r>
            <a:endParaRPr lang="uk-UA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5907" y="1772816"/>
            <a:ext cx="3928647" cy="425767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/>
              <a:t>В</a:t>
            </a:r>
            <a:r>
              <a:rPr lang="uk-UA" sz="3200" dirty="0" smtClean="0"/>
              <a:t>ідповідальність</a:t>
            </a:r>
            <a:endParaRPr lang="uk-UA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31623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92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759" y="3501008"/>
            <a:ext cx="90924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ngsanaUPC" pitchFamily="18" charset="-34"/>
              </a:rPr>
              <a:t>Істинну сутність можна побачити лише серцем</a:t>
            </a:r>
            <a:endParaRPr lang="uk-UA" sz="36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1973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ЗІРКА</a:t>
            </a:r>
            <a:endParaRPr lang="uk-UA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784" y="1700808"/>
            <a:ext cx="2458770" cy="4752527"/>
          </a:xfr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solidFill>
                  <a:srgbClr val="33CCFF"/>
                </a:solidFill>
              </a:rPr>
              <a:t>Дороговказ,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33CCFF"/>
                </a:solidFill>
              </a:rPr>
              <a:t>Недосяжна досконалість</a:t>
            </a:r>
            <a:endParaRPr lang="uk-UA" sz="2400" dirty="0">
              <a:solidFill>
                <a:srgbClr val="33CCF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463217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961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620688"/>
            <a:ext cx="72008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Завдання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1988840"/>
            <a:ext cx="9180512" cy="21236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Які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цінності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на думку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Екзюпері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найголовніші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у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житті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365105"/>
            <a:ext cx="9144000" cy="212365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Доведіть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«Маленький принц»-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філософська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казка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-притча?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018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492896"/>
            <a:ext cx="81067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Дякую за увагу!</a:t>
            </a: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7654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46" y="-26135"/>
            <a:ext cx="9154846" cy="687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54326"/>
            <a:ext cx="3600400" cy="32588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Не </a:t>
            </a: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привыкайте к чудесам -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Дивитесь им, дивитесь!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Не привыкайте к небесам,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Глазами к ним тянитесь.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/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Приглядывайтесь к облакам,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Прислушивайтесь к птицам,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Прикладывайтесь к родникам,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Ничто не повторится.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/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За мигом миг, за шагом шаг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Впадайте в изумленье.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Все будет так - и все не так </a:t>
            </a:r>
            <a:b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</a:br>
            <a:r>
              <a:rPr lang="ru-RU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</a:rPr>
              <a:t>Через одно мгновенье. </a:t>
            </a:r>
            <a:endParaRPr lang="ru-RU" b="1" dirty="0" smtClean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  <a:p>
            <a:pPr marL="0" indent="0">
              <a:buNone/>
            </a:pPr>
            <a:r>
              <a:rPr lang="uk-UA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</a:t>
            </a:r>
            <a:r>
              <a:rPr lang="uk-UA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В. </a:t>
            </a:r>
            <a:r>
              <a:rPr lang="uk-UA" b="1" dirty="0" err="1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Шефнер</a:t>
            </a:r>
            <a:endParaRPr lang="ru-RU" b="1" dirty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Кожна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повинна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прагнути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своєї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планети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999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732" y="332656"/>
            <a:ext cx="92288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Чому Маленький принц залишив свою планету?</a:t>
            </a:r>
            <a:endParaRPr lang="uk-UA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373"/>
            <a:ext cx="403244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9992" y="1891061"/>
            <a:ext cx="4104457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«Треба ж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було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чим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зайнятися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й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чомусь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навчитися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…»</a:t>
            </a:r>
            <a:r>
              <a:rPr lang="ru-RU" sz="2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(Маленький принц)</a:t>
            </a:r>
            <a:endParaRPr lang="ru-RU" sz="2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1" y="3561494"/>
            <a:ext cx="4104458" cy="26776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Коли ми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осмислимо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свою роль на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землі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нехай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найскромнішу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й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найнепомітнішу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тоді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лише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ми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будемо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щасливі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А. де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Сент-Екзюпері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547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78" y="-8877"/>
            <a:ext cx="91735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5782" y="4263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Вирушаємо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 в </a:t>
            </a:r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подорож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 разом з Маленьким </a:t>
            </a:r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принцом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5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3978" y="1152692"/>
            <a:ext cx="3817648" cy="292438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uk-UA" dirty="0">
                <a:solidFill>
                  <a:srgbClr val="FFFF00"/>
                </a:solidFill>
              </a:rPr>
              <a:t>Маленький </a:t>
            </a:r>
            <a:r>
              <a:rPr lang="uk-UA" dirty="0" smtClean="0">
                <a:solidFill>
                  <a:srgbClr val="FFFF00"/>
                </a:solidFill>
              </a:rPr>
              <a:t>принц: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FF00"/>
                </a:solidFill>
              </a:rPr>
              <a:t>«</a:t>
            </a:r>
            <a:r>
              <a:rPr lang="uk-UA" i="1" dirty="0" smtClean="0">
                <a:solidFill>
                  <a:srgbClr val="FFFF00"/>
                </a:solidFill>
              </a:rPr>
              <a:t>Дивна людина, король без підданих</a:t>
            </a:r>
            <a:r>
              <a:rPr lang="uk-UA" dirty="0" smtClean="0">
                <a:solidFill>
                  <a:srgbClr val="FFFF00"/>
                </a:solidFill>
              </a:rPr>
              <a:t>»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Король: 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</a:t>
            </a:r>
            <a:r>
              <a:rPr lang="uk-UA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 забороняю, Я наказую, Я володію всім…»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2383" y="188640"/>
            <a:ext cx="7539243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Планета короля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83" y="1152691"/>
            <a:ext cx="3625601" cy="534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14119" y="4184858"/>
            <a:ext cx="3817647" cy="23083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/>
              <a:t>Висновок:</a:t>
            </a:r>
          </a:p>
          <a:p>
            <a:endParaRPr lang="uk-UA" b="1" dirty="0" smtClean="0"/>
          </a:p>
          <a:p>
            <a:r>
              <a:rPr lang="uk-UA" b="1" dirty="0" smtClean="0"/>
              <a:t>Судити </a:t>
            </a:r>
            <a:r>
              <a:rPr lang="uk-UA" b="1" dirty="0"/>
              <a:t>себе самого набагато важче ніж інших. Якщо ти зумієш правильно судити себе – ти дійсно мудрий</a:t>
            </a:r>
            <a:r>
              <a:rPr lang="uk-UA" b="1" dirty="0" smtClean="0"/>
              <a:t>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511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3" y="1196751"/>
            <a:ext cx="4752528" cy="278192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Честолюбець: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Я найкращий, Я найвродливіший, </a:t>
            </a: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найрозумніший…»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Маленький принц: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«</a:t>
            </a:r>
            <a:r>
              <a:rPr lang="uk-UA" i="1" dirty="0" smtClean="0">
                <a:solidFill>
                  <a:srgbClr val="0070C0"/>
                </a:solidFill>
              </a:rPr>
              <a:t>Марнослівні люди глухі до </a:t>
            </a:r>
            <a:r>
              <a:rPr lang="uk-UA" i="1" dirty="0" err="1" smtClean="0">
                <a:solidFill>
                  <a:srgbClr val="0070C0"/>
                </a:solidFill>
              </a:rPr>
              <a:t>всьго</a:t>
            </a:r>
            <a:r>
              <a:rPr lang="uk-UA" i="1" dirty="0" smtClean="0">
                <a:solidFill>
                  <a:srgbClr val="0070C0"/>
                </a:solidFill>
              </a:rPr>
              <a:t>, крім похвали…»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Планета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естолюбця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1"/>
            <a:ext cx="3931791" cy="556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4149080"/>
            <a:ext cx="4752528" cy="258532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Висновок: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Небезпека такої життєвої позиції  - в байдужості до навколишнього світу, небажанні допомогти тому, хто потребує допомоги та неможливості самовдосконалення.</a:t>
            </a:r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3400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4938950" y="2204863"/>
            <a:ext cx="1217226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елка вправо 7"/>
          <p:cNvSpPr/>
          <p:nvPr/>
        </p:nvSpPr>
        <p:spPr>
          <a:xfrm>
            <a:off x="4926618" y="2924944"/>
            <a:ext cx="122955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право 8"/>
          <p:cNvSpPr/>
          <p:nvPr/>
        </p:nvSpPr>
        <p:spPr>
          <a:xfrm>
            <a:off x="4932040" y="3632250"/>
            <a:ext cx="1224136" cy="444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509120"/>
            <a:ext cx="3312368" cy="1859434"/>
          </a:xfr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sz="1800" dirty="0" smtClean="0">
                <a:solidFill>
                  <a:schemeClr val="bg1"/>
                </a:solidFill>
              </a:rPr>
              <a:t>Висновок:</a:t>
            </a:r>
            <a:br>
              <a:rPr lang="uk-UA" sz="1800" dirty="0" smtClean="0">
                <a:solidFill>
                  <a:schemeClr val="bg1"/>
                </a:solidFill>
              </a:rPr>
            </a:br>
            <a:r>
              <a:rPr lang="uk-UA" sz="1800" b="1" dirty="0" smtClean="0">
                <a:solidFill>
                  <a:schemeClr val="bg1"/>
                </a:solidFill>
              </a:rPr>
              <a:t>Нелогічність </a:t>
            </a:r>
            <a:r>
              <a:rPr lang="uk-UA" sz="1800" b="1" dirty="0">
                <a:solidFill>
                  <a:schemeClr val="bg1"/>
                </a:solidFill>
              </a:rPr>
              <a:t>в</a:t>
            </a:r>
            <a:r>
              <a:rPr lang="uk-UA" sz="1800" b="1" dirty="0" smtClean="0">
                <a:solidFill>
                  <a:schemeClr val="bg1"/>
                </a:solidFill>
              </a:rPr>
              <a:t>чинків героя, відсутність спроб розірвати це замкнене коло, змінити своє життя на краще</a:t>
            </a:r>
            <a:endParaRPr lang="uk-UA" sz="18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215347"/>
            <a:ext cx="3312368" cy="322176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sz="3300" dirty="0" smtClean="0"/>
              <a:t>Пияк:</a:t>
            </a:r>
          </a:p>
          <a:p>
            <a:pPr marL="0" indent="0">
              <a:buNone/>
            </a:pPr>
            <a:r>
              <a:rPr lang="uk-UA" sz="3300" dirty="0" smtClean="0"/>
              <a:t>Я п’ю </a:t>
            </a:r>
          </a:p>
          <a:p>
            <a:pPr marL="0" indent="0">
              <a:buNone/>
            </a:pPr>
            <a:r>
              <a:rPr lang="uk-UA" sz="3300" dirty="0" smtClean="0"/>
              <a:t>навіщо? </a:t>
            </a:r>
          </a:p>
          <a:p>
            <a:pPr marL="0" indent="0">
              <a:buNone/>
            </a:pPr>
            <a:r>
              <a:rPr lang="uk-UA" sz="3300" dirty="0" smtClean="0"/>
              <a:t>щоб забути </a:t>
            </a:r>
          </a:p>
          <a:p>
            <a:pPr marL="0" indent="0">
              <a:buNone/>
            </a:pPr>
            <a:r>
              <a:rPr lang="uk-UA" sz="3300" dirty="0" smtClean="0"/>
              <a:t>що? </a:t>
            </a:r>
          </a:p>
          <a:p>
            <a:pPr marL="0" indent="0">
              <a:buNone/>
            </a:pPr>
            <a:r>
              <a:rPr lang="uk-UA" sz="3300" dirty="0" smtClean="0"/>
              <a:t>що совісно </a:t>
            </a:r>
          </a:p>
          <a:p>
            <a:pPr marL="0" indent="0">
              <a:buNone/>
            </a:pPr>
            <a:r>
              <a:rPr lang="uk-UA" sz="3300" dirty="0" smtClean="0"/>
              <a:t>від чого? </a:t>
            </a:r>
          </a:p>
          <a:p>
            <a:pPr marL="0" indent="0">
              <a:buNone/>
            </a:pPr>
            <a:r>
              <a:rPr lang="uk-UA" sz="3300" dirty="0" smtClean="0"/>
              <a:t>що п’ю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32656"/>
            <a:ext cx="7272808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Планета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ияка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55986"/>
            <a:ext cx="385987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39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4" y="1772816"/>
            <a:ext cx="39528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587" y="5157192"/>
            <a:ext cx="7586813" cy="1152128"/>
          </a:xfr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sz="2000" dirty="0" smtClean="0"/>
              <a:t>Висновок: </a:t>
            </a:r>
            <a:br>
              <a:rPr lang="uk-UA" sz="2000" dirty="0" smtClean="0"/>
            </a:br>
            <a:r>
              <a:rPr lang="uk-UA" sz="2000" b="1" dirty="0" smtClean="0"/>
              <a:t>Любов до багатства, </a:t>
            </a:r>
            <a:r>
              <a:rPr lang="uk-UA" sz="2000" b="1" dirty="0" err="1" smtClean="0"/>
              <a:t>неромантичність</a:t>
            </a:r>
            <a:r>
              <a:rPr lang="uk-UA" sz="2000" b="1" dirty="0" smtClean="0"/>
              <a:t>.</a:t>
            </a:r>
            <a:endParaRPr lang="uk-UA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772817"/>
            <a:ext cx="3526056" cy="3162300"/>
          </a:xfrm>
          <a:solidFill>
            <a:schemeClr val="bg1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FFFF00"/>
                </a:solidFill>
              </a:rPr>
              <a:t>Бізнесмен: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FF00"/>
                </a:solidFill>
              </a:rPr>
              <a:t>«Я володію зірками… щоб бути багатим»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Маленький принц: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«</a:t>
            </a:r>
            <a:r>
              <a:rPr lang="uk-UA" i="1" dirty="0" smtClean="0">
                <a:solidFill>
                  <a:srgbClr val="0070C0"/>
                </a:solidFill>
              </a:rPr>
              <a:t>І моїм вулканам, і моїй квітці корисно, що я ними володію. А зіркам від тебе немає ніякої користі…»</a:t>
            </a:r>
            <a:endParaRPr lang="uk-UA" dirty="0" smtClean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32656"/>
            <a:ext cx="9144000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Планета </a:t>
            </a:r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бізнесмена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128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195</TotalTime>
  <Words>469</Words>
  <Application>Microsoft Office PowerPoint</Application>
  <PresentationFormat>Экран (4:3)</PresentationFormat>
  <Paragraphs>86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Autumn</vt:lpstr>
      <vt:lpstr>Spring</vt:lpstr>
      <vt:lpstr>1_Spring</vt:lpstr>
      <vt:lpstr>2_Spring</vt:lpstr>
      <vt:lpstr>3_Spring</vt:lpstr>
      <vt:lpstr>4_Spring</vt:lpstr>
      <vt:lpstr>5_Spring</vt:lpstr>
      <vt:lpstr>6_Spring</vt:lpstr>
      <vt:lpstr>7_Spring</vt:lpstr>
      <vt:lpstr>8_Spring</vt:lpstr>
      <vt:lpstr>Презентація уроку із зарубіжної літератури для учнів 8 класу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Висновок: Нелогічність вчинків героя, відсутність спроб розірвати це замкнене коло, змінити своє життя на краще</vt:lpstr>
      <vt:lpstr>Висновок:  Любов до багатства, неромантичність.</vt:lpstr>
      <vt:lpstr>Висновок: Вірність слову, неегоїстичність.</vt:lpstr>
      <vt:lpstr>Висновок: Відсталість, недопитливість.</vt:lpstr>
      <vt:lpstr>Висновок: Як тіло не може жити без води, так і душа людини не витримає довго без дружби, любові, розуміння.</vt:lpstr>
      <vt:lpstr>АЛЕГОРИЧНІ ОБРАЗИ КАЗКИ-ПРИТЧІ «МАЛЕНЬКИЙ ПРИНЦ»</vt:lpstr>
      <vt:lpstr>ЗМІЙ</vt:lpstr>
      <vt:lpstr>ЛИС</vt:lpstr>
      <vt:lpstr>БАОБАБ</vt:lpstr>
      <vt:lpstr>ПУСТЕЛЯ</vt:lpstr>
      <vt:lpstr>ТРОЯНДА</vt:lpstr>
      <vt:lpstr>ВУЛКАН</vt:lpstr>
      <vt:lpstr>ЗІРКА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зі світової літератури для учнів 6 класу</dc:title>
  <dc:creator>Sara Yasmeen (Wipro Technologies)</dc:creator>
  <cp:lastModifiedBy>Microsoft Office</cp:lastModifiedBy>
  <cp:revision>30</cp:revision>
  <dcterms:created xsi:type="dcterms:W3CDTF">2010-02-23T11:30:32Z</dcterms:created>
  <dcterms:modified xsi:type="dcterms:W3CDTF">2020-02-19T11:38:06Z</dcterms:modified>
</cp:coreProperties>
</file>