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3"/>
  </p:notesMasterIdLst>
  <p:sldIdLst>
    <p:sldId id="283" r:id="rId2"/>
    <p:sldId id="284" r:id="rId3"/>
    <p:sldId id="257" r:id="rId4"/>
    <p:sldId id="258" r:id="rId5"/>
    <p:sldId id="259" r:id="rId6"/>
    <p:sldId id="262" r:id="rId7"/>
    <p:sldId id="263" r:id="rId8"/>
    <p:sldId id="264" r:id="rId9"/>
    <p:sldId id="288" r:id="rId10"/>
    <p:sldId id="287" r:id="rId11"/>
    <p:sldId id="272" r:id="rId12"/>
    <p:sldId id="261" r:id="rId13"/>
    <p:sldId id="275" r:id="rId14"/>
    <p:sldId id="265" r:id="rId15"/>
    <p:sldId id="273" r:id="rId16"/>
    <p:sldId id="276" r:id="rId17"/>
    <p:sldId id="277" r:id="rId18"/>
    <p:sldId id="289" r:id="rId19"/>
    <p:sldId id="266" r:id="rId20"/>
    <p:sldId id="271" r:id="rId21"/>
    <p:sldId id="274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B75918-A1EE-4603-A1BF-8BBC5CAFD0FB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A7DD81-FE25-4446-AC66-7F765103CA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22177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DF42-A2A5-4A89-A61D-5C208013A561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102A9153-80BA-4C7C-8EA6-6BF47C8478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3478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DF42-A2A5-4A89-A61D-5C208013A561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A9153-80BA-4C7C-8EA6-6BF47C8478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64917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DF42-A2A5-4A89-A61D-5C208013A561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102A9153-80BA-4C7C-8EA6-6BF47C8478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6023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DF42-A2A5-4A89-A61D-5C208013A561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102A9153-80BA-4C7C-8EA6-6BF47C8478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3599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DF42-A2A5-4A89-A61D-5C208013A561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102A9153-80BA-4C7C-8EA6-6BF47C8478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57598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DF42-A2A5-4A89-A61D-5C208013A561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A9153-80BA-4C7C-8EA6-6BF47C8478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70238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DF42-A2A5-4A89-A61D-5C208013A561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A9153-80BA-4C7C-8EA6-6BF47C8478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8206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DF42-A2A5-4A89-A61D-5C208013A561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A9153-80BA-4C7C-8EA6-6BF47C8478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16719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DF42-A2A5-4A89-A61D-5C208013A561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102A9153-80BA-4C7C-8EA6-6BF47C8478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1850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DF42-A2A5-4A89-A61D-5C208013A561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102A9153-80BA-4C7C-8EA6-6BF47C8478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1541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DF42-A2A5-4A89-A61D-5C208013A561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102A9153-80BA-4C7C-8EA6-6BF47C847817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684113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DF42-A2A5-4A89-A61D-5C208013A561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102A9153-80BA-4C7C-8EA6-6BF47C8478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27019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DF42-A2A5-4A89-A61D-5C208013A561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102A9153-80BA-4C7C-8EA6-6BF47C847817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121442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DF42-A2A5-4A89-A61D-5C208013A561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102A9153-80BA-4C7C-8EA6-6BF47C8478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85497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DF42-A2A5-4A89-A61D-5C208013A561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A9153-80BA-4C7C-8EA6-6BF47C8478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24622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DF42-A2A5-4A89-A61D-5C208013A561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A9153-80BA-4C7C-8EA6-6BF47C8478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95379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749"/>
            <a:ext cx="1952272" cy="6852504"/>
            <a:chOff x="6627813" y="196102"/>
            <a:chExt cx="1952625" cy="5677649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610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4FDF42-A2A5-4A89-A61D-5C208013A561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102A9153-80BA-4C7C-8EA6-6BF47C8478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4174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watch?v=41bsSZ_MgCw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рилаті вислови про школу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82983"/>
            <a:ext cx="9144000" cy="5949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0"/>
            <a:ext cx="9012403" cy="193899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Шкільні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роки —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завжди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яскраві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події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кожної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І в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відомих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постатей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школа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завжди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займала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особливе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місце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Давайте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разом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прочитаємо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мудрі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думки,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слушні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поради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просто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веселі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висловлювання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школу та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95536" y="2204864"/>
            <a:ext cx="8064896" cy="7920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indent="457200" algn="just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Метою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завжди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бути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виховання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гармонійної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особистості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не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спеціаліста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ru-RU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 </a:t>
            </a:r>
            <a:r>
              <a:rPr lang="ru-RU" sz="2400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Ейнштейн</a:t>
            </a:r>
            <a:r>
              <a:rPr lang="ru-RU" sz="2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стверджував</a:t>
            </a:r>
            <a:endParaRPr 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95536" y="3197495"/>
            <a:ext cx="8064896" cy="7920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indent="457200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Книга й школа —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глибше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ru-RU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П. </a:t>
            </a:r>
            <a:r>
              <a:rPr lang="ru-RU" sz="2400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Тичин</a:t>
            </a:r>
            <a:r>
              <a:rPr lang="ru-RU" sz="2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поставив </a:t>
            </a:r>
            <a:r>
              <a:rPr lang="ru-RU" sz="2400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</a:t>
            </a:r>
            <a:r>
              <a:rPr lang="ru-RU" sz="2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95536" y="4222790"/>
            <a:ext cx="8064896" cy="1078417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indent="457200" algn="just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Головною потребою кожного школяра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мають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стати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праця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самостійна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думка,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відкриття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істини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Зазначав</a:t>
            </a:r>
            <a:endParaRPr lang="ru-RU" sz="24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sz="2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Василь </a:t>
            </a:r>
            <a:r>
              <a:rPr lang="ru-RU" sz="24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Сухомлинський</a:t>
            </a:r>
            <a:r>
              <a:rPr lang="ru-RU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видатний</a:t>
            </a:r>
            <a:r>
              <a:rPr lang="ru-RU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педагог </a:t>
            </a:r>
            <a:r>
              <a:rPr lang="ru-RU" sz="24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сучасності</a:t>
            </a:r>
            <a:endParaRPr lang="en-US" sz="24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95536" y="5534414"/>
            <a:ext cx="8064896" cy="120695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indent="457200" algn="just"/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Думаєш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більше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всього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світі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хочеш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йти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школу? Ось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будеш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працювати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дізнаєшся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роботу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йти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хочеться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тисячу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разів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сильніше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(Думка </a:t>
            </a:r>
            <a:r>
              <a:rPr lang="ru-RU" sz="2400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дорослих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95293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1" t="12229" b="29684"/>
          <a:stretch/>
        </p:blipFill>
        <p:spPr>
          <a:xfrm>
            <a:off x="251520" y="476672"/>
            <a:ext cx="3168352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3527376" y="721439"/>
            <a:ext cx="561662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ненавиджу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школу.</a:t>
            </a:r>
          </a:p>
          <a:p>
            <a:pPr algn="just"/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Ненавиджу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більш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все на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світі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навіть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ще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сильніше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Вона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зіпсувала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мені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все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8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3717032"/>
            <a:ext cx="81369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 </a:t>
            </a:r>
            <a:r>
              <a:rPr lang="ru-RU" sz="3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починається</a:t>
            </a: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твір</a:t>
            </a: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відомої</a:t>
            </a: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сучасної</a:t>
            </a: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французької</a:t>
            </a: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письменниці</a:t>
            </a: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Анни </a:t>
            </a:r>
            <a:r>
              <a:rPr lang="ru-RU" sz="3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Гавальди</a:t>
            </a: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«35 </a:t>
            </a:r>
            <a:r>
              <a:rPr lang="ru-RU" sz="3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кіло</a:t>
            </a: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3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адії</a:t>
            </a: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4234869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1644521115_21-abrakadabra-fun-p-fon-dlya-slaida-shkola-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846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294415061_568343101500322_7903291742712723281_n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1" r="3577" b="42575"/>
          <a:stretch/>
        </p:blipFill>
        <p:spPr bwMode="auto">
          <a:xfrm>
            <a:off x="179512" y="362572"/>
            <a:ext cx="3744416" cy="27844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/>
          <a:srcRect t="57451"/>
          <a:stretch/>
        </p:blipFill>
        <p:spPr>
          <a:xfrm>
            <a:off x="0" y="3509636"/>
            <a:ext cx="6408712" cy="32746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2878224" y="7707"/>
            <a:ext cx="6280719" cy="378565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4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Анна </a:t>
            </a:r>
            <a:r>
              <a:rPr lang="uk-UA" sz="4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Ґавальда</a:t>
            </a:r>
            <a:r>
              <a:rPr lang="uk-UA" sz="4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uk-UA" sz="48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uk-UA" sz="4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4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«35 кіло надії</a:t>
            </a:r>
            <a:r>
              <a:rPr lang="uk-UA" sz="4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».</a:t>
            </a:r>
          </a:p>
          <a:p>
            <a:pPr algn="ctr"/>
            <a:r>
              <a:rPr lang="uk-UA" sz="4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4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Теми школи, родини, життєвого покликання особистості</a:t>
            </a:r>
            <a:endParaRPr lang="en-US" sz="4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2489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1644521115_21-abrakadabra-fun-p-fon-dlya-slaida-shkola-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3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ser\Desktop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2895202" cy="39604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Прямоугольник 1"/>
          <p:cNvSpPr/>
          <p:nvPr/>
        </p:nvSpPr>
        <p:spPr>
          <a:xfrm>
            <a:off x="3481737" y="548680"/>
            <a:ext cx="5652121" cy="34778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Пишу</a:t>
            </a: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400" b="1" dirty="0" err="1">
                <a:latin typeface="Times New Roman" pitchFamily="18" charset="0"/>
                <a:cs typeface="Times New Roman" pitchFamily="18" charset="0"/>
              </a:rPr>
              <a:t>щоб</a:t>
            </a: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err="1">
                <a:latin typeface="Times New Roman" pitchFamily="18" charset="0"/>
                <a:cs typeface="Times New Roman" pitchFamily="18" charset="0"/>
              </a:rPr>
              <a:t>дізнатися</a:t>
            </a: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400" b="1" dirty="0" err="1">
                <a:latin typeface="Times New Roman" pitchFamily="18" charset="0"/>
                <a:cs typeface="Times New Roman" pitchFamily="18" charset="0"/>
              </a:rPr>
              <a:t>чим</a:t>
            </a: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 все </a:t>
            </a:r>
            <a:r>
              <a:rPr lang="ru-RU" sz="4400" b="1" dirty="0" err="1" smtClean="0">
                <a:latin typeface="Times New Roman" pitchFamily="18" charset="0"/>
                <a:cs typeface="Times New Roman" pitchFamily="18" charset="0"/>
              </a:rPr>
              <a:t>закінчиться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pPr algn="r"/>
            <a:endParaRPr lang="ru-RU" sz="4400" i="1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Анна </a:t>
            </a:r>
            <a:r>
              <a:rPr lang="ru-RU" sz="4400" i="1" dirty="0" err="1" smtClean="0">
                <a:latin typeface="Times New Roman" pitchFamily="18" charset="0"/>
                <a:cs typeface="Times New Roman" pitchFamily="18" charset="0"/>
              </a:rPr>
              <a:t>Ґавальда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4706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1644521115_21-abrakadabra-fun-p-fon-dlya-slaida-shkola-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717" y="101"/>
            <a:ext cx="913732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User\Desktop\image04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07" t="5714" r="3704" b="5714"/>
          <a:stretch/>
        </p:blipFill>
        <p:spPr bwMode="auto">
          <a:xfrm>
            <a:off x="107504" y="260648"/>
            <a:ext cx="2787406" cy="36003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Прямоугольник 1"/>
          <p:cNvSpPr/>
          <p:nvPr/>
        </p:nvSpPr>
        <p:spPr>
          <a:xfrm>
            <a:off x="2995736" y="12781"/>
            <a:ext cx="6134178" cy="68326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b="1" dirty="0" smtClean="0"/>
              <a:t> </a:t>
            </a:r>
            <a:r>
              <a:rPr lang="ru-RU" b="1" dirty="0" err="1" smtClean="0"/>
              <a:t>Переглянути</a:t>
            </a:r>
            <a:r>
              <a:rPr lang="ru-RU" b="1" dirty="0" smtClean="0"/>
              <a:t> </a:t>
            </a:r>
            <a:r>
              <a:rPr lang="ru-RU" b="1" dirty="0" err="1" smtClean="0"/>
              <a:t>відео</a:t>
            </a:r>
            <a:r>
              <a:rPr lang="ru-RU" b="1" dirty="0" smtClean="0"/>
              <a:t> за </a:t>
            </a:r>
            <a:r>
              <a:rPr lang="ru-RU" b="1" dirty="0" err="1" smtClean="0"/>
              <a:t>посиланням</a:t>
            </a:r>
            <a:r>
              <a:rPr lang="ru-RU" dirty="0" smtClean="0"/>
              <a:t> </a:t>
            </a:r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www.youtube.com/watch?v=41bsSZ_MgCw</a:t>
            </a:r>
            <a:r>
              <a:rPr lang="uk-UA" dirty="0" smtClean="0"/>
              <a:t> перші 2.37 хв.) </a:t>
            </a:r>
            <a:endParaRPr lang="ru-RU" dirty="0" smtClean="0"/>
          </a:p>
          <a:p>
            <a:pPr indent="457200" algn="just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Анна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народилася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1970 року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місті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Булонь-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Бійанкур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Франція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indent="457200" algn="just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14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років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батьки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розлучились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і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дівчина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жила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пансіоні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indent="457200" algn="just"/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Поки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навчалась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Сорбонні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працювала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офіціанткою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касиршею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журналісткою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457200" algn="just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Писати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почала в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17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років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хоча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й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стверджує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письменницею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ставати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збиралась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091" y="4091222"/>
            <a:ext cx="2888232" cy="224676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dirty="0" err="1" smtClean="0">
                <a:solidFill>
                  <a:schemeClr val="accent6">
                    <a:lumMod val="75000"/>
                  </a:schemeClr>
                </a:solidFill>
              </a:rPr>
              <a:t>Під</a:t>
            </a: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 час </a:t>
            </a:r>
            <a:r>
              <a:rPr lang="ru-RU" sz="2800" b="1" dirty="0" err="1" smtClean="0">
                <a:solidFill>
                  <a:schemeClr val="accent6">
                    <a:lumMod val="75000"/>
                  </a:schemeClr>
                </a:solidFill>
              </a:rPr>
              <a:t>пререгляду</a:t>
            </a: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2800" b="1" dirty="0" err="1" smtClean="0">
                <a:solidFill>
                  <a:schemeClr val="accent6">
                    <a:lumMod val="75000"/>
                  </a:schemeClr>
                </a:solidFill>
              </a:rPr>
              <a:t>відео</a:t>
            </a:r>
            <a:endParaRPr lang="ru-RU" sz="2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ru-RU" sz="2800" b="1" dirty="0" err="1" smtClean="0">
                <a:solidFill>
                  <a:schemeClr val="accent6">
                    <a:lumMod val="75000"/>
                  </a:schemeClr>
                </a:solidFill>
              </a:rPr>
              <a:t>записати</a:t>
            </a: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 2 </a:t>
            </a:r>
            <a:r>
              <a:rPr lang="ru-RU" sz="2800" b="1" dirty="0" err="1" smtClean="0">
                <a:solidFill>
                  <a:schemeClr val="accent6">
                    <a:lumMod val="75000"/>
                  </a:schemeClr>
                </a:solidFill>
              </a:rPr>
              <a:t>питання</a:t>
            </a: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2800" b="1" dirty="0" err="1" smtClean="0">
                <a:solidFill>
                  <a:schemeClr val="accent6">
                    <a:lumMod val="75000"/>
                  </a:schemeClr>
                </a:solidFill>
              </a:rPr>
              <a:t>письменниці</a:t>
            </a:r>
            <a:endParaRPr lang="en-US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 flipV="1">
            <a:off x="2411760" y="620688"/>
            <a:ext cx="1800200" cy="3888432"/>
          </a:xfrm>
          <a:prstGeom prst="straightConnector1">
            <a:avLst/>
          </a:prstGeom>
          <a:ln w="57150"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1930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1644521115_21-abrakadabra-fun-p-fon-dlya-slaida-shkola-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50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067944" y="293454"/>
            <a:ext cx="4752528" cy="55092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1992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році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отримала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перемогу на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національному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конкурсі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любовних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листів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457200" algn="just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Випускні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іспити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Сорбонні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Анна не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здала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тому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зайнялася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іншою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справою -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навчала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французької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мови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першокласників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одному з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коледжів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145" y="1196752"/>
            <a:ext cx="3439924" cy="27363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03705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1644521115_21-abrakadabra-fun-p-fon-dlya-slaida-shkola-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9486" cy="6887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588114" y="378224"/>
            <a:ext cx="4657227" cy="55092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2002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році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вийшов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перший роман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письменниці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«Я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кохав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. Я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кохала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». Але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був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лише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початок.</a:t>
            </a:r>
          </a:p>
          <a:p>
            <a:pPr indent="457200" algn="just"/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Грандіозний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успіх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прийшов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письменниці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після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виходу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книжки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«Просто разом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».  </a:t>
            </a:r>
          </a:p>
          <a:p>
            <a:pPr indent="457200" algn="just"/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Цей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роман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був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перекладений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36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мовами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C:\Users\User\Desktop\downloa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4289644" cy="2944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564904"/>
            <a:ext cx="2880320" cy="4144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9065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1644521115_21-abrakadabra-fun-p-fon-dlya-slaida-shkola-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181957"/>
            <a:ext cx="4104456" cy="649408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«35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кіло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надії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повість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, написана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2002 року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,  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поетична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притча про головне: про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вибір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життєвого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шляху, про силу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любові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відданості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, про 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сім'ю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. Про те,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мрії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повинні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збуватися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. Треба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тільки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дуже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сильно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захотіти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дуже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сильно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постаратися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…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31" r="10850" b="11849"/>
          <a:stretch/>
        </p:blipFill>
        <p:spPr bwMode="auto">
          <a:xfrm>
            <a:off x="4607496" y="1268760"/>
            <a:ext cx="4500500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5825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16632"/>
            <a:ext cx="5759669" cy="3168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3284984"/>
            <a:ext cx="5324937" cy="3397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971600" y="3068960"/>
            <a:ext cx="4032448" cy="107721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У 2010 </a:t>
            </a:r>
            <a:r>
              <a:rPr lang="ru-RU" sz="3200" b="1" dirty="0" err="1" smtClean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році</a:t>
            </a:r>
            <a:r>
              <a:rPr lang="ru-RU" sz="3200" b="1" dirty="0" smtClean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 роман </a:t>
            </a:r>
            <a:r>
              <a:rPr lang="ru-RU" sz="3200" b="1" dirty="0" err="1" smtClean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екранізували</a:t>
            </a:r>
            <a:endParaRPr lang="en-US" sz="3200" b="1" dirty="0">
              <a:solidFill>
                <a:schemeClr val="dk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8647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71" t="56924"/>
          <a:stretch/>
        </p:blipFill>
        <p:spPr>
          <a:xfrm>
            <a:off x="267930" y="1268760"/>
            <a:ext cx="8876070" cy="3168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095726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1644521115_21-abrakadabra-fun-p-fon-dlya-slaida-shkola-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137601499_885450505560850_8618265695364983918_n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22" b="3865"/>
          <a:stretch/>
        </p:blipFill>
        <p:spPr bwMode="auto">
          <a:xfrm>
            <a:off x="1259632" y="909477"/>
            <a:ext cx="7416824" cy="5903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User\Desktop\download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52" r="10514"/>
          <a:stretch/>
        </p:blipFill>
        <p:spPr bwMode="auto">
          <a:xfrm>
            <a:off x="1115616" y="1058917"/>
            <a:ext cx="1584176" cy="18001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2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Прямоугольник 2"/>
          <p:cNvSpPr/>
          <p:nvPr/>
        </p:nvSpPr>
        <p:spPr>
          <a:xfrm>
            <a:off x="1223628" y="263423"/>
            <a:ext cx="6696744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Завдання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  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Заповни стрічку часу письменниці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1543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1644521115_21-abrakadabra-fun-p-fon-dlya-slaida-shkola-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76" y="472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1576" y="33146"/>
            <a:ext cx="8982236" cy="649408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3200" b="1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Історія</a:t>
            </a:r>
            <a:r>
              <a:rPr lang="ru-RU" sz="32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створення</a:t>
            </a:r>
            <a:r>
              <a:rPr lang="ru-RU" sz="32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повісті</a:t>
            </a:r>
            <a:r>
              <a:rPr lang="ru-RU" sz="32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457200" algn="just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Коли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Анна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Гавальда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працювала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вчителькою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французької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мови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,  в 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неї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був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учень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зовсім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хотів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учитися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Спочатку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вона ставилась до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нього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зневажливо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. Та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якось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приніс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у школу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власноруч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змайстровану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модель корабля «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Титанік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». Для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виготовлення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потрібно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було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терпіння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старанність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тисяча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годин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клопіткої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праці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457200" algn="just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Гавальда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попросила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принести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всі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свої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роботи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і в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школі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влаштували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велику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виставку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виробів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indent="457200" algn="just"/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Тоді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найгірший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учень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став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найпопулярнішим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…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4355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548680"/>
            <a:ext cx="8784976" cy="612475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«35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кіло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надії</a:t>
            </a:r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аналіз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твору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(паспорт</a:t>
            </a:r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indent="457200" algn="just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Анна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Гавальда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французька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письменниця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indent="457200" algn="just"/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написання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2002</a:t>
            </a:r>
          </a:p>
          <a:p>
            <a:pPr indent="457200" algn="just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Жанр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повість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 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виживання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підлітка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адаптуватися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через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певні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розумові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Ідея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зворушлива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тепла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щасливим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фіналом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характеру,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зусилля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над собою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заради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того, кого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любиш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підтримку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рідних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повагу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найголовнішого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до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душі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серця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Головна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думка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повісті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«35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кіло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надії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кожна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талановита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по-своєму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Кожна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творець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долі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Кожна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потребує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любові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друга й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підтримки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78130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1644521115_21-abrakadabra-fun-p-fon-dlya-slaida-shkola-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24"/>
            <a:ext cx="9177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188639"/>
            <a:ext cx="2235759" cy="4095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22300" y="385136"/>
            <a:ext cx="6552728" cy="501675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До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трьох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років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малюк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Грегуар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жив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щасливо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безтурботно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багато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грав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дивився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мультфільми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малював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придумував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всілякі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пригоди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про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Гродуду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було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улюблене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плюшеве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щеня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». Коли ж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Грегуару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виповнилося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три з половиною роки,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відправили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школи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і на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цьому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привільне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життя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хлопчика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закінчилося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…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226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1644521115_21-abrakadabra-fun-p-fon-dlya-slaida-shkola-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504" cy="697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15020" y="620688"/>
            <a:ext cx="8821464" cy="600164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словами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першої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вчительки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, у 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нього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«голова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як решето,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золоті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руки і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величезне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серце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indent="457200" algn="just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Ґреґуар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обожнює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свого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діда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майструє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вироби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ненавидить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школу.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Йому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доводиться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вирішувати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дорослі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проблеми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indent="457200" algn="just"/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Ґреґуар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сам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обирає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коледж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пише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зворушливого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листа директору.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думає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про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дідуся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коли проходить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вступні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випробування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коли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лізе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по канату. 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indent="457200" algn="just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хворого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дідуся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Ґреґуар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робить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над собою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зусилля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і,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можливо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саме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завдяки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йому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дід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Леон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одужав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…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4256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764704"/>
            <a:ext cx="8568952" cy="5509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ru-RU" sz="32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Головні</a:t>
            </a:r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герої</a:t>
            </a:r>
            <a:endParaRPr lang="ru-RU" sz="32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Грегуар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Дюбоськ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13-річний хлопчик,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добрий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творчий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любитель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майструвати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погано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навчався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школі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Подружжя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Дюбоськ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батьки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Грегуара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давно не любили один одного, і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постійно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сварилися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через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погане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сина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Дід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Леон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люблячий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турботливий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Дід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єдиний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хто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любив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Грегуара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усім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серцем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Марі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вихователька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яка прищепила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Грегуару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любов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поробок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15074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620688"/>
            <a:ext cx="8568952" cy="600164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ru-RU" sz="3600" b="1" dirty="0" err="1"/>
              <a:t>Проблеми</a:t>
            </a:r>
            <a:r>
              <a:rPr lang="ru-RU" sz="3600" b="1" dirty="0"/>
              <a:t> </a:t>
            </a:r>
            <a:r>
              <a:rPr lang="ru-RU" sz="3600" b="1" dirty="0" err="1"/>
              <a:t>твору</a:t>
            </a:r>
            <a:r>
              <a:rPr lang="ru-RU" sz="3600" b="1" dirty="0"/>
              <a:t> </a:t>
            </a:r>
            <a:r>
              <a:rPr lang="ru-RU" sz="3600" b="1" dirty="0" smtClean="0"/>
              <a:t>«35 </a:t>
            </a:r>
            <a:r>
              <a:rPr lang="ru-RU" sz="3600" b="1" dirty="0" err="1"/>
              <a:t>кіло</a:t>
            </a:r>
            <a:r>
              <a:rPr lang="ru-RU" sz="3600" b="1" dirty="0"/>
              <a:t> </a:t>
            </a:r>
            <a:r>
              <a:rPr lang="ru-RU" sz="3600" b="1" dirty="0" err="1" smtClean="0"/>
              <a:t>надії</a:t>
            </a:r>
            <a:r>
              <a:rPr lang="ru-RU" sz="3600" b="1" dirty="0" smtClean="0"/>
              <a:t>»</a:t>
            </a:r>
          </a:p>
          <a:p>
            <a:pPr indent="457200" algn="just"/>
            <a:r>
              <a:rPr lang="ru-RU" sz="3600" dirty="0" smtClean="0"/>
              <a:t>1. </a:t>
            </a:r>
            <a:r>
              <a:rPr lang="ru-RU" sz="3600" dirty="0" err="1" smtClean="0"/>
              <a:t>Стосунки</a:t>
            </a:r>
            <a:r>
              <a:rPr lang="ru-RU" sz="3600" dirty="0" smtClean="0"/>
              <a:t> </a:t>
            </a:r>
            <a:r>
              <a:rPr lang="ru-RU" sz="3600" dirty="0" err="1"/>
              <a:t>батьків</a:t>
            </a:r>
            <a:r>
              <a:rPr lang="ru-RU" sz="3600" dirty="0"/>
              <a:t> і </a:t>
            </a:r>
            <a:r>
              <a:rPr lang="ru-RU" sz="3600" dirty="0" err="1" smtClean="0"/>
              <a:t>дітей</a:t>
            </a:r>
            <a:endParaRPr lang="ru-RU" sz="3600" dirty="0" smtClean="0"/>
          </a:p>
          <a:p>
            <a:pPr indent="457200" algn="just"/>
            <a:r>
              <a:rPr lang="ru-RU" sz="3600" dirty="0" smtClean="0"/>
              <a:t>2. </a:t>
            </a:r>
            <a:r>
              <a:rPr lang="ru-RU" sz="3600" dirty="0" err="1" smtClean="0"/>
              <a:t>Стосунки</a:t>
            </a:r>
            <a:r>
              <a:rPr lang="ru-RU" sz="3600" dirty="0" smtClean="0"/>
              <a:t> </a:t>
            </a:r>
            <a:r>
              <a:rPr lang="ru-RU" sz="3600" dirty="0"/>
              <a:t>в </a:t>
            </a:r>
            <a:r>
              <a:rPr lang="ru-RU" sz="3600" dirty="0" err="1"/>
              <a:t>сім’ї</a:t>
            </a:r>
            <a:r>
              <a:rPr lang="ru-RU" sz="3600" dirty="0"/>
              <a:t> </a:t>
            </a:r>
            <a:r>
              <a:rPr lang="ru-RU" sz="3600" dirty="0" err="1"/>
              <a:t>між</a:t>
            </a:r>
            <a:r>
              <a:rPr lang="ru-RU" sz="3600" dirty="0"/>
              <a:t> </a:t>
            </a:r>
            <a:r>
              <a:rPr lang="ru-RU" sz="3600" dirty="0" err="1" smtClean="0"/>
              <a:t>подружжям</a:t>
            </a:r>
            <a:endParaRPr lang="ru-RU" sz="3600" dirty="0" smtClean="0"/>
          </a:p>
          <a:p>
            <a:pPr indent="457200" algn="just"/>
            <a:r>
              <a:rPr lang="ru-RU" sz="3600" dirty="0" smtClean="0"/>
              <a:t>3.Стосунки </a:t>
            </a:r>
            <a:r>
              <a:rPr lang="ru-RU" sz="3600" dirty="0"/>
              <a:t>з </a:t>
            </a:r>
            <a:r>
              <a:rPr lang="ru-RU" sz="3600" dirty="0" err="1"/>
              <a:t>однокласниками</a:t>
            </a:r>
            <a:r>
              <a:rPr lang="ru-RU" sz="3600" dirty="0"/>
              <a:t>, </a:t>
            </a:r>
            <a:r>
              <a:rPr lang="ru-RU" sz="3600" dirty="0" err="1" smtClean="0"/>
              <a:t>вчителями</a:t>
            </a:r>
            <a:endParaRPr lang="ru-RU" sz="3600" dirty="0" smtClean="0"/>
          </a:p>
          <a:p>
            <a:pPr indent="457200" algn="just"/>
            <a:r>
              <a:rPr lang="ru-RU" sz="3600" dirty="0" smtClean="0"/>
              <a:t>4. </a:t>
            </a:r>
            <a:r>
              <a:rPr lang="ru-RU" sz="3600" dirty="0" err="1" smtClean="0"/>
              <a:t>Життєвий</a:t>
            </a:r>
            <a:r>
              <a:rPr lang="ru-RU" sz="3600" dirty="0" smtClean="0"/>
              <a:t> </a:t>
            </a:r>
            <a:r>
              <a:rPr lang="ru-RU" sz="3600" dirty="0" err="1" smtClean="0"/>
              <a:t>вибір</a:t>
            </a:r>
            <a:endParaRPr lang="ru-RU" sz="3600" dirty="0" smtClean="0"/>
          </a:p>
          <a:p>
            <a:pPr indent="457200" algn="just"/>
            <a:r>
              <a:rPr lang="ru-RU" sz="3600" dirty="0" smtClean="0"/>
              <a:t>5. </a:t>
            </a:r>
            <a:r>
              <a:rPr lang="ru-RU" sz="3600" dirty="0" err="1" smtClean="0"/>
              <a:t>Досягнення</a:t>
            </a:r>
            <a:r>
              <a:rPr lang="ru-RU" sz="3600" dirty="0" smtClean="0"/>
              <a:t> </a:t>
            </a:r>
            <a:r>
              <a:rPr lang="ru-RU" sz="3600" dirty="0" err="1" smtClean="0"/>
              <a:t>мрії</a:t>
            </a:r>
            <a:endParaRPr lang="ru-RU" sz="3600" dirty="0" smtClean="0"/>
          </a:p>
          <a:p>
            <a:pPr indent="457200" algn="just"/>
            <a:r>
              <a:rPr lang="ru-RU" sz="3600" dirty="0" smtClean="0"/>
              <a:t>6. </a:t>
            </a:r>
            <a:r>
              <a:rPr lang="ru-RU" sz="3600" dirty="0" err="1" smtClean="0"/>
              <a:t>Духовний</a:t>
            </a:r>
            <a:r>
              <a:rPr lang="ru-RU" sz="3600" dirty="0" smtClean="0"/>
              <a:t> </a:t>
            </a:r>
            <a:r>
              <a:rPr lang="ru-RU" sz="3600" dirty="0" err="1"/>
              <a:t>зв’язок</a:t>
            </a:r>
            <a:r>
              <a:rPr lang="ru-RU" sz="3600" dirty="0"/>
              <a:t> </a:t>
            </a:r>
            <a:r>
              <a:rPr lang="ru-RU" sz="3600" dirty="0" err="1" smtClean="0"/>
              <a:t>поколінь</a:t>
            </a:r>
            <a:endParaRPr lang="ru-RU" sz="3600" dirty="0" smtClean="0"/>
          </a:p>
          <a:p>
            <a:pPr indent="457200" algn="just"/>
            <a:r>
              <a:rPr lang="ru-RU" sz="3600" dirty="0" smtClean="0"/>
              <a:t>7</a:t>
            </a:r>
            <a:r>
              <a:rPr lang="ru-RU" sz="3600" dirty="0"/>
              <a:t>. </a:t>
            </a:r>
            <a:r>
              <a:rPr lang="ru-RU" sz="3600" dirty="0" err="1" smtClean="0"/>
              <a:t>Виховання</a:t>
            </a:r>
            <a:endParaRPr lang="ru-RU" sz="3600" dirty="0" smtClean="0"/>
          </a:p>
          <a:p>
            <a:pPr indent="457200" algn="just"/>
            <a:r>
              <a:rPr lang="ru-RU" sz="3600" dirty="0" smtClean="0"/>
              <a:t>8</a:t>
            </a:r>
            <a:r>
              <a:rPr lang="ru-RU" sz="3600" dirty="0"/>
              <a:t>. Система </a:t>
            </a:r>
            <a:r>
              <a:rPr lang="ru-RU" sz="3600" dirty="0" err="1" smtClean="0"/>
              <a:t>освіти</a:t>
            </a:r>
            <a:r>
              <a:rPr lang="ru-RU" sz="3600" dirty="0" smtClean="0"/>
              <a:t>. </a:t>
            </a:r>
          </a:p>
          <a:p>
            <a:pPr indent="457200" algn="just"/>
            <a:endParaRPr lang="ru-RU" sz="2400" dirty="0" err="1" smtClean="0"/>
          </a:p>
        </p:txBody>
      </p:sp>
    </p:spTree>
    <p:extLst>
      <p:ext uri="{BB962C8B-B14F-4D97-AF65-F5344CB8AC3E}">
        <p14:creationId xmlns:p14="http://schemas.microsoft.com/office/powerpoint/2010/main" val="1445312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2875" y="173696"/>
            <a:ext cx="3970784" cy="718473"/>
          </a:xfrm>
        </p:spPr>
        <p:txBody>
          <a:bodyPr/>
          <a:lstStyle/>
          <a:p>
            <a:r>
              <a:rPr lang="uk-UA" b="1" dirty="0" smtClean="0">
                <a:solidFill>
                  <a:schemeClr val="accent5">
                    <a:lumMod val="75000"/>
                  </a:schemeClr>
                </a:solidFill>
              </a:rPr>
              <a:t>«Лови помилку»</a:t>
            </a:r>
            <a:endParaRPr lang="uk-UA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35448" y="883672"/>
            <a:ext cx="8640960" cy="5595015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ru-RU" sz="2400" b="1" dirty="0">
                <a:solidFill>
                  <a:schemeClr val="tx1"/>
                </a:solidFill>
              </a:rPr>
              <a:t>Анна </a:t>
            </a:r>
            <a:r>
              <a:rPr lang="ru-RU" sz="2400" b="1" dirty="0" err="1">
                <a:solidFill>
                  <a:schemeClr val="tx1"/>
                </a:solidFill>
              </a:rPr>
              <a:t>Гавальда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народилася</a:t>
            </a:r>
            <a:r>
              <a:rPr lang="ru-RU" sz="2400" b="1" dirty="0">
                <a:solidFill>
                  <a:schemeClr val="tx1"/>
                </a:solidFill>
              </a:rPr>
              <a:t> в </a:t>
            </a:r>
            <a:r>
              <a:rPr lang="ru-RU" sz="2400" b="1" dirty="0" err="1">
                <a:solidFill>
                  <a:schemeClr val="tx1"/>
                </a:solidFill>
              </a:rPr>
              <a:t>Італії</a:t>
            </a:r>
            <a:r>
              <a:rPr lang="ru-RU" sz="2400" b="1" dirty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Анна почала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писати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в 10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років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</a:pPr>
            <a:r>
              <a:rPr lang="uk-UA" sz="2400" b="1" dirty="0" smtClean="0">
                <a:solidFill>
                  <a:schemeClr val="tx1"/>
                </a:solidFill>
              </a:rPr>
              <a:t>  </a:t>
            </a:r>
            <a:r>
              <a:rPr lang="uk-UA" sz="2400" b="1" dirty="0">
                <a:solidFill>
                  <a:schemeClr val="tx1"/>
                </a:solidFill>
              </a:rPr>
              <a:t>Навчалася в </a:t>
            </a:r>
            <a:r>
              <a:rPr lang="uk-UA" sz="2400" b="1" dirty="0" err="1">
                <a:solidFill>
                  <a:schemeClr val="tx1"/>
                </a:solidFill>
              </a:rPr>
              <a:t>Сорбонні</a:t>
            </a:r>
            <a:r>
              <a:rPr lang="uk-UA" sz="2400" b="1" dirty="0">
                <a:solidFill>
                  <a:schemeClr val="tx1"/>
                </a:solidFill>
              </a:rPr>
              <a:t>.</a:t>
            </a:r>
            <a:endParaRPr lang="uk-UA" sz="2000" b="1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lnSpc>
                <a:spcPct val="120000"/>
              </a:lnSpc>
            </a:pP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Викладала французьку мову.</a:t>
            </a:r>
          </a:p>
          <a:p>
            <a:pPr>
              <a:lnSpc>
                <a:spcPct val="120000"/>
              </a:lnSpc>
            </a:pPr>
            <a:r>
              <a:rPr lang="uk-UA" sz="2400" b="1" dirty="0" smtClean="0">
                <a:solidFill>
                  <a:schemeClr val="tx1"/>
                </a:solidFill>
              </a:rPr>
              <a:t>Мріяла </a:t>
            </a:r>
            <a:r>
              <a:rPr lang="uk-UA" sz="2400" b="1" dirty="0">
                <a:solidFill>
                  <a:schemeClr val="tx1"/>
                </a:solidFill>
              </a:rPr>
              <a:t>стати письменницею.</a:t>
            </a:r>
          </a:p>
          <a:p>
            <a:pPr>
              <a:lnSpc>
                <a:spcPct val="120000"/>
              </a:lnSpc>
            </a:pPr>
            <a:r>
              <a:rPr lang="ru-RU" sz="2400" b="1" dirty="0" err="1" smtClean="0">
                <a:solidFill>
                  <a:schemeClr val="tx1"/>
                </a:solidFill>
              </a:rPr>
              <a:t>Грандіозний</a:t>
            </a:r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успіх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прийшов</a:t>
            </a:r>
            <a:r>
              <a:rPr lang="ru-RU" sz="2400" b="1" dirty="0">
                <a:solidFill>
                  <a:schemeClr val="tx1"/>
                </a:solidFill>
              </a:rPr>
              <a:t> до </a:t>
            </a:r>
            <a:r>
              <a:rPr lang="ru-RU" sz="2400" b="1" dirty="0" err="1">
                <a:solidFill>
                  <a:schemeClr val="tx1"/>
                </a:solidFill>
              </a:rPr>
              <a:t>письменниці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після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виходу</a:t>
            </a:r>
            <a:r>
              <a:rPr lang="ru-RU" sz="2400" b="1" dirty="0">
                <a:solidFill>
                  <a:schemeClr val="tx1"/>
                </a:solidFill>
              </a:rPr>
              <a:t> книжки «Просто разом</a:t>
            </a:r>
            <a:r>
              <a:rPr lang="ru-RU" sz="2400" b="1" dirty="0" smtClean="0">
                <a:solidFill>
                  <a:schemeClr val="tx1"/>
                </a:solidFill>
              </a:rPr>
              <a:t>». Яка </a:t>
            </a:r>
            <a:r>
              <a:rPr lang="ru-RU" sz="2400" b="1" dirty="0" err="1" smtClean="0">
                <a:solidFill>
                  <a:schemeClr val="tx1"/>
                </a:solidFill>
              </a:rPr>
              <a:t>була</a:t>
            </a:r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</a:rPr>
              <a:t>перекладена</a:t>
            </a:r>
            <a:r>
              <a:rPr lang="ru-RU" sz="2400" b="1" dirty="0" smtClean="0">
                <a:solidFill>
                  <a:schemeClr val="tx1"/>
                </a:solidFill>
              </a:rPr>
              <a:t> на 20 </a:t>
            </a:r>
            <a:r>
              <a:rPr lang="ru-RU" sz="2400" b="1" dirty="0" err="1" smtClean="0">
                <a:solidFill>
                  <a:schemeClr val="tx1"/>
                </a:solidFill>
              </a:rPr>
              <a:t>мовами</a:t>
            </a:r>
            <a:r>
              <a:rPr lang="ru-RU" sz="2400" b="1" dirty="0" smtClean="0">
                <a:solidFill>
                  <a:schemeClr val="tx1"/>
                </a:solidFill>
              </a:rPr>
              <a:t>. </a:t>
            </a:r>
            <a:endParaRPr lang="ru-RU" sz="2400" b="1" dirty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</a:pPr>
            <a:r>
              <a:rPr lang="ru-RU" sz="2400" b="1" dirty="0" err="1" smtClean="0">
                <a:solidFill>
                  <a:schemeClr val="tx1"/>
                </a:solidFill>
              </a:rPr>
              <a:t>Головний</a:t>
            </a:r>
            <a:r>
              <a:rPr lang="ru-RU" sz="2400" b="1" dirty="0" smtClean="0">
                <a:solidFill>
                  <a:schemeClr val="tx1"/>
                </a:solidFill>
              </a:rPr>
              <a:t> герой </a:t>
            </a:r>
            <a:r>
              <a:rPr lang="ru-RU" sz="2400" b="1" dirty="0" err="1" smtClean="0">
                <a:solidFill>
                  <a:schemeClr val="tx1"/>
                </a:solidFill>
              </a:rPr>
              <a:t>твору</a:t>
            </a:r>
            <a:r>
              <a:rPr lang="ru-RU" sz="2400" b="1" dirty="0" smtClean="0">
                <a:solidFill>
                  <a:schemeClr val="tx1"/>
                </a:solidFill>
              </a:rPr>
              <a:t> «35 </a:t>
            </a:r>
            <a:r>
              <a:rPr lang="ru-RU" sz="2400" b="1" dirty="0" err="1" smtClean="0">
                <a:solidFill>
                  <a:schemeClr val="tx1"/>
                </a:solidFill>
              </a:rPr>
              <a:t>кіло</a:t>
            </a:r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</a:rPr>
              <a:t>надії</a:t>
            </a:r>
            <a:r>
              <a:rPr lang="ru-RU" sz="2400" b="1" dirty="0" smtClean="0">
                <a:solidFill>
                  <a:schemeClr val="tx1"/>
                </a:solidFill>
              </a:rPr>
              <a:t>» </a:t>
            </a:r>
            <a:r>
              <a:rPr lang="ru-RU" sz="2400" b="1" dirty="0" err="1" smtClean="0">
                <a:solidFill>
                  <a:schemeClr val="tx1"/>
                </a:solidFill>
              </a:rPr>
              <a:t>Грегуар</a:t>
            </a:r>
            <a:r>
              <a:rPr lang="ru-RU" sz="2400" b="1" dirty="0" smtClean="0">
                <a:solidFill>
                  <a:schemeClr val="tx1"/>
                </a:solidFill>
              </a:rPr>
              <a:t>?</a:t>
            </a:r>
            <a:endParaRPr lang="ru-RU" sz="2400" b="1" dirty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</a:pPr>
            <a:endParaRPr lang="en-US" sz="2000" b="1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lnSpc>
                <a:spcPct val="120000"/>
              </a:lnSpc>
            </a:pPr>
            <a:endParaRPr lang="en-US" sz="2400" b="1" dirty="0">
              <a:solidFill>
                <a:schemeClr val="bg1">
                  <a:lumMod val="95000"/>
                </a:schemeClr>
              </a:solidFill>
            </a:endParaRPr>
          </a:p>
          <a:p>
            <a:pPr>
              <a:lnSpc>
                <a:spcPct val="120000"/>
              </a:lnSpc>
            </a:pPr>
            <a:endParaRPr lang="uk-UA" sz="2400" dirty="0" smtClean="0"/>
          </a:p>
          <a:p>
            <a:pPr>
              <a:lnSpc>
                <a:spcPct val="120000"/>
              </a:lnSpc>
              <a:buNone/>
            </a:pPr>
            <a:r>
              <a:rPr lang="uk-UA" sz="2800" dirty="0" smtClean="0"/>
              <a:t>                                                                                                                                      </a:t>
            </a:r>
            <a:endParaRPr lang="uk-UA" sz="2800" dirty="0"/>
          </a:p>
        </p:txBody>
      </p:sp>
      <p:sp>
        <p:nvSpPr>
          <p:cNvPr id="4" name="Прямокутник 3"/>
          <p:cNvSpPr/>
          <p:nvPr/>
        </p:nvSpPr>
        <p:spPr>
          <a:xfrm>
            <a:off x="6228184" y="986242"/>
            <a:ext cx="135005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b="1" dirty="0" smtClean="0">
                <a:solidFill>
                  <a:schemeClr val="accent5">
                    <a:lumMod val="75000"/>
                  </a:schemeClr>
                </a:solidFill>
              </a:rPr>
              <a:t>(Франція)</a:t>
            </a:r>
            <a:endParaRPr lang="uk-UA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Прямокутник 4"/>
          <p:cNvSpPr/>
          <p:nvPr/>
        </p:nvSpPr>
        <p:spPr>
          <a:xfrm>
            <a:off x="5681089" y="1602145"/>
            <a:ext cx="220925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b="1" dirty="0">
                <a:solidFill>
                  <a:schemeClr val="accent5">
                    <a:lumMod val="75000"/>
                  </a:schemeClr>
                </a:solidFill>
              </a:rPr>
              <a:t>(Пише </a:t>
            </a:r>
            <a:r>
              <a:rPr lang="uk-UA" sz="2000" b="1" dirty="0" smtClean="0">
                <a:solidFill>
                  <a:schemeClr val="accent5">
                    <a:lumMod val="75000"/>
                  </a:schemeClr>
                </a:solidFill>
              </a:rPr>
              <a:t>з 17 </a:t>
            </a:r>
            <a:r>
              <a:rPr lang="uk-UA" sz="2000" b="1" dirty="0">
                <a:solidFill>
                  <a:schemeClr val="accent5">
                    <a:lumMod val="75000"/>
                  </a:schemeClr>
                </a:solidFill>
              </a:rPr>
              <a:t>років)</a:t>
            </a:r>
          </a:p>
        </p:txBody>
      </p:sp>
      <p:sp>
        <p:nvSpPr>
          <p:cNvPr id="6" name="Прямокутник 5"/>
          <p:cNvSpPr/>
          <p:nvPr/>
        </p:nvSpPr>
        <p:spPr>
          <a:xfrm>
            <a:off x="5127237" y="2139043"/>
            <a:ext cx="328615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b="1" dirty="0">
                <a:solidFill>
                  <a:schemeClr val="accent5">
                    <a:lumMod val="75000"/>
                  </a:schemeClr>
                </a:solidFill>
              </a:rPr>
              <a:t>(Місце навчання </a:t>
            </a:r>
            <a:r>
              <a:rPr lang="uk-UA" sz="2000" b="1" dirty="0" err="1">
                <a:solidFill>
                  <a:schemeClr val="accent5">
                    <a:lumMod val="75000"/>
                  </a:schemeClr>
                </a:solidFill>
              </a:rPr>
              <a:t>Сорбонн</a:t>
            </a:r>
            <a:r>
              <a:rPr lang="uk-UA" sz="2000" b="1" dirty="0">
                <a:solidFill>
                  <a:schemeClr val="accent5">
                    <a:lumMod val="75000"/>
                  </a:schemeClr>
                </a:solidFill>
              </a:rPr>
              <a:t>)</a:t>
            </a:r>
          </a:p>
        </p:txBody>
      </p:sp>
      <p:sp>
        <p:nvSpPr>
          <p:cNvPr id="7" name="Прямокутник 6"/>
          <p:cNvSpPr/>
          <p:nvPr/>
        </p:nvSpPr>
        <p:spPr>
          <a:xfrm>
            <a:off x="4250572" y="2579130"/>
            <a:ext cx="48096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 smtClean="0">
                <a:solidFill>
                  <a:schemeClr val="accent5">
                    <a:lumMod val="75000"/>
                  </a:schemeClr>
                </a:solidFill>
              </a:rPr>
              <a:t>(Н</a:t>
            </a:r>
            <a:r>
              <a:rPr 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авчала</a:t>
            </a: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accent5">
                    <a:lumMod val="75000"/>
                  </a:schemeClr>
                </a:solidFill>
              </a:rPr>
              <a:t>французької</a:t>
            </a: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мови</a:t>
            </a:r>
            <a:endParaRPr lang="ru-RU" sz="20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accent5">
                    <a:lumMod val="75000"/>
                  </a:schemeClr>
                </a:solidFill>
              </a:rPr>
              <a:t>першокласників</a:t>
            </a: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</a:rPr>
              <a:t> у одному з </a:t>
            </a:r>
            <a:r>
              <a:rPr 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коледжів</a:t>
            </a:r>
            <a:r>
              <a:rPr lang="uk-UA" sz="2000" b="1" dirty="0" smtClean="0">
                <a:solidFill>
                  <a:schemeClr val="accent5">
                    <a:lumMod val="75000"/>
                  </a:schemeClr>
                </a:solidFill>
              </a:rPr>
              <a:t>)</a:t>
            </a:r>
            <a:endParaRPr lang="uk-UA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8" name="Прямокутник 7"/>
          <p:cNvSpPr/>
          <p:nvPr/>
        </p:nvSpPr>
        <p:spPr>
          <a:xfrm>
            <a:off x="4856182" y="3284828"/>
            <a:ext cx="38282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 smtClean="0">
                <a:solidFill>
                  <a:schemeClr val="accent5">
                    <a:lumMod val="75000"/>
                  </a:schemeClr>
                </a:solidFill>
              </a:rPr>
              <a:t>(С</a:t>
            </a:r>
            <a:r>
              <a:rPr 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тверджує</a:t>
            </a: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</a:rPr>
              <a:t>, </a:t>
            </a:r>
            <a:r>
              <a:rPr lang="ru-RU" sz="2000" b="1" dirty="0" err="1">
                <a:solidFill>
                  <a:schemeClr val="accent5">
                    <a:lumMod val="75000"/>
                  </a:schemeClr>
                </a:solidFill>
              </a:rPr>
              <a:t>що</a:t>
            </a: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письменницею</a:t>
            </a:r>
            <a:endParaRPr lang="ru-RU" sz="20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accent5">
                    <a:lumMod val="75000"/>
                  </a:schemeClr>
                </a:solidFill>
              </a:rPr>
              <a:t>ставати</a:t>
            </a: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</a:rPr>
              <a:t> не </a:t>
            </a:r>
            <a:r>
              <a:rPr 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збиралась</a:t>
            </a:r>
            <a:r>
              <a:rPr lang="uk-UA" sz="2000" b="1" dirty="0" smtClean="0">
                <a:solidFill>
                  <a:schemeClr val="accent5">
                    <a:lumMod val="75000"/>
                  </a:schemeClr>
                </a:solidFill>
              </a:rPr>
              <a:t>)</a:t>
            </a:r>
            <a:endParaRPr lang="uk-UA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9" name="Прямокутник 8"/>
          <p:cNvSpPr/>
          <p:nvPr/>
        </p:nvSpPr>
        <p:spPr>
          <a:xfrm>
            <a:off x="3888697" y="4573867"/>
            <a:ext cx="467897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b="1" dirty="0" smtClean="0">
                <a:solidFill>
                  <a:schemeClr val="accent5">
                    <a:lumMod val="75000"/>
                  </a:schemeClr>
                </a:solidFill>
              </a:rPr>
              <a:t>(</a:t>
            </a: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</a:rPr>
              <a:t>Роман </a:t>
            </a:r>
            <a:r>
              <a:rPr lang="ru-RU" sz="2000" b="1" dirty="0" err="1">
                <a:solidFill>
                  <a:schemeClr val="accent5">
                    <a:lumMod val="75000"/>
                  </a:schemeClr>
                </a:solidFill>
              </a:rPr>
              <a:t>був</a:t>
            </a: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accent5">
                    <a:lumMod val="75000"/>
                  </a:schemeClr>
                </a:solidFill>
              </a:rPr>
              <a:t>перекладений</a:t>
            </a: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</a:rPr>
              <a:t>  36 </a:t>
            </a:r>
            <a:r>
              <a:rPr 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мовами</a:t>
            </a:r>
            <a:r>
              <a:rPr lang="uk-UA" sz="20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uk-UA" sz="2000" b="1" dirty="0">
                <a:solidFill>
                  <a:schemeClr val="accent5">
                    <a:lumMod val="75000"/>
                  </a:schemeClr>
                </a:solidFill>
              </a:rPr>
              <a:t>)</a:t>
            </a:r>
          </a:p>
        </p:txBody>
      </p:sp>
      <p:sp>
        <p:nvSpPr>
          <p:cNvPr id="10" name="Прямокутник 9"/>
          <p:cNvSpPr/>
          <p:nvPr/>
        </p:nvSpPr>
        <p:spPr>
          <a:xfrm>
            <a:off x="2332822" y="5683953"/>
            <a:ext cx="63198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b="1" dirty="0">
                <a:solidFill>
                  <a:schemeClr val="accent5">
                    <a:lumMod val="75000"/>
                  </a:schemeClr>
                </a:solidFill>
              </a:rPr>
              <a:t>(Так. </a:t>
            </a:r>
            <a:r>
              <a:rPr lang="ru-RU" sz="2000" b="1" dirty="0" err="1">
                <a:solidFill>
                  <a:schemeClr val="accent5">
                    <a:lumMod val="75000"/>
                  </a:schemeClr>
                </a:solidFill>
              </a:rPr>
              <a:t>Головний</a:t>
            </a: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</a:rPr>
              <a:t> герой </a:t>
            </a:r>
            <a:r>
              <a:rPr lang="ru-RU" sz="2000" b="1" dirty="0" err="1">
                <a:solidFill>
                  <a:schemeClr val="accent5">
                    <a:lumMod val="75000"/>
                  </a:schemeClr>
                </a:solidFill>
              </a:rPr>
              <a:t>твору</a:t>
            </a: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</a:rPr>
              <a:t> «35 </a:t>
            </a:r>
            <a:r>
              <a:rPr lang="ru-RU" sz="2000" b="1" dirty="0" err="1">
                <a:solidFill>
                  <a:schemeClr val="accent5">
                    <a:lumMod val="75000"/>
                  </a:schemeClr>
                </a:solidFill>
              </a:rPr>
              <a:t>кіло</a:t>
            </a: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000" b="1" dirty="0" err="1">
                <a:solidFill>
                  <a:schemeClr val="accent5">
                    <a:lumMod val="75000"/>
                  </a:schemeClr>
                </a:solidFill>
              </a:rPr>
              <a:t>надії</a:t>
            </a: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</a:rPr>
              <a:t>» </a:t>
            </a:r>
            <a:r>
              <a:rPr lang="ru-RU" sz="2000" b="1" dirty="0" err="1">
                <a:solidFill>
                  <a:schemeClr val="accent5">
                    <a:lumMod val="75000"/>
                  </a:schemeClr>
                </a:solidFill>
              </a:rPr>
              <a:t>Грегуар</a:t>
            </a: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?</a:t>
            </a:r>
            <a:r>
              <a:rPr lang="uk-UA" sz="2000" b="1" dirty="0" smtClean="0">
                <a:solidFill>
                  <a:schemeClr val="accent5">
                    <a:lumMod val="75000"/>
                  </a:schemeClr>
                </a:solidFill>
              </a:rPr>
              <a:t>)</a:t>
            </a:r>
            <a:endParaRPr lang="uk-UA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855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1644521115_21-abrakadabra-fun-p-fon-dlya-slaida-shkola-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55576" y="1412777"/>
            <a:ext cx="792088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Міркуємо разом</a:t>
            </a:r>
          </a:p>
          <a:p>
            <a:pPr algn="ctr"/>
            <a:endParaRPr lang="uk-UA" sz="4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  Що, на вашу думку, означає бути щасливим?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4520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1644521115_21-abrakadabra-fun-p-fon-dlya-slaida-shkola-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82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72" t="5994" r="21097" b="30073"/>
          <a:stretch/>
        </p:blipFill>
        <p:spPr bwMode="auto">
          <a:xfrm>
            <a:off x="467544" y="260648"/>
            <a:ext cx="8208912" cy="604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8520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1644521115_21-abrakadabra-fun-p-fon-dlya-slaida-shkola-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7396" cy="7088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75656" y="1720840"/>
            <a:ext cx="6912768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</a:p>
          <a:p>
            <a:pPr algn="ctr"/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Використано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матеріали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вільного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доступу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мережі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Інтернет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3319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1CACE3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Arial/Times New Roman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834</TotalTime>
  <Words>871</Words>
  <Application>Microsoft Office PowerPoint</Application>
  <PresentationFormat>Экран (4:3)</PresentationFormat>
  <Paragraphs>91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Arial</vt:lpstr>
      <vt:lpstr>Calibri</vt:lpstr>
      <vt:lpstr>Times New Roman</vt:lpstr>
      <vt:lpstr>Wingdings 3</vt:lpstr>
      <vt:lpstr>Легкий дым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«Лови помилку»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irina</cp:lastModifiedBy>
  <cp:revision>57</cp:revision>
  <dcterms:created xsi:type="dcterms:W3CDTF">2022-07-26T12:06:51Z</dcterms:created>
  <dcterms:modified xsi:type="dcterms:W3CDTF">2023-01-25T09:08:01Z</dcterms:modified>
</cp:coreProperties>
</file>