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93" r:id="rId3"/>
    <p:sldId id="299" r:id="rId4"/>
    <p:sldId id="294" r:id="rId5"/>
    <p:sldId id="298" r:id="rId6"/>
    <p:sldId id="297" r:id="rId7"/>
    <p:sldId id="296" r:id="rId8"/>
    <p:sldId id="295" r:id="rId9"/>
    <p:sldId id="279" r:id="rId10"/>
    <p:sldId id="263" r:id="rId11"/>
    <p:sldId id="276" r:id="rId12"/>
    <p:sldId id="281" r:id="rId13"/>
    <p:sldId id="304" r:id="rId14"/>
    <p:sldId id="277" r:id="rId15"/>
    <p:sldId id="278" r:id="rId16"/>
    <p:sldId id="282" r:id="rId17"/>
    <p:sldId id="283" r:id="rId18"/>
    <p:sldId id="291" r:id="rId19"/>
    <p:sldId id="305" r:id="rId20"/>
    <p:sldId id="301" r:id="rId21"/>
    <p:sldId id="273" r:id="rId22"/>
    <p:sldId id="300" r:id="rId23"/>
    <p:sldId id="288" r:id="rId24"/>
    <p:sldId id="289" r:id="rId25"/>
    <p:sldId id="302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FF00"/>
    <a:srgbClr val="00CCFF"/>
    <a:srgbClr val="FF66FF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95" autoAdjust="0"/>
    <p:restoredTop sz="94660"/>
  </p:normalViewPr>
  <p:slideViewPr>
    <p:cSldViewPr>
      <p:cViewPr varScale="1">
        <p:scale>
          <a:sx n="66" d="100"/>
          <a:sy n="66" d="100"/>
        </p:scale>
        <p:origin x="1458" y="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youtube.com/watch?v=JNh-OvRm2qU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ukrlib.com.ua/styslo-zl/printit.php?tid=9063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learningapps.org/display?v=p751j7u9c23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76056" y="1484784"/>
            <a:ext cx="3814810" cy="3646342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Барбара 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Космовська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«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Буба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Художній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Космовської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Батьки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діди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онуки</a:t>
            </a: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uk-UA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332656"/>
            <a:ext cx="4682134" cy="6157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78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404664"/>
            <a:ext cx="8640960" cy="569386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 з вами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поговоримо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одну з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талановитих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письменниць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Барбару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Космовську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 Ми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розглянемо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зміст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й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заглибимося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Б.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Космовської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дізнаємося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стил.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-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глибокий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зміст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мораль. Через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пригоди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маленької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дівчинки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авторка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показує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нам, як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забувати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коріння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пам'ятати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предків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вклали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нас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частинку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душі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Отже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запрошую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себе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чарівний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Барбари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Космовської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кожен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неповторний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зміст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0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20688"/>
            <a:ext cx="8756459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17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92696"/>
            <a:ext cx="8762237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05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836712"/>
            <a:ext cx="8744651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03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692696"/>
            <a:ext cx="8648921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76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692696"/>
            <a:ext cx="8726175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64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764704"/>
            <a:ext cx="8769494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34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3568" y="836712"/>
            <a:ext cx="7920880" cy="5016758"/>
          </a:xfrm>
          <a:prstGeom prst="rect">
            <a:avLst/>
          </a:prstGeom>
          <a:solidFill>
            <a:srgbClr val="92D050"/>
          </a:solidFill>
          <a:ln w="50800" cmpd="thickThin">
            <a:solidFill>
              <a:srgbClr val="FFC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uk-UA" sz="3200" dirty="0" smtClean="0">
                <a:solidFill>
                  <a:srgbClr val="1D1B11"/>
                </a:solidFill>
                <a:latin typeface="Times New Roman" panose="02020603050405020304" pitchFamily="18" charset="0"/>
              </a:rPr>
              <a:t>Що </a:t>
            </a:r>
            <a:r>
              <a:rPr lang="uk-UA" sz="3200" dirty="0">
                <a:solidFill>
                  <a:srgbClr val="1D1B11"/>
                </a:solidFill>
                <a:latin typeface="Times New Roman" panose="02020603050405020304" pitchFamily="18" charset="0"/>
              </a:rPr>
              <a:t>ж до книжок для дорослої аудиторії, то вже закінчено роботу над новим романом. У книжці «Українка» </a:t>
            </a:r>
            <a:r>
              <a:rPr lang="uk-UA" sz="3200" dirty="0" err="1">
                <a:solidFill>
                  <a:srgbClr val="1D1B11"/>
                </a:solidFill>
                <a:latin typeface="Times New Roman" panose="02020603050405020304" pitchFamily="18" charset="0"/>
              </a:rPr>
              <a:t>Барбара</a:t>
            </a:r>
            <a:r>
              <a:rPr lang="uk-UA" sz="3200" dirty="0">
                <a:solidFill>
                  <a:srgbClr val="1D1B11"/>
                </a:solidFill>
                <a:latin typeface="Times New Roman" panose="02020603050405020304" pitchFamily="18" charset="0"/>
              </a:rPr>
              <a:t> </a:t>
            </a:r>
            <a:r>
              <a:rPr lang="uk-UA" sz="3200" dirty="0" err="1">
                <a:solidFill>
                  <a:srgbClr val="1D1B11"/>
                </a:solidFill>
                <a:latin typeface="Times New Roman" panose="02020603050405020304" pitchFamily="18" charset="0"/>
              </a:rPr>
              <a:t>Космовська</a:t>
            </a:r>
            <a:r>
              <a:rPr lang="uk-UA" sz="3200" dirty="0">
                <a:solidFill>
                  <a:srgbClr val="1D1B11"/>
                </a:solidFill>
                <a:latin typeface="Times New Roman" panose="02020603050405020304" pitchFamily="18" charset="0"/>
              </a:rPr>
              <a:t> розповідає про дівчину Іванку, яка приїхала з України до Польщі шукати щастя. </a:t>
            </a:r>
            <a:endParaRPr lang="en-US" sz="3200" dirty="0"/>
          </a:p>
          <a:p>
            <a:pPr indent="450215" algn="just">
              <a:spcAft>
                <a:spcPts val="0"/>
              </a:spcAft>
            </a:pPr>
            <a:r>
              <a:rPr lang="uk-UA" sz="3200" dirty="0">
                <a:solidFill>
                  <a:srgbClr val="1D1B11"/>
                </a:solidFill>
                <a:latin typeface="Times New Roman" panose="02020603050405020304" pitchFamily="18" charset="0"/>
              </a:rPr>
              <a:t>В Україні відомі твори Б. </a:t>
            </a:r>
            <a:r>
              <a:rPr lang="uk-UA" sz="3200" dirty="0" err="1">
                <a:solidFill>
                  <a:srgbClr val="1D1B11"/>
                </a:solidFill>
                <a:latin typeface="Times New Roman" panose="02020603050405020304" pitchFamily="18" charset="0"/>
              </a:rPr>
              <a:t>Космовської</a:t>
            </a:r>
            <a:r>
              <a:rPr lang="uk-UA" sz="3200" dirty="0">
                <a:solidFill>
                  <a:srgbClr val="1D1B11"/>
                </a:solidFill>
                <a:latin typeface="Times New Roman" panose="02020603050405020304" pitchFamily="18" charset="0"/>
              </a:rPr>
              <a:t> завдяки перекладам Божени </a:t>
            </a:r>
            <a:r>
              <a:rPr lang="uk-UA" sz="3200" dirty="0" err="1">
                <a:solidFill>
                  <a:srgbClr val="1D1B11"/>
                </a:solidFill>
                <a:latin typeface="Times New Roman" panose="02020603050405020304" pitchFamily="18" charset="0"/>
              </a:rPr>
              <a:t>Антоняк</a:t>
            </a:r>
            <a:r>
              <a:rPr lang="uk-UA" sz="3200" dirty="0">
                <a:solidFill>
                  <a:srgbClr val="1D1B11"/>
                </a:solidFill>
                <a:latin typeface="Times New Roman" panose="02020603050405020304" pitchFamily="18" charset="0"/>
              </a:rPr>
              <a:t>. Письменниця неодноразово зустрічалася з українськими читачами.</a:t>
            </a:r>
            <a:endParaRPr lang="en-US" sz="3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4297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/>
              <a:t>Українські переклади</a:t>
            </a:r>
          </a:p>
          <a:p>
            <a:endParaRPr lang="uk-UA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260647"/>
            <a:ext cx="3834215" cy="50995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085734" y="1522365"/>
            <a:ext cx="4878754" cy="2576067"/>
          </a:xfrm>
          <a:solidFill>
            <a:srgbClr val="92D050"/>
          </a:solidFill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Переклала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: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«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Буба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»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(2010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), </a:t>
            </a:r>
            <a:endParaRPr lang="ru-RU" sz="2800" dirty="0" smtClean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«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Буба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Мертвий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 сезон»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(2011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), </a:t>
            </a:r>
            <a:endParaRPr lang="ru-RU" sz="2800" dirty="0" smtClean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«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Позолочена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рибка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»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(2012)</a:t>
            </a:r>
            <a:endParaRPr lang="uk-UA" sz="28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5360152"/>
            <a:ext cx="3456384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Божена </a:t>
            </a:r>
            <a:r>
              <a:rPr lang="uk-UA" sz="2800" b="1" dirty="0" err="1" smtClean="0">
                <a:solidFill>
                  <a:schemeClr val="tx1"/>
                </a:solidFill>
              </a:rPr>
              <a:t>Антоняк</a:t>
            </a:r>
            <a:endParaRPr lang="uk-UA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76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4525963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indent="457200" algn="just" defTabSz="914400">
              <a:buNone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Популярна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польська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Барб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Космовська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зізнається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пише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непростої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аудиторії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підлітків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ru-RU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 defTabSz="914400">
              <a:buNone/>
            </a:pP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молоддю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намагається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бути максимально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щирою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тому не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боїться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сторінках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книжок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говорити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болючі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розлучення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смерть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анорексію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першу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закоханість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алкоголем,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бідність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386308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72480" y="1191471"/>
            <a:ext cx="8496944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www.youtube.com/watch?v=JNh-OvRm2qU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04043" y="113727"/>
            <a:ext cx="62281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Барбара 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Космовська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Буба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аудіокнига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скорочено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844824"/>
            <a:ext cx="3058118" cy="4608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3496816" y="2492896"/>
            <a:ext cx="5472608" cy="4154984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Барбара 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Космовська</a:t>
            </a:r>
            <a:endParaRPr lang="ru-RU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написання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2002</a:t>
            </a:r>
          </a:p>
          <a:p>
            <a:pPr indent="457200" algn="just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Жанр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підлітковий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роман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Стосунки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рідними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непорозуміння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подругами; перша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нещаслива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закоханість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переживання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приводу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зовнішності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Буби</a:t>
            </a:r>
            <a:endParaRPr lang="ru-RU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Ідея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Батьки не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авторитетом,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недосконалі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помилятися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говори неправду,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безліч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дітьми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18135" y="1733962"/>
            <a:ext cx="2664296" cy="52322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0883" y="5737487"/>
            <a:ext cx="3235376" cy="923330"/>
          </a:xfrm>
          <a:prstGeom prst="rect">
            <a:avLst/>
          </a:prstGeom>
          <a:ln w="57150">
            <a:solidFill>
              <a:srgbClr val="00FF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b="1" dirty="0">
                <a:hlinkClick r:id="rId4"/>
              </a:rPr>
              <a:t>https://</a:t>
            </a:r>
            <a:r>
              <a:rPr lang="en-US" b="1" dirty="0" smtClean="0">
                <a:hlinkClick r:id="rId4"/>
              </a:rPr>
              <a:t>www.ukrlib.com.ua/styslo-zl/printit.php?tid=9063</a:t>
            </a:r>
            <a:r>
              <a:rPr lang="uk-UA" b="1" dirty="0" smtClean="0"/>
              <a:t> </a:t>
            </a:r>
          </a:p>
          <a:p>
            <a:pPr algn="ctr"/>
            <a:r>
              <a:rPr lang="uk-UA" b="1" dirty="0" smtClean="0"/>
              <a:t>Прочитати за посиланням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225857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rot="16200000">
            <a:off x="-634949" y="2941231"/>
            <a:ext cx="2357459" cy="40043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БУКТРЕЙЛЕР ДО РОМАНУ 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5" name="'Буба' Барбари КОСМОВСЬКОЇ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23628" y="944724"/>
            <a:ext cx="6642738" cy="499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458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52736"/>
            <a:ext cx="8964488" cy="3096344"/>
          </a:xfr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indent="457200" algn="just"/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Якою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сучасна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література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підлітків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Зрозумілою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цікавою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зворушливою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почуттям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гумору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правдиво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зображувати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розповідати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те,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хвилює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підлітків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передавати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0" y="2132856"/>
            <a:ext cx="8964488" cy="223224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991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1484784"/>
            <a:ext cx="8640960" cy="341632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i="1" dirty="0">
                <a:solidFill>
                  <a:srgbClr val="1D1B11"/>
                </a:solidFill>
                <a:latin typeface="Times New Roman" panose="02020603050405020304" pitchFamily="18" charset="0"/>
              </a:rPr>
              <a:t>Теорія літератури</a:t>
            </a:r>
            <a:endParaRPr lang="en-US" sz="2400" dirty="0"/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>
                <a:solidFill>
                  <a:srgbClr val="1D1B11"/>
                </a:solidFill>
                <a:latin typeface="Times New Roman" panose="02020603050405020304" pitchFamily="18" charset="0"/>
              </a:rPr>
              <a:t>Підліткова література</a:t>
            </a:r>
            <a:r>
              <a:rPr lang="uk-UA" sz="2400" dirty="0">
                <a:solidFill>
                  <a:srgbClr val="1D1B11"/>
                </a:solidFill>
                <a:latin typeface="Times New Roman" panose="02020603050405020304" pitchFamily="18" charset="0"/>
              </a:rPr>
              <a:t> — література, написана для підлітків з урахуванням їхнього когнітивного, фізичного, емоційного та </a:t>
            </a:r>
            <a:r>
              <a:rPr lang="uk-UA" sz="2400" dirty="0" err="1">
                <a:solidFill>
                  <a:srgbClr val="1D1B11"/>
                </a:solidFill>
                <a:latin typeface="Times New Roman" panose="02020603050405020304" pitchFamily="18" charset="0"/>
              </a:rPr>
              <a:t>мовного</a:t>
            </a:r>
            <a:r>
              <a:rPr lang="uk-UA" sz="2400" dirty="0">
                <a:solidFill>
                  <a:srgbClr val="1D1B11"/>
                </a:solidFill>
                <a:latin typeface="Times New Roman" panose="02020603050405020304" pitchFamily="18" charset="0"/>
              </a:rPr>
              <a:t> розвитку. Головним героєм підліткової літератури зазвичай є підліток, а теми та сюжети відображають його досвід, інтереси, проблеми та погляд на світ. </a:t>
            </a:r>
            <a:endParaRPr lang="en-US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008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04664"/>
            <a:ext cx="9144000" cy="587853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Буба</a:t>
            </a: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головні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герої</a:t>
            </a: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indent="457200" algn="just"/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16-річна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героїня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Справжнє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ім’я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Агнешка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Павел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ведучий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сльозливих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телевізійних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ток-шоу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Буби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Марися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відома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авторка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жіночих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романів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Дідусь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Генрик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єдиний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добре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розуміє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онуку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підтримує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Улюблене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заняття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бридж та спортлото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Бабуся Рита. </a:t>
            </a:r>
          </a:p>
          <a:p>
            <a:pPr indent="457200" algn="just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Олька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сестра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Буби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indent="457200" algn="just"/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Однокласники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 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Адась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Мілош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Агата,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Йолька</a:t>
            </a:r>
            <a:endParaRPr lang="ru-RU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Барташова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помічниця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дому у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Буби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007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821" y="980728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620688"/>
            <a:ext cx="8325234" cy="483209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Буба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молодіжний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сімейно-побутовий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роман.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Оскільки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тонко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розкриває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психологію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героїв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вважати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психологічним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кумедних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ознакою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гумористичного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роману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Гумор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романі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засіб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подолання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реального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трагізму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реальному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Сюжет </a:t>
            </a:r>
            <a:r>
              <a:rPr lang="ru-RU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світобачення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головної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героїні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вчинки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персонажів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Діалоги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життєві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ось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сюжету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22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3" y="764704"/>
            <a:ext cx="9043122" cy="5112568"/>
          </a:xfrm>
          <a:prstGeom prst="rect">
            <a:avLst/>
          </a:prstGeom>
        </p:spPr>
      </p:pic>
      <p:cxnSp>
        <p:nvCxnSpPr>
          <p:cNvPr id="4" name="Прямая со стрелкой 3"/>
          <p:cNvCxnSpPr/>
          <p:nvPr/>
        </p:nvCxnSpPr>
        <p:spPr>
          <a:xfrm flipV="1">
            <a:off x="1331640" y="1520788"/>
            <a:ext cx="2565999" cy="68407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V="1">
            <a:off x="1331640" y="2204864"/>
            <a:ext cx="2520280" cy="3600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1331640" y="2204864"/>
            <a:ext cx="2520280" cy="100811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1331640" y="2204864"/>
            <a:ext cx="2520280" cy="64807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1115616" y="2708920"/>
            <a:ext cx="2736304" cy="1283005"/>
          </a:xfrm>
          <a:prstGeom prst="straightConnector1">
            <a:avLst/>
          </a:prstGeom>
          <a:ln w="28575"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Левая фигурная скобка 13"/>
          <p:cNvSpPr/>
          <p:nvPr/>
        </p:nvSpPr>
        <p:spPr>
          <a:xfrm>
            <a:off x="3851920" y="3789040"/>
            <a:ext cx="45719" cy="648072"/>
          </a:xfrm>
          <a:prstGeom prst="leftBrace">
            <a:avLst/>
          </a:prstGeom>
          <a:ln w="5715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Прямая со стрелкой 16"/>
          <p:cNvCxnSpPr/>
          <p:nvPr/>
        </p:nvCxnSpPr>
        <p:spPr>
          <a:xfrm flipV="1">
            <a:off x="1547664" y="1916832"/>
            <a:ext cx="2304256" cy="1152128"/>
          </a:xfrm>
          <a:prstGeom prst="straightConnector1">
            <a:avLst/>
          </a:prstGeom>
          <a:ln w="38100">
            <a:solidFill>
              <a:srgbClr val="00CC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1547664" y="3068960"/>
            <a:ext cx="2520280" cy="1584176"/>
          </a:xfrm>
          <a:prstGeom prst="straightConnector1">
            <a:avLst/>
          </a:prstGeom>
          <a:ln w="38100">
            <a:solidFill>
              <a:srgbClr val="00CC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19672" y="3068960"/>
            <a:ext cx="2277967" cy="442809"/>
          </a:xfrm>
          <a:prstGeom prst="straightConnector1">
            <a:avLst/>
          </a:prstGeom>
          <a:ln w="38100">
            <a:solidFill>
              <a:srgbClr val="00CC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411760" y="4113076"/>
            <a:ext cx="1485879" cy="1224136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V="1">
            <a:off x="2411760" y="2600908"/>
            <a:ext cx="1485879" cy="1548172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2195736" y="3645024"/>
            <a:ext cx="1656184" cy="1224136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/>
          <a:srcRect l="13090" r="5707" b="7348"/>
          <a:stretch/>
        </p:blipFill>
        <p:spPr>
          <a:xfrm>
            <a:off x="6236207" y="4464488"/>
            <a:ext cx="2834388" cy="1819137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cxnSp>
        <p:nvCxnSpPr>
          <p:cNvPr id="37" name="Прямая со стрелкой 36"/>
          <p:cNvCxnSpPr/>
          <p:nvPr/>
        </p:nvCxnSpPr>
        <p:spPr>
          <a:xfrm>
            <a:off x="5237810" y="5059489"/>
            <a:ext cx="998397" cy="25695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5931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ыноска с четырьмя стрелками 2"/>
          <p:cNvSpPr/>
          <p:nvPr/>
        </p:nvSpPr>
        <p:spPr>
          <a:xfrm>
            <a:off x="2640842" y="2264233"/>
            <a:ext cx="3848669" cy="2436125"/>
          </a:xfrm>
          <a:prstGeom prst="quadArrowCallout">
            <a:avLst/>
          </a:prstGeom>
          <a:solidFill>
            <a:srgbClr val="00B0F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1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Буба</a:t>
            </a:r>
            <a:r>
              <a:rPr lang="ru-RU" sz="2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проблематика </a:t>
            </a:r>
            <a:r>
              <a:rPr lang="ru-RU" sz="2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роману</a:t>
            </a:r>
            <a:endParaRPr lang="ru-RU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82890" y="1911317"/>
            <a:ext cx="1965278" cy="828044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135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аманювання</a:t>
            </a:r>
            <a:r>
              <a:rPr lang="ru-RU" sz="135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5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сект</a:t>
            </a:r>
            <a:endParaRPr lang="en-US" sz="13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81884" y="4766891"/>
            <a:ext cx="2188761" cy="1003111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35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Занижена </a:t>
            </a:r>
            <a:r>
              <a:rPr lang="uk-UA" sz="135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самооцінка</a:t>
            </a:r>
          </a:p>
          <a:p>
            <a:pPr algn="ctr"/>
            <a:r>
              <a:rPr lang="uk-UA" sz="135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(підлітки вважають </a:t>
            </a:r>
            <a:r>
              <a:rPr lang="uk-UA" sz="135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 тіло </a:t>
            </a:r>
            <a:r>
              <a:rPr lang="uk-UA" sz="135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недосконалим)</a:t>
            </a:r>
            <a:endParaRPr lang="en-US" sz="13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578222" y="3020262"/>
            <a:ext cx="1920923" cy="839780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35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евпевненість</a:t>
            </a:r>
            <a:r>
              <a:rPr lang="ru-RU" sz="135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5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35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endParaRPr lang="en-US" sz="135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458002" y="1194589"/>
            <a:ext cx="2111990" cy="870489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35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Відчуття самотності у  </a:t>
            </a:r>
            <a:r>
              <a:rPr lang="uk-UA" sz="135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підлітків</a:t>
            </a:r>
            <a:endParaRPr lang="en-US" sz="13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71500" y="3020262"/>
            <a:ext cx="1980631" cy="796373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135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нтернет</a:t>
            </a:r>
            <a:r>
              <a:rPr lang="ru-RU" sz="135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5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залежність</a:t>
            </a:r>
            <a:endParaRPr lang="en-US" sz="13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400602" y="4232068"/>
            <a:ext cx="1939685" cy="821204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Ігроманія</a:t>
            </a:r>
            <a:endParaRPr lang="en-US" sz="1350" b="1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807122" y="4232069"/>
            <a:ext cx="1914098" cy="722590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35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лкоголізм</a:t>
            </a:r>
            <a:endParaRPr lang="en-US" sz="13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761061" y="1911318"/>
            <a:ext cx="1566080" cy="660211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35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аркоманія</a:t>
            </a:r>
            <a:endParaRPr lang="en-US" sz="13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78077" y="284561"/>
            <a:ext cx="6106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200" algn="just"/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Буба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проблематика 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роману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33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052736"/>
            <a:ext cx="8640960" cy="483209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ru-RU" sz="2800" dirty="0" smtClean="0">
                <a:solidFill>
                  <a:schemeClr val="bg1"/>
                </a:solidFill>
              </a:rPr>
              <a:t>В </a:t>
            </a:r>
            <a:r>
              <a:rPr lang="ru-RU" sz="2800" dirty="0" err="1">
                <a:solidFill>
                  <a:schemeClr val="bg1"/>
                </a:solidFill>
              </a:rPr>
              <a:t>житті</a:t>
            </a:r>
            <a:r>
              <a:rPr lang="ru-RU" sz="2800" dirty="0">
                <a:solidFill>
                  <a:schemeClr val="bg1"/>
                </a:solidFill>
              </a:rPr>
              <a:t> людей </a:t>
            </a:r>
            <a:r>
              <a:rPr lang="ru-RU" sz="2800" dirty="0" err="1">
                <a:solidFill>
                  <a:schemeClr val="bg1"/>
                </a:solidFill>
              </a:rPr>
              <a:t>існує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певна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закономірність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згідно</a:t>
            </a:r>
            <a:r>
              <a:rPr lang="ru-RU" sz="2800" dirty="0">
                <a:solidFill>
                  <a:schemeClr val="bg1"/>
                </a:solidFill>
              </a:rPr>
              <a:t> з </a:t>
            </a:r>
            <a:r>
              <a:rPr lang="ru-RU" sz="2800" dirty="0" err="1">
                <a:solidFill>
                  <a:schemeClr val="bg1"/>
                </a:solidFill>
              </a:rPr>
              <a:t>якою</a:t>
            </a:r>
            <a:r>
              <a:rPr lang="ru-RU" sz="2800" dirty="0">
                <a:solidFill>
                  <a:schemeClr val="bg1"/>
                </a:solidFill>
              </a:rPr>
              <a:t> те, </a:t>
            </a:r>
            <a:r>
              <a:rPr lang="ru-RU" sz="2800" dirty="0" err="1">
                <a:solidFill>
                  <a:schemeClr val="bg1"/>
                </a:solidFill>
              </a:rPr>
              <a:t>що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роблять</a:t>
            </a:r>
            <a:r>
              <a:rPr lang="ru-RU" sz="2800" dirty="0">
                <a:solidFill>
                  <a:schemeClr val="bg1"/>
                </a:solidFill>
              </a:rPr>
              <a:t> батьки, </a:t>
            </a:r>
            <a:r>
              <a:rPr lang="ru-RU" sz="2800" dirty="0" err="1">
                <a:solidFill>
                  <a:schemeClr val="bg1"/>
                </a:solidFill>
              </a:rPr>
              <a:t>впливає</a:t>
            </a:r>
            <a:r>
              <a:rPr lang="ru-RU" sz="2800" dirty="0">
                <a:solidFill>
                  <a:schemeClr val="bg1"/>
                </a:solidFill>
              </a:rPr>
              <a:t> на </a:t>
            </a:r>
            <a:r>
              <a:rPr lang="ru-RU" sz="2800" dirty="0" err="1">
                <a:solidFill>
                  <a:schemeClr val="bg1"/>
                </a:solidFill>
              </a:rPr>
              <a:t>життя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їхніх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дітей</a:t>
            </a:r>
            <a:r>
              <a:rPr lang="ru-RU" sz="2800" dirty="0">
                <a:solidFill>
                  <a:schemeClr val="bg1"/>
                </a:solidFill>
              </a:rPr>
              <a:t>, а те, </a:t>
            </a:r>
            <a:r>
              <a:rPr lang="ru-RU" sz="2800" dirty="0" err="1">
                <a:solidFill>
                  <a:schemeClr val="bg1"/>
                </a:solidFill>
              </a:rPr>
              <a:t>що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роблять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діди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впливає</a:t>
            </a:r>
            <a:r>
              <a:rPr lang="ru-RU" sz="2800" dirty="0">
                <a:solidFill>
                  <a:schemeClr val="bg1"/>
                </a:solidFill>
              </a:rPr>
              <a:t> на </a:t>
            </a:r>
            <a:r>
              <a:rPr lang="ru-RU" sz="2800" dirty="0" err="1">
                <a:solidFill>
                  <a:schemeClr val="bg1"/>
                </a:solidFill>
              </a:rPr>
              <a:t>життя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їхніх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онуків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err="1">
                <a:solidFill>
                  <a:schemeClr val="bg1"/>
                </a:solidFill>
              </a:rPr>
              <a:t>Це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означає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що</a:t>
            </a:r>
            <a:r>
              <a:rPr lang="ru-RU" sz="2800" dirty="0">
                <a:solidFill>
                  <a:schemeClr val="bg1"/>
                </a:solidFill>
              </a:rPr>
              <a:t> наша </a:t>
            </a:r>
            <a:r>
              <a:rPr lang="ru-RU" sz="2800" dirty="0" err="1">
                <a:solidFill>
                  <a:schemeClr val="bg1"/>
                </a:solidFill>
              </a:rPr>
              <a:t>поведінка</a:t>
            </a:r>
            <a:r>
              <a:rPr lang="ru-RU" sz="2800" dirty="0">
                <a:solidFill>
                  <a:schemeClr val="bg1"/>
                </a:solidFill>
              </a:rPr>
              <a:t> та </a:t>
            </a:r>
            <a:r>
              <a:rPr lang="ru-RU" sz="2800" dirty="0" err="1">
                <a:solidFill>
                  <a:schemeClr val="bg1"/>
                </a:solidFill>
              </a:rPr>
              <a:t>дії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впливають</a:t>
            </a:r>
            <a:r>
              <a:rPr lang="ru-RU" sz="2800" dirty="0">
                <a:solidFill>
                  <a:schemeClr val="bg1"/>
                </a:solidFill>
              </a:rPr>
              <a:t> не </a:t>
            </a:r>
            <a:r>
              <a:rPr lang="ru-RU" sz="2800" dirty="0" err="1">
                <a:solidFill>
                  <a:schemeClr val="bg1"/>
                </a:solidFill>
              </a:rPr>
              <a:t>тільки</a:t>
            </a:r>
            <a:r>
              <a:rPr lang="ru-RU" sz="2800" dirty="0">
                <a:solidFill>
                  <a:schemeClr val="bg1"/>
                </a:solidFill>
              </a:rPr>
              <a:t> на нас самих, але і на наших </a:t>
            </a:r>
            <a:r>
              <a:rPr lang="ru-RU" sz="2800" dirty="0" err="1">
                <a:solidFill>
                  <a:schemeClr val="bg1"/>
                </a:solidFill>
              </a:rPr>
              <a:t>нащадків</a:t>
            </a:r>
            <a:r>
              <a:rPr lang="ru-RU" sz="2800" dirty="0">
                <a:solidFill>
                  <a:schemeClr val="bg1"/>
                </a:solidFill>
              </a:rPr>
              <a:t>.</a:t>
            </a:r>
          </a:p>
          <a:p>
            <a:pPr indent="457200" algn="just"/>
            <a:r>
              <a:rPr lang="ru-RU" sz="2800" dirty="0" err="1" smtClean="0">
                <a:solidFill>
                  <a:schemeClr val="bg1"/>
                </a:solidFill>
              </a:rPr>
              <a:t>Кожне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покоління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передає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свої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цінності</a:t>
            </a:r>
            <a:r>
              <a:rPr lang="ru-RU" sz="2800" dirty="0">
                <a:solidFill>
                  <a:schemeClr val="bg1"/>
                </a:solidFill>
              </a:rPr>
              <a:t> та </a:t>
            </a:r>
            <a:r>
              <a:rPr lang="ru-RU" sz="2800" dirty="0" err="1">
                <a:solidFill>
                  <a:schemeClr val="bg1"/>
                </a:solidFill>
              </a:rPr>
              <a:t>досвід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наступному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поколінню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що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допомагає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забезпечити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стабільність</a:t>
            </a:r>
            <a:r>
              <a:rPr lang="ru-RU" sz="2800" dirty="0">
                <a:solidFill>
                  <a:schemeClr val="bg1"/>
                </a:solidFill>
              </a:rPr>
              <a:t> і </a:t>
            </a:r>
            <a:r>
              <a:rPr lang="ru-RU" sz="2800" dirty="0" err="1">
                <a:solidFill>
                  <a:schemeClr val="bg1"/>
                </a:solidFill>
              </a:rPr>
              <a:t>зміцнення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родинних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зв'язків</a:t>
            </a:r>
            <a:r>
              <a:rPr lang="ru-RU" sz="2800" dirty="0" smtClean="0">
                <a:solidFill>
                  <a:schemeClr val="bg1"/>
                </a:solidFill>
              </a:rPr>
              <a:t>.</a:t>
            </a:r>
          </a:p>
          <a:p>
            <a:pPr indent="457200" algn="just"/>
            <a:r>
              <a:rPr lang="ru-RU" sz="2800" dirty="0" smtClean="0">
                <a:solidFill>
                  <a:schemeClr val="bg1"/>
                </a:solidFill>
              </a:rPr>
              <a:t>Про </a:t>
            </a:r>
            <a:r>
              <a:rPr lang="ru-RU" sz="2800" dirty="0" err="1" smtClean="0">
                <a:solidFill>
                  <a:schemeClr val="bg1"/>
                </a:solidFill>
              </a:rPr>
              <a:t>взаємодія</a:t>
            </a:r>
            <a:r>
              <a:rPr lang="ru-RU" sz="2800" dirty="0" smtClean="0">
                <a:solidFill>
                  <a:schemeClr val="bg1"/>
                </a:solidFill>
              </a:rPr>
              <a:t> «батьки </a:t>
            </a:r>
            <a:r>
              <a:rPr lang="ru-RU" sz="2800" dirty="0">
                <a:solidFill>
                  <a:schemeClr val="bg1"/>
                </a:solidFill>
              </a:rPr>
              <a:t>- </a:t>
            </a:r>
            <a:r>
              <a:rPr lang="ru-RU" sz="2800" dirty="0" err="1">
                <a:solidFill>
                  <a:schemeClr val="bg1"/>
                </a:solidFill>
              </a:rPr>
              <a:t>діти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діди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smtClean="0">
                <a:solidFill>
                  <a:schemeClr val="bg1"/>
                </a:solidFill>
              </a:rPr>
              <a:t>– </a:t>
            </a:r>
            <a:r>
              <a:rPr lang="ru-RU" sz="2800" dirty="0" err="1" smtClean="0">
                <a:solidFill>
                  <a:schemeClr val="bg1"/>
                </a:solidFill>
              </a:rPr>
              <a:t>онуки</a:t>
            </a:r>
            <a:r>
              <a:rPr lang="ru-RU" sz="2800" dirty="0" smtClean="0">
                <a:solidFill>
                  <a:schemeClr val="bg1"/>
                </a:solidFill>
              </a:rPr>
              <a:t>» і </a:t>
            </a:r>
            <a:r>
              <a:rPr lang="ru-RU" sz="2800" dirty="0" err="1" smtClean="0">
                <a:solidFill>
                  <a:schemeClr val="bg1"/>
                </a:solidFill>
              </a:rPr>
              <a:t>йдеться</a:t>
            </a:r>
            <a:r>
              <a:rPr lang="ru-RU" sz="2800" dirty="0" smtClean="0">
                <a:solidFill>
                  <a:schemeClr val="bg1"/>
                </a:solidFill>
              </a:rPr>
              <a:t> в </a:t>
            </a:r>
            <a:r>
              <a:rPr lang="ru-RU" sz="2800" dirty="0" err="1" smtClean="0">
                <a:solidFill>
                  <a:schemeClr val="bg1"/>
                </a:solidFill>
              </a:rPr>
              <a:t>творі</a:t>
            </a:r>
            <a:r>
              <a:rPr lang="ru-RU" sz="2800" dirty="0" smtClean="0">
                <a:solidFill>
                  <a:schemeClr val="bg1"/>
                </a:solidFill>
              </a:rPr>
              <a:t> «</a:t>
            </a:r>
            <a:r>
              <a:rPr lang="ru-RU" sz="2800" dirty="0" err="1" smtClean="0">
                <a:solidFill>
                  <a:schemeClr val="bg1"/>
                </a:solidFill>
              </a:rPr>
              <a:t>Буба</a:t>
            </a:r>
            <a:r>
              <a:rPr lang="ru-RU" sz="2800" dirty="0" smtClean="0">
                <a:solidFill>
                  <a:schemeClr val="bg1"/>
                </a:solidFill>
              </a:rPr>
              <a:t>»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54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832648"/>
          </a:xfrm>
          <a:solidFill>
            <a:srgbClr val="92D050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>
            <a:normAutofit fontScale="85000" lnSpcReduction="10000"/>
          </a:bodyPr>
          <a:lstStyle/>
          <a:p>
            <a:pPr marL="0" indent="457200" algn="just" defTabSz="91440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Усе </a:t>
            </a:r>
            <a:r>
              <a:rPr lang="uk-UA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найкраще, що є на землі, починається з родини. Без неї, як без природи, людство обійтися н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Мамина ласка, бабусина доброта,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дідусева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мудрість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тепло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хатнього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затишку у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колі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рідних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все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залишають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глибокий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слід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душі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серці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кожної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дитини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 defTabSz="91440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імейні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цінності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–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те,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дійсно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важлив</a:t>
            </a:r>
            <a:r>
              <a:rPr lang="uk-UA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цінн</a:t>
            </a:r>
            <a:r>
              <a:rPr lang="uk-UA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шанован</a:t>
            </a:r>
            <a:r>
              <a:rPr lang="uk-UA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усіма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членами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Для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більшості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нас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сімейні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цінності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однакові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батьківство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вірність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довіра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зв'язок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предками,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будинок</a:t>
            </a:r>
            <a:r>
              <a:rPr lang="uk-UA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 defTabSz="91440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Сімейна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цінність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те,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відрізняє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одну</a:t>
            </a:r>
            <a:r>
              <a:rPr lang="uk-UA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родину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іншої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служить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надбанням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для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нащадків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предметом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гордості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поваги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старших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поколінь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Сімейні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цінності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виховувати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раннього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віку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розповіді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минуле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сім’ї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історії</a:t>
            </a:r>
            <a:r>
              <a:rPr lang="ru-RU" sz="3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3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b="1" dirty="0"/>
              <a:t> 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5182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877272"/>
            <a:ext cx="8712968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3200" b="1" dirty="0">
                <a:hlinkClick r:id="rId2"/>
              </a:rPr>
              <a:t>https://</a:t>
            </a:r>
            <a:r>
              <a:rPr lang="en-US" sz="3200" b="1" dirty="0" smtClean="0">
                <a:hlinkClick r:id="rId2"/>
              </a:rPr>
              <a:t>learningapps.org/display?v=p751j7u9c23</a:t>
            </a:r>
            <a:r>
              <a:rPr lang="uk-UA" sz="3200" b="1" dirty="0" smtClean="0"/>
              <a:t> </a:t>
            </a:r>
            <a:endParaRPr lang="en-US" sz="32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68" y="188640"/>
            <a:ext cx="8636606" cy="5508177"/>
          </a:xfrm>
          <a:prstGeom prst="rect">
            <a:avLst/>
          </a:prstGeom>
          <a:ln>
            <a:solidFill>
              <a:schemeClr val="bg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8693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1268760"/>
            <a:ext cx="7848872" cy="3665619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>
              <a:lnSpc>
                <a:spcPct val="90000"/>
              </a:lnSpc>
              <a:buClr>
                <a:schemeClr val="tx2"/>
              </a:buClr>
            </a:pPr>
            <a:r>
              <a:rPr lang="ru-RU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З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творчістю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письменниці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познайомились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90000"/>
              </a:lnSpc>
              <a:buClr>
                <a:schemeClr val="tx2"/>
              </a:buClr>
            </a:pPr>
            <a:r>
              <a:rPr lang="uk-UA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 сподобалася вам книга про </a:t>
            </a:r>
            <a:r>
              <a:rPr lang="uk-UA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Бубу</a:t>
            </a:r>
            <a:r>
              <a:rPr lang="uk-UA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Чим героїня близька вам, сучасній молоді?</a:t>
            </a:r>
          </a:p>
          <a:p>
            <a:pPr indent="457200" algn="just">
              <a:lnSpc>
                <a:spcPct val="90000"/>
              </a:lnSpc>
              <a:buClr>
                <a:schemeClr val="tx2"/>
              </a:buClr>
            </a:pPr>
            <a:endParaRPr lang="uk-UA" sz="2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90000"/>
              </a:lnSpc>
              <a:buClr>
                <a:schemeClr val="tx2"/>
              </a:buClr>
            </a:pPr>
            <a:endParaRPr lang="uk-UA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90000"/>
              </a:lnSpc>
              <a:buClr>
                <a:schemeClr val="tx2"/>
              </a:buClr>
            </a:pPr>
            <a:r>
              <a:rPr lang="uk-UA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43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060848"/>
            <a:ext cx="7632848" cy="2585323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indent="457200" algn="just">
              <a:lnSpc>
                <a:spcPct val="90000"/>
              </a:lnSpc>
              <a:buClr>
                <a:schemeClr val="tx2"/>
              </a:buClr>
            </a:pPr>
            <a:r>
              <a:rPr lang="uk-UA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завдання.</a:t>
            </a:r>
          </a:p>
          <a:p>
            <a:pPr indent="457200" algn="just">
              <a:lnSpc>
                <a:spcPct val="90000"/>
              </a:lnSpc>
              <a:buClr>
                <a:schemeClr val="tx2"/>
              </a:buClr>
            </a:pPr>
            <a:r>
              <a:rPr lang="uk-UA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1.Знати зміст підліткового роману.</a:t>
            </a:r>
            <a:endParaRPr lang="uk-UA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90000"/>
              </a:lnSpc>
              <a:buClr>
                <a:schemeClr val="tx2"/>
              </a:buClr>
            </a:pPr>
            <a:r>
              <a:rPr lang="uk-UA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k-UA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 завдання слайд </a:t>
            </a:r>
            <a:r>
              <a:rPr lang="uk-UA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</a:p>
          <a:p>
            <a:pPr indent="457200" algn="just">
              <a:lnSpc>
                <a:spcPct val="90000"/>
              </a:lnSpc>
              <a:buClr>
                <a:schemeClr val="tx2"/>
              </a:buClr>
            </a:pPr>
            <a:r>
              <a:rPr lang="uk-UA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Дайте відповідь на питання. </a:t>
            </a:r>
            <a:r>
              <a:rPr lang="ru-RU" sz="3600" dirty="0" err="1"/>
              <a:t>Що</a:t>
            </a:r>
            <a:r>
              <a:rPr lang="ru-RU" sz="3600" dirty="0"/>
              <a:t> для вас </a:t>
            </a:r>
            <a:r>
              <a:rPr lang="ru-RU" sz="3600" dirty="0" err="1"/>
              <a:t>означає</a:t>
            </a:r>
            <a:r>
              <a:rPr lang="ru-RU" sz="3600" dirty="0"/>
              <a:t> </a:t>
            </a:r>
            <a:r>
              <a:rPr lang="ru-RU" sz="3600" b="1" dirty="0" err="1"/>
              <a:t>сім’я</a:t>
            </a:r>
            <a:r>
              <a:rPr lang="ru-RU" sz="3600" b="1" dirty="0"/>
              <a:t>?</a:t>
            </a:r>
            <a:endParaRPr lang="uk-UA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98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980728"/>
            <a:ext cx="8568952" cy="439864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  <a:spcAft>
                <a:spcPts val="0"/>
              </a:spcAft>
            </a:pPr>
            <a:r>
              <a:rPr lang="ru-RU" sz="6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Використано</a:t>
            </a:r>
            <a:r>
              <a:rPr lang="ru-RU" sz="6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матеріали</a:t>
            </a:r>
            <a:r>
              <a:rPr lang="ru-RU" sz="6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6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вільного</a:t>
            </a:r>
            <a:r>
              <a:rPr lang="ru-RU" sz="6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доступу </a:t>
            </a:r>
            <a:r>
              <a:rPr lang="ru-RU" sz="6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мережі</a:t>
            </a:r>
            <a:r>
              <a:rPr lang="ru-RU" sz="6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Інтернет</a:t>
            </a:r>
            <a:endParaRPr lang="en-US" sz="6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726966"/>
      </p:ext>
    </p:extLst>
  </p:cSld>
  <p:clrMapOvr>
    <a:masterClrMapping/>
  </p:clrMapOvr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TM01972873[[fn=Лето]]</Template>
  <TotalTime>1300</TotalTime>
  <Words>642</Words>
  <Application>Microsoft Office PowerPoint</Application>
  <PresentationFormat>Экран (4:3)</PresentationFormat>
  <Paragraphs>70</Paragraphs>
  <Slides>25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Courier New</vt:lpstr>
      <vt:lpstr>Times New Roman</vt:lpstr>
      <vt:lpstr>Trebuchet MS</vt:lpstr>
      <vt:lpstr>Wingdings 2</vt:lpstr>
      <vt:lpstr>Summer</vt:lpstr>
      <vt:lpstr>Барбара Космовська. «Буба».  Художній світ  Б. Космовської.  Батьки – діти, діди – онуки. 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Якою має бути сучасна література для підлітків?  (Зрозумілою, цікавою, зворушливою, з почуттям гумору, правдиво зображувати події, розповідати про те, що хвилює підлітків, передавати їх почуття, емоції).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Таня</dc:creator>
  <cp:lastModifiedBy>irina</cp:lastModifiedBy>
  <cp:revision>49</cp:revision>
  <dcterms:created xsi:type="dcterms:W3CDTF">2016-05-10T15:27:49Z</dcterms:created>
  <dcterms:modified xsi:type="dcterms:W3CDTF">2023-04-28T13:07:52Z</dcterms:modified>
</cp:coreProperties>
</file>