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01" r:id="rId2"/>
    <p:sldId id="302" r:id="rId3"/>
    <p:sldId id="256" r:id="rId4"/>
    <p:sldId id="303" r:id="rId5"/>
    <p:sldId id="298" r:id="rId6"/>
    <p:sldId id="279" r:id="rId7"/>
    <p:sldId id="300" r:id="rId8"/>
    <p:sldId id="295" r:id="rId9"/>
    <p:sldId id="288" r:id="rId10"/>
    <p:sldId id="280" r:id="rId11"/>
    <p:sldId id="263" r:id="rId12"/>
    <p:sldId id="289" r:id="rId13"/>
    <p:sldId id="290" r:id="rId14"/>
    <p:sldId id="304" r:id="rId15"/>
    <p:sldId id="293" r:id="rId16"/>
    <p:sldId id="294" r:id="rId17"/>
    <p:sldId id="264" r:id="rId18"/>
    <p:sldId id="265" r:id="rId19"/>
    <p:sldId id="266" r:id="rId20"/>
    <p:sldId id="267" r:id="rId21"/>
    <p:sldId id="306" r:id="rId22"/>
    <p:sldId id="305" r:id="rId23"/>
    <p:sldId id="307" r:id="rId24"/>
    <p:sldId id="29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7EC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F964D2-FFF6-44C9-8C0B-E5ED601FB006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181F6-B32E-42AE-927B-191B0D5F86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910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181F6-B32E-42AE-927B-191B0D5F86D1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426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181F6-B32E-42AE-927B-191B0D5F86D1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5918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altLang="uk-UA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E34FC02-2AB6-4BFE-815A-9CCBD2551926}" type="slidenum">
              <a:rPr lang="uk-UA" altLang="uk-UA">
                <a:latin typeface="Calibri" panose="020F0502020204030204" pitchFamily="34" charset="0"/>
              </a:rPr>
              <a:pPr eaLnBrk="1" hangingPunct="1"/>
              <a:t>16</a:t>
            </a:fld>
            <a:endParaRPr lang="uk-UA" altLang="uk-UA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681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ECF5A-1FC0-4B34-801D-23BFA27D6E81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54C28-B9B9-4502-8E5A-7E3810E3A2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59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ECF5A-1FC0-4B34-801D-23BFA27D6E81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54C28-B9B9-4502-8E5A-7E3810E3A2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70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ECF5A-1FC0-4B34-801D-23BFA27D6E81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54C28-B9B9-4502-8E5A-7E3810E3A2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48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ECF5A-1FC0-4B34-801D-23BFA27D6E81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54C28-B9B9-4502-8E5A-7E3810E3A2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51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ECF5A-1FC0-4B34-801D-23BFA27D6E81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54C28-B9B9-4502-8E5A-7E3810E3A2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31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ECF5A-1FC0-4B34-801D-23BFA27D6E81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54C28-B9B9-4502-8E5A-7E3810E3A2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72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ECF5A-1FC0-4B34-801D-23BFA27D6E81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54C28-B9B9-4502-8E5A-7E3810E3A2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42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ECF5A-1FC0-4B34-801D-23BFA27D6E81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54C28-B9B9-4502-8E5A-7E3810E3A2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22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ECF5A-1FC0-4B34-801D-23BFA27D6E81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54C28-B9B9-4502-8E5A-7E3810E3A2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46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ECF5A-1FC0-4B34-801D-23BFA27D6E81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54C28-B9B9-4502-8E5A-7E3810E3A2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26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ECF5A-1FC0-4B34-801D-23BFA27D6E81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54C28-B9B9-4502-8E5A-7E3810E3A2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37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ECF5A-1FC0-4B34-801D-23BFA27D6E81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54C28-B9B9-4502-8E5A-7E3810E3A2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695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adlet.com/irinazaza83_/reading-list-4-5-6-vdkt05aan8omh0on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9o5YOctZxMo&amp;authuser=0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0bdIOQNzMcg&amp;authuser=0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i86.photobucket.com/albums/k94/Inuyashagirl244/Iceberg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8.png"/><Relationship Id="rId2" Type="http://schemas.openxmlformats.org/officeDocument/2006/relationships/hyperlink" Target="https://learningapps.org/watch?v=pcip55wij25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4.gif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7i58v_G6e7uA42FTblT5NZVwUTHXPSYq/view?usp=drive_link" TargetMode="External"/><Relationship Id="rId2" Type="http://schemas.openxmlformats.org/officeDocument/2006/relationships/hyperlink" Target="https://www.ukrlib.com.ua/styslo-zl/printit.php?tid=5736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learningapps.org/display?v=pkvy6ezsc2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22515" y="171287"/>
            <a:ext cx="11422742" cy="523220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Узагальнення</a:t>
            </a:r>
            <a:r>
              <a:rPr lang="en-US" sz="2800" b="1" dirty="0"/>
              <a:t> і </a:t>
            </a:r>
            <a:r>
              <a:rPr lang="en-US" sz="2800" b="1" dirty="0" err="1"/>
              <a:t>систематизація</a:t>
            </a:r>
            <a:r>
              <a:rPr lang="en-US" sz="2800" b="1" dirty="0"/>
              <a:t> </a:t>
            </a:r>
            <a:r>
              <a:rPr lang="en-US" sz="2800" b="1" dirty="0" err="1"/>
              <a:t>навчального</a:t>
            </a:r>
            <a:r>
              <a:rPr lang="en-US" sz="2800" b="1" dirty="0"/>
              <a:t> </a:t>
            </a:r>
            <a:r>
              <a:rPr lang="en-US" sz="2800" b="1" dirty="0" err="1"/>
              <a:t>матеріалу</a:t>
            </a:r>
            <a:r>
              <a:rPr lang="en-US" sz="2800" b="1" dirty="0"/>
              <a:t> (ТЕМА 4, 5, 6)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085" y="875675"/>
            <a:ext cx="8131950" cy="5786382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7" name="Прямоугольник 6"/>
          <p:cNvSpPr/>
          <p:nvPr/>
        </p:nvSpPr>
        <p:spPr>
          <a:xfrm>
            <a:off x="2394856" y="2689107"/>
            <a:ext cx="1567543" cy="2677656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  <a:effectLst>
            <a:glow rad="101600">
              <a:srgbClr val="00B050">
                <a:alpha val="60000"/>
              </a:srgb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hlinkClick r:id="rId3"/>
              </a:rPr>
              <a:t>https://padlet.com/irinazaza83_/</a:t>
            </a:r>
            <a:r>
              <a:rPr lang="en-US" sz="2400" b="1" dirty="0" smtClean="0">
                <a:hlinkClick r:id="rId3"/>
              </a:rPr>
              <a:t>reading-list-4-5-6-vdkt05aan8omh0on</a:t>
            </a:r>
            <a:r>
              <a:rPr lang="uk-UA" sz="2400" b="1" dirty="0" smtClean="0"/>
              <a:t>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92263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ьная выноска 2"/>
          <p:cNvSpPr/>
          <p:nvPr/>
        </p:nvSpPr>
        <p:spPr>
          <a:xfrm>
            <a:off x="-1030515" y="1725718"/>
            <a:ext cx="8229601" cy="4760685"/>
          </a:xfrm>
          <a:prstGeom prst="wedgeEllipseCallout">
            <a:avLst>
              <a:gd name="adj1" fmla="val 29889"/>
              <a:gd name="adj2" fmla="val -64468"/>
            </a:avLst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 err="1" smtClean="0">
                <a:solidFill>
                  <a:schemeClr val="tx1"/>
                </a:solidFill>
                <a:latin typeface="+mj-lt"/>
              </a:rPr>
              <a:t>Досвід</a:t>
            </a: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–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життєва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мудрість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накопичені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знання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+mj-lt"/>
              </a:rPr>
            </a:br>
            <a:r>
              <a:rPr lang="ru-RU" sz="2000" b="1" dirty="0" err="1" smtClean="0">
                <a:solidFill>
                  <a:schemeClr val="tx1"/>
                </a:solidFill>
                <a:latin typeface="+mj-lt"/>
              </a:rPr>
              <a:t>Мудрість</a:t>
            </a: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–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розсудливість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здатність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давати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поради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+mj-lt"/>
              </a:rPr>
            </a:br>
            <a:r>
              <a:rPr lang="ru-RU" sz="2000" b="1" dirty="0" err="1" smtClean="0">
                <a:solidFill>
                  <a:schemeClr val="tx1"/>
                </a:solidFill>
                <a:latin typeface="+mj-lt"/>
              </a:rPr>
              <a:t>Сивина</a:t>
            </a: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– символ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віку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зморшки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сиве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волосся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+mj-lt"/>
              </a:rPr>
            </a:br>
            <a:r>
              <a:rPr lang="ru-RU" sz="2000" b="1" dirty="0" err="1" smtClean="0">
                <a:solidFill>
                  <a:schemeClr val="tx1"/>
                </a:solidFill>
                <a:latin typeface="+mj-lt"/>
              </a:rPr>
              <a:t>Спогади</a:t>
            </a: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–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минуле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історії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життя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ностальгія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+mj-lt"/>
              </a:rPr>
            </a:br>
            <a:r>
              <a:rPr lang="ru-RU" sz="2000" b="1" dirty="0" err="1" smtClean="0">
                <a:solidFill>
                  <a:schemeClr val="tx1"/>
                </a:solidFill>
                <a:latin typeface="+mj-lt"/>
              </a:rPr>
              <a:t>Повільність</a:t>
            </a: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–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розміреність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рухів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спокій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+mj-lt"/>
              </a:rPr>
            </a:br>
            <a:r>
              <a:rPr lang="ru-RU" sz="2000" b="1" dirty="0" err="1" smtClean="0">
                <a:solidFill>
                  <a:schemeClr val="tx1"/>
                </a:solidFill>
                <a:latin typeface="+mj-lt"/>
              </a:rPr>
              <a:t>Турбота</a:t>
            </a: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–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підтримка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допомога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від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рідних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+mj-lt"/>
              </a:rPr>
            </a:br>
            <a:r>
              <a:rPr lang="ru-RU" sz="2000" b="1" dirty="0" err="1" smtClean="0">
                <a:solidFill>
                  <a:schemeClr val="tx1"/>
                </a:solidFill>
                <a:latin typeface="+mj-lt"/>
              </a:rPr>
              <a:t>Самотність</a:t>
            </a: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– </a:t>
            </a:r>
            <a:r>
              <a:rPr lang="ru-RU" sz="1600" dirty="0">
                <a:solidFill>
                  <a:schemeClr val="tx1"/>
                </a:solidFill>
                <a:latin typeface="+mj-lt"/>
              </a:rPr>
              <a:t>потреба в </a:t>
            </a:r>
            <a:r>
              <a:rPr lang="ru-RU" sz="1600" dirty="0" err="1">
                <a:solidFill>
                  <a:schemeClr val="tx1"/>
                </a:solidFill>
                <a:latin typeface="+mj-lt"/>
              </a:rPr>
              <a:t>спілкуванні</a:t>
            </a:r>
            <a:r>
              <a:rPr lang="ru-RU" sz="1600" dirty="0">
                <a:solidFill>
                  <a:schemeClr val="tx1"/>
                </a:solidFill>
                <a:latin typeface="+mj-lt"/>
              </a:rPr>
              <a:t>, </a:t>
            </a:r>
            <a:r>
              <a:rPr lang="ru-RU" sz="1600" dirty="0" err="1">
                <a:solidFill>
                  <a:schemeClr val="tx1"/>
                </a:solidFill>
                <a:latin typeface="+mj-lt"/>
              </a:rPr>
              <a:t>спогади</a:t>
            </a:r>
            <a:r>
              <a:rPr lang="ru-RU" sz="1600" dirty="0">
                <a:solidFill>
                  <a:schemeClr val="tx1"/>
                </a:solidFill>
                <a:latin typeface="+mj-lt"/>
              </a:rPr>
              <a:t> про </a:t>
            </a:r>
            <a:r>
              <a:rPr lang="ru-RU" sz="1600" dirty="0" err="1">
                <a:solidFill>
                  <a:schemeClr val="tx1"/>
                </a:solidFill>
                <a:latin typeface="+mj-lt"/>
              </a:rPr>
              <a:t>рідних</a:t>
            </a:r>
            <a:r>
              <a:rPr lang="ru-RU" sz="1600" dirty="0">
                <a:solidFill>
                  <a:schemeClr val="tx1"/>
                </a:solidFill>
                <a:latin typeface="+mj-lt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+mj-lt"/>
              </a:rPr>
            </a:br>
            <a:r>
              <a:rPr lang="ru-RU" sz="2000" b="1" dirty="0" smtClean="0">
                <a:solidFill>
                  <a:schemeClr val="tx1"/>
                </a:solidFill>
                <a:latin typeface="+mj-lt"/>
              </a:rPr>
              <a:t>Доброта</a:t>
            </a: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–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теплі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слова,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ласкавий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погляд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+mj-lt"/>
              </a:rPr>
            </a:br>
            <a:r>
              <a:rPr lang="ru-RU" sz="2000" b="1" dirty="0" err="1" smtClean="0">
                <a:solidFill>
                  <a:schemeClr val="tx1"/>
                </a:solidFill>
                <a:latin typeface="+mj-lt"/>
              </a:rPr>
              <a:t>Старість</a:t>
            </a: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–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природний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етап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життя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+mj-lt"/>
              </a:rPr>
            </a:br>
            <a:r>
              <a:rPr lang="ru-RU" sz="2000" b="1" dirty="0" smtClean="0">
                <a:solidFill>
                  <a:schemeClr val="tx1"/>
                </a:solidFill>
                <a:latin typeface="+mj-lt"/>
              </a:rPr>
              <a:t>Родина</a:t>
            </a: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–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онуки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діти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сімейний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j-lt"/>
              </a:rPr>
              <a:t>затишок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56056" y="139447"/>
            <a:ext cx="4360746" cy="892552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/>
            <a:r>
              <a:rPr lang="ru-RU" sz="2400" dirty="0" err="1" smtClean="0"/>
              <a:t>Асоціації</a:t>
            </a:r>
            <a:r>
              <a:rPr lang="ru-RU" sz="2400" dirty="0" smtClean="0"/>
              <a:t> </a:t>
            </a:r>
            <a:r>
              <a:rPr lang="ru-RU" sz="2400" dirty="0"/>
              <a:t>до </a:t>
            </a:r>
            <a:r>
              <a:rPr lang="ru-RU" sz="2400" dirty="0" err="1" smtClean="0"/>
              <a:t>словосполучення</a:t>
            </a:r>
            <a:r>
              <a:rPr lang="ru-RU" sz="2400" dirty="0" smtClean="0"/>
              <a:t> </a:t>
            </a:r>
          </a:p>
          <a:p>
            <a:pPr algn="ctr"/>
            <a:r>
              <a:rPr lang="ru-RU" sz="2800" b="1" dirty="0" smtClean="0"/>
              <a:t>«</a:t>
            </a:r>
            <a:r>
              <a:rPr lang="ru-RU" sz="2800" b="1" dirty="0" err="1"/>
              <a:t>людина</a:t>
            </a:r>
            <a:r>
              <a:rPr lang="ru-RU" sz="2800" b="1" dirty="0"/>
              <a:t> </a:t>
            </a:r>
            <a:r>
              <a:rPr lang="ru-RU" sz="2800" b="1" dirty="0" err="1"/>
              <a:t>похилого</a:t>
            </a:r>
            <a:r>
              <a:rPr lang="ru-RU" sz="2800" b="1" dirty="0"/>
              <a:t> </a:t>
            </a:r>
            <a:r>
              <a:rPr lang="ru-RU" sz="2800" b="1" dirty="0" err="1"/>
              <a:t>віку</a:t>
            </a:r>
            <a:r>
              <a:rPr lang="ru-RU" sz="2800" b="1" dirty="0"/>
              <a:t>»</a:t>
            </a:r>
            <a:r>
              <a:rPr lang="ru-RU" sz="2800" dirty="0"/>
              <a:t>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331200" y="142295"/>
            <a:ext cx="3592827" cy="892552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2400" dirty="0" err="1" smtClean="0"/>
              <a:t>Асоціації</a:t>
            </a:r>
            <a:r>
              <a:rPr lang="ru-RU" sz="2400" dirty="0" smtClean="0"/>
              <a:t> </a:t>
            </a:r>
            <a:r>
              <a:rPr lang="ru-RU" sz="2400" dirty="0"/>
              <a:t>до </a:t>
            </a:r>
            <a:r>
              <a:rPr lang="ru-RU" sz="2400" dirty="0" smtClean="0"/>
              <a:t>слова</a:t>
            </a:r>
          </a:p>
          <a:p>
            <a:pPr algn="ctr"/>
            <a:r>
              <a:rPr lang="ru-RU" sz="2400" dirty="0" smtClean="0"/>
              <a:t> </a:t>
            </a:r>
            <a:r>
              <a:rPr lang="ru-RU" sz="2800" b="1" dirty="0"/>
              <a:t>«море»</a:t>
            </a:r>
            <a:r>
              <a:rPr lang="ru-RU" sz="2800" dirty="0"/>
              <a:t>:</a:t>
            </a:r>
          </a:p>
        </p:txBody>
      </p:sp>
      <p:sp>
        <p:nvSpPr>
          <p:cNvPr id="7" name="Овальная выноска 6"/>
          <p:cNvSpPr/>
          <p:nvPr/>
        </p:nvSpPr>
        <p:spPr>
          <a:xfrm>
            <a:off x="5907314" y="2261264"/>
            <a:ext cx="7431315" cy="4918858"/>
          </a:xfrm>
          <a:prstGeom prst="wedgeEllipseCallout">
            <a:avLst>
              <a:gd name="adj1" fmla="val 15193"/>
              <a:gd name="adj2" fmla="val -75891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chemeClr val="tx1"/>
                </a:solidFill>
              </a:rPr>
              <a:t>🌊 </a:t>
            </a:r>
            <a:r>
              <a:rPr lang="ru-RU" sz="2000" b="1" dirty="0" err="1">
                <a:solidFill>
                  <a:schemeClr val="tx1"/>
                </a:solidFill>
              </a:rPr>
              <a:t>Безмежність</a:t>
            </a:r>
            <a:r>
              <a:rPr lang="ru-RU" sz="2000" dirty="0">
                <a:solidFill>
                  <a:schemeClr val="tx1"/>
                </a:solidFill>
              </a:rPr>
              <a:t> – широкий </a:t>
            </a:r>
            <a:r>
              <a:rPr lang="ru-RU" sz="2000" dirty="0" err="1">
                <a:solidFill>
                  <a:schemeClr val="tx1"/>
                </a:solidFill>
              </a:rPr>
              <a:t>простір</a:t>
            </a:r>
            <a:r>
              <a:rPr lang="ru-RU" sz="2000" dirty="0">
                <a:solidFill>
                  <a:schemeClr val="tx1"/>
                </a:solidFill>
              </a:rPr>
              <a:t>, горизонт</a:t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🌞 </a:t>
            </a:r>
            <a:r>
              <a:rPr lang="ru-RU" sz="2000" b="1" dirty="0" err="1">
                <a:solidFill>
                  <a:schemeClr val="tx1"/>
                </a:solidFill>
              </a:rPr>
              <a:t>Відпочинок</a:t>
            </a:r>
            <a:r>
              <a:rPr lang="ru-RU" sz="2000" dirty="0">
                <a:solidFill>
                  <a:schemeClr val="tx1"/>
                </a:solidFill>
              </a:rPr>
              <a:t> – пляж, </a:t>
            </a:r>
            <a:r>
              <a:rPr lang="ru-RU" sz="2000" dirty="0" err="1">
                <a:solidFill>
                  <a:schemeClr val="tx1"/>
                </a:solidFill>
              </a:rPr>
              <a:t>засмага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канікули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🌬 </a:t>
            </a:r>
            <a:r>
              <a:rPr lang="ru-RU" sz="2000" b="1" dirty="0">
                <a:solidFill>
                  <a:schemeClr val="tx1"/>
                </a:solidFill>
              </a:rPr>
              <a:t>Бриз</a:t>
            </a:r>
            <a:r>
              <a:rPr lang="ru-RU" sz="2000" dirty="0">
                <a:solidFill>
                  <a:schemeClr val="tx1"/>
                </a:solidFill>
              </a:rPr>
              <a:t> – </a:t>
            </a:r>
            <a:r>
              <a:rPr lang="ru-RU" sz="2000" dirty="0" err="1">
                <a:solidFill>
                  <a:schemeClr val="tx1"/>
                </a:solidFill>
              </a:rPr>
              <a:t>свіжість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вітер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легкість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⚓ </a:t>
            </a:r>
            <a:r>
              <a:rPr lang="ru-RU" sz="2000" b="1" dirty="0" err="1">
                <a:solidFill>
                  <a:schemeClr val="tx1"/>
                </a:solidFill>
              </a:rPr>
              <a:t>Подорож</a:t>
            </a:r>
            <a:r>
              <a:rPr lang="ru-RU" sz="2000" dirty="0">
                <a:solidFill>
                  <a:schemeClr val="tx1"/>
                </a:solidFill>
              </a:rPr>
              <a:t> – </a:t>
            </a:r>
            <a:r>
              <a:rPr lang="ru-RU" sz="2000" dirty="0" err="1">
                <a:solidFill>
                  <a:schemeClr val="tx1"/>
                </a:solidFill>
              </a:rPr>
              <a:t>кораблі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пригоди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далекі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країни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🐚 </a:t>
            </a:r>
            <a:r>
              <a:rPr lang="ru-RU" sz="2000" b="1" dirty="0" err="1">
                <a:solidFill>
                  <a:schemeClr val="tx1"/>
                </a:solidFill>
              </a:rPr>
              <a:t>Мушля</a:t>
            </a:r>
            <a:r>
              <a:rPr lang="ru-RU" sz="2000" dirty="0">
                <a:solidFill>
                  <a:schemeClr val="tx1"/>
                </a:solidFill>
              </a:rPr>
              <a:t> – </a:t>
            </a:r>
            <a:r>
              <a:rPr lang="ru-RU" sz="2000" dirty="0" err="1">
                <a:solidFill>
                  <a:schemeClr val="tx1"/>
                </a:solidFill>
              </a:rPr>
              <a:t>спогади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сувеніри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1600" dirty="0" err="1">
                <a:solidFill>
                  <a:schemeClr val="tx1"/>
                </a:solidFill>
              </a:rPr>
              <a:t>таємниці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глибини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💙 </a:t>
            </a:r>
            <a:r>
              <a:rPr lang="ru-RU" sz="2000" b="1" dirty="0" err="1">
                <a:solidFill>
                  <a:schemeClr val="tx1"/>
                </a:solidFill>
              </a:rPr>
              <a:t>Глибина</a:t>
            </a:r>
            <a:r>
              <a:rPr lang="ru-RU" sz="2000" dirty="0">
                <a:solidFill>
                  <a:schemeClr val="tx1"/>
                </a:solidFill>
              </a:rPr>
              <a:t> – </a:t>
            </a:r>
            <a:r>
              <a:rPr lang="ru-RU" sz="2000" dirty="0" err="1">
                <a:solidFill>
                  <a:schemeClr val="tx1"/>
                </a:solidFill>
              </a:rPr>
              <a:t>невідомість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загадковість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⛵ </a:t>
            </a:r>
            <a:r>
              <a:rPr lang="ru-RU" sz="2000" b="1" dirty="0" err="1">
                <a:solidFill>
                  <a:schemeClr val="tx1"/>
                </a:solidFill>
              </a:rPr>
              <a:t>Хвилі</a:t>
            </a:r>
            <a:r>
              <a:rPr lang="ru-RU" sz="2000" dirty="0">
                <a:solidFill>
                  <a:schemeClr val="tx1"/>
                </a:solidFill>
              </a:rPr>
              <a:t> – </a:t>
            </a:r>
            <a:r>
              <a:rPr lang="ru-RU" sz="2000" dirty="0" err="1">
                <a:solidFill>
                  <a:schemeClr val="tx1"/>
                </a:solidFill>
              </a:rPr>
              <a:t>рух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зміни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динаміка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🐬 </a:t>
            </a:r>
            <a:r>
              <a:rPr lang="ru-RU" sz="2000" b="1" dirty="0" err="1" smtClean="0">
                <a:solidFill>
                  <a:schemeClr val="tx1"/>
                </a:solidFill>
              </a:rPr>
              <a:t>Життя</a:t>
            </a:r>
            <a:r>
              <a:rPr lang="ru-RU" sz="2000" b="1" dirty="0" smtClean="0">
                <a:solidFill>
                  <a:schemeClr val="tx1"/>
                </a:solidFill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</a:rPr>
              <a:t>під</a:t>
            </a:r>
            <a:r>
              <a:rPr lang="ru-RU" sz="2000" b="1" dirty="0" smtClean="0">
                <a:solidFill>
                  <a:schemeClr val="tx1"/>
                </a:solidFill>
              </a:rPr>
              <a:t> водою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– </a:t>
            </a:r>
            <a:r>
              <a:rPr lang="ru-RU" sz="2000" dirty="0" err="1">
                <a:solidFill>
                  <a:schemeClr val="tx1"/>
                </a:solidFill>
              </a:rPr>
              <a:t>риби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дельфіни</a:t>
            </a:r>
            <a:r>
              <a:rPr lang="ru-RU" sz="2000" dirty="0" smtClean="0">
                <a:solidFill>
                  <a:schemeClr val="tx1"/>
                </a:solidFill>
              </a:rPr>
              <a:t>, </a:t>
            </a:r>
            <a:r>
              <a:rPr lang="ru-RU" sz="2000" dirty="0" err="1" smtClean="0">
                <a:solidFill>
                  <a:schemeClr val="tx1"/>
                </a:solidFill>
              </a:rPr>
              <a:t>медузи</a:t>
            </a:r>
            <a:endParaRPr lang="ru-RU" sz="2000" dirty="0" smtClean="0">
              <a:solidFill>
                <a:schemeClr val="tx1"/>
              </a:solidFill>
            </a:endParaRPr>
          </a:p>
          <a:p>
            <a:r>
              <a:rPr lang="en-US" sz="2000" dirty="0" smtClean="0">
                <a:solidFill>
                  <a:schemeClr val="tx1"/>
                </a:solidFill>
              </a:rPr>
              <a:t>🌊 </a:t>
            </a:r>
            <a:r>
              <a:rPr lang="ru-RU" sz="2000" b="1" dirty="0">
                <a:solidFill>
                  <a:schemeClr val="tx1"/>
                </a:solidFill>
              </a:rPr>
              <a:t>Шум</a:t>
            </a:r>
            <a:r>
              <a:rPr lang="ru-RU" sz="2000" dirty="0">
                <a:solidFill>
                  <a:schemeClr val="tx1"/>
                </a:solidFill>
              </a:rPr>
              <a:t> – </a:t>
            </a:r>
            <a:r>
              <a:rPr lang="ru-RU" sz="2000" dirty="0" err="1">
                <a:solidFill>
                  <a:schemeClr val="tx1"/>
                </a:solidFill>
              </a:rPr>
              <a:t>розслаблення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колискова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природи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81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91663" y="0"/>
            <a:ext cx="8576451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8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Ернест </a:t>
            </a:r>
            <a:r>
              <a:rPr lang="ru-RU" sz="8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Гемінґвей</a:t>
            </a:r>
            <a:r>
              <a:rPr lang="uk-UA" sz="8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uk-UA" sz="8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uk-UA" sz="8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Старий і  море</a:t>
            </a:r>
            <a:r>
              <a:rPr lang="uk-UA" sz="8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</a:t>
            </a:r>
            <a:endParaRPr lang="en-US" sz="8000" dirty="0"/>
          </a:p>
        </p:txBody>
      </p:sp>
      <p:pic>
        <p:nvPicPr>
          <p:cNvPr id="2050" name="Picture 2" descr="Старий і море : виставка однієї книг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525" y="2554545"/>
            <a:ext cx="5270725" cy="3953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21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9656" y="571757"/>
            <a:ext cx="11916229" cy="538609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/>
            <a:r>
              <a:rPr lang="ru-RU" sz="3200" b="1" dirty="0">
                <a:solidFill>
                  <a:srgbClr val="202124"/>
                </a:solidFill>
              </a:rPr>
              <a:t>Мета уроку: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2800" b="1" dirty="0" err="1">
                <a:solidFill>
                  <a:srgbClr val="202124"/>
                </a:solidFill>
              </a:rPr>
              <a:t>Освітня</a:t>
            </a:r>
            <a:r>
              <a:rPr lang="ru-RU" sz="2800" b="1" dirty="0">
                <a:solidFill>
                  <a:srgbClr val="202124"/>
                </a:solidFill>
              </a:rPr>
              <a:t> мета: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400" dirty="0" err="1" smtClean="0">
                <a:solidFill>
                  <a:srgbClr val="202124"/>
                </a:solidFill>
              </a:rPr>
              <a:t>Ознайомитися</a:t>
            </a:r>
            <a:r>
              <a:rPr lang="ru-RU" sz="2400" dirty="0" smtClean="0">
                <a:solidFill>
                  <a:srgbClr val="202124"/>
                </a:solidFill>
              </a:rPr>
              <a:t> з </a:t>
            </a:r>
            <a:r>
              <a:rPr lang="ru-RU" sz="2400" dirty="0" err="1" smtClean="0">
                <a:solidFill>
                  <a:srgbClr val="202124"/>
                </a:solidFill>
              </a:rPr>
              <a:t>життям</a:t>
            </a:r>
            <a:r>
              <a:rPr lang="ru-RU" sz="2400" dirty="0" smtClean="0">
                <a:solidFill>
                  <a:srgbClr val="202124"/>
                </a:solidFill>
              </a:rPr>
              <a:t> та </a:t>
            </a:r>
            <a:r>
              <a:rPr lang="ru-RU" sz="2400" dirty="0" err="1" smtClean="0">
                <a:solidFill>
                  <a:srgbClr val="202124"/>
                </a:solidFill>
              </a:rPr>
              <a:t>творчістю</a:t>
            </a:r>
            <a:r>
              <a:rPr lang="ru-RU" sz="2400" dirty="0" smtClean="0">
                <a:solidFill>
                  <a:srgbClr val="202124"/>
                </a:solidFill>
              </a:rPr>
              <a:t> </a:t>
            </a:r>
            <a:r>
              <a:rPr lang="ru-RU" sz="2400" b="1" dirty="0" err="1">
                <a:solidFill>
                  <a:srgbClr val="202124"/>
                </a:solidFill>
              </a:rPr>
              <a:t>Ернеста</a:t>
            </a:r>
            <a:r>
              <a:rPr lang="ru-RU" sz="2400" b="1" dirty="0">
                <a:solidFill>
                  <a:srgbClr val="202124"/>
                </a:solidFill>
              </a:rPr>
              <a:t> </a:t>
            </a:r>
            <a:r>
              <a:rPr lang="ru-RU" sz="2400" b="1" dirty="0" err="1" smtClean="0">
                <a:solidFill>
                  <a:srgbClr val="202124"/>
                </a:solidFill>
              </a:rPr>
              <a:t>Гемінґвея</a:t>
            </a:r>
            <a:r>
              <a:rPr lang="ru-RU" sz="2400" b="1" dirty="0" smtClean="0">
                <a:solidFill>
                  <a:srgbClr val="202124"/>
                </a:solidFill>
              </a:rPr>
              <a:t>;</a:t>
            </a:r>
            <a:r>
              <a:rPr lang="ru-RU" sz="2400" dirty="0" smtClean="0">
                <a:solidFill>
                  <a:srgbClr val="202124"/>
                </a:solidFill>
              </a:rPr>
              <a:t>  </a:t>
            </a:r>
            <a:r>
              <a:rPr lang="ru-RU" sz="2400" dirty="0" err="1" smtClean="0">
                <a:solidFill>
                  <a:srgbClr val="202124"/>
                </a:solidFill>
              </a:rPr>
              <a:t>дізнатись</a:t>
            </a:r>
            <a:r>
              <a:rPr lang="ru-RU" sz="2400" dirty="0" smtClean="0">
                <a:solidFill>
                  <a:srgbClr val="202124"/>
                </a:solidFill>
              </a:rPr>
              <a:t> </a:t>
            </a:r>
            <a:r>
              <a:rPr lang="ru-RU" sz="2400" dirty="0" err="1" smtClean="0">
                <a:solidFill>
                  <a:srgbClr val="202124"/>
                </a:solidFill>
              </a:rPr>
              <a:t>історію</a:t>
            </a:r>
            <a:r>
              <a:rPr lang="ru-RU" sz="2400" dirty="0" smtClean="0">
                <a:solidFill>
                  <a:srgbClr val="202124"/>
                </a:solidFill>
              </a:rPr>
              <a:t> </a:t>
            </a:r>
            <a:r>
              <a:rPr lang="ru-RU" sz="2400" dirty="0" err="1" smtClean="0">
                <a:solidFill>
                  <a:srgbClr val="202124"/>
                </a:solidFill>
              </a:rPr>
              <a:t>написання</a:t>
            </a:r>
            <a:r>
              <a:rPr lang="ru-RU" sz="2400" dirty="0" smtClean="0">
                <a:solidFill>
                  <a:srgbClr val="202124"/>
                </a:solidFill>
              </a:rPr>
              <a:t> 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повісті-притчі </a:t>
            </a:r>
            <a:r>
              <a:rPr lang="ru-RU" sz="2800" b="1" dirty="0" smtClean="0">
                <a:solidFill>
                  <a:srgbClr val="202124"/>
                </a:solidFill>
              </a:rPr>
              <a:t>Е. </a:t>
            </a:r>
            <a:r>
              <a:rPr lang="ru-RU" sz="2800" b="1" dirty="0" err="1" smtClean="0">
                <a:solidFill>
                  <a:srgbClr val="202124"/>
                </a:solidFill>
              </a:rPr>
              <a:t>Гемінґвея</a:t>
            </a:r>
            <a:r>
              <a:rPr lang="ru-RU" sz="2800" b="1" dirty="0" smtClean="0">
                <a:solidFill>
                  <a:srgbClr val="202124"/>
                </a:solidFill>
              </a:rPr>
              <a:t> </a:t>
            </a:r>
            <a:r>
              <a:rPr lang="ru-RU" sz="2800" b="1" dirty="0">
                <a:solidFill>
                  <a:srgbClr val="202124"/>
                </a:solidFill>
              </a:rPr>
              <a:t>«</a:t>
            </a:r>
            <a:r>
              <a:rPr lang="ru-RU" sz="2800" b="1" dirty="0" err="1">
                <a:solidFill>
                  <a:srgbClr val="202124"/>
                </a:solidFill>
              </a:rPr>
              <a:t>Старий</a:t>
            </a:r>
            <a:r>
              <a:rPr lang="ru-RU" sz="2800" b="1" dirty="0">
                <a:solidFill>
                  <a:srgbClr val="202124"/>
                </a:solidFill>
              </a:rPr>
              <a:t> і море» </a:t>
            </a:r>
            <a:r>
              <a:rPr lang="ru-RU" sz="2400" dirty="0" smtClean="0">
                <a:solidFill>
                  <a:srgbClr val="202124"/>
                </a:solidFill>
              </a:rPr>
              <a:t>та </a:t>
            </a:r>
            <a:r>
              <a:rPr lang="ru-RU" sz="2400" dirty="0" err="1" smtClean="0">
                <a:solidFill>
                  <a:srgbClr val="202124"/>
                </a:solidFill>
              </a:rPr>
              <a:t>познайомитись</a:t>
            </a:r>
            <a:r>
              <a:rPr lang="ru-RU" sz="2400" dirty="0" smtClean="0">
                <a:solidFill>
                  <a:srgbClr val="202124"/>
                </a:solidFill>
              </a:rPr>
              <a:t> з </a:t>
            </a:r>
            <a:r>
              <a:rPr lang="ru-RU" sz="2400" dirty="0" err="1" smtClean="0">
                <a:solidFill>
                  <a:srgbClr val="202124"/>
                </a:solidFill>
              </a:rPr>
              <a:t>змістом</a:t>
            </a:r>
            <a:r>
              <a:rPr lang="ru-RU" sz="2400" dirty="0" smtClean="0">
                <a:solidFill>
                  <a:srgbClr val="202124"/>
                </a:solidFill>
              </a:rPr>
              <a:t> </a:t>
            </a:r>
            <a:r>
              <a:rPr lang="ru-RU" sz="2400" dirty="0" err="1" smtClean="0">
                <a:solidFill>
                  <a:srgbClr val="202124"/>
                </a:solidFill>
              </a:rPr>
              <a:t>твору</a:t>
            </a:r>
            <a:r>
              <a:rPr lang="ru-RU" sz="2400" dirty="0" smtClean="0">
                <a:solidFill>
                  <a:srgbClr val="202124"/>
                </a:solidFill>
              </a:rPr>
              <a:t>; </a:t>
            </a:r>
            <a:r>
              <a:rPr lang="ru-RU" sz="2400" dirty="0" err="1" smtClean="0">
                <a:solidFill>
                  <a:srgbClr val="202124"/>
                </a:solidFill>
              </a:rPr>
              <a:t>Розглянути</a:t>
            </a:r>
            <a:r>
              <a:rPr lang="ru-RU" sz="2400" dirty="0" smtClean="0">
                <a:solidFill>
                  <a:srgbClr val="202124"/>
                </a:solidFill>
              </a:rPr>
              <a:t> </a:t>
            </a:r>
            <a:r>
              <a:rPr lang="ru-RU" sz="2400" b="1" dirty="0" smtClean="0">
                <a:solidFill>
                  <a:srgbClr val="202124"/>
                </a:solidFill>
              </a:rPr>
              <a:t>ж</a:t>
            </a:r>
            <a:r>
              <a:rPr lang="uk-UA" sz="2400" b="1" dirty="0" err="1" smtClean="0"/>
              <a:t>анрові</a:t>
            </a:r>
            <a:r>
              <a:rPr lang="uk-UA" sz="2400" b="1" dirty="0" smtClean="0"/>
              <a:t> </a:t>
            </a:r>
            <a:r>
              <a:rPr lang="uk-UA" sz="2400" b="1" dirty="0"/>
              <a:t>особливості </a:t>
            </a:r>
            <a:r>
              <a:rPr lang="uk-UA" sz="2400" b="1" dirty="0" smtClean="0"/>
              <a:t>твору; З'ясувати проблематику твору; </a:t>
            </a:r>
            <a:r>
              <a:rPr lang="ru-RU" sz="2400" dirty="0" err="1" smtClean="0">
                <a:solidFill>
                  <a:srgbClr val="202124"/>
                </a:solidFill>
              </a:rPr>
              <a:t>Розкрити</a:t>
            </a:r>
            <a:r>
              <a:rPr lang="ru-RU" sz="2400" dirty="0" smtClean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основні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ідейно-тематичні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аспекти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твору</a:t>
            </a:r>
            <a:r>
              <a:rPr lang="ru-RU" sz="2400" dirty="0">
                <a:solidFill>
                  <a:srgbClr val="202124"/>
                </a:solidFill>
              </a:rPr>
              <a:t>: </a:t>
            </a:r>
            <a:r>
              <a:rPr lang="ru-RU" sz="2800" b="1" dirty="0" err="1">
                <a:solidFill>
                  <a:srgbClr val="202124"/>
                </a:solidFill>
              </a:rPr>
              <a:t>боротьба</a:t>
            </a:r>
            <a:r>
              <a:rPr lang="ru-RU" sz="2800" b="1" dirty="0">
                <a:solidFill>
                  <a:srgbClr val="202124"/>
                </a:solidFill>
              </a:rPr>
              <a:t> </a:t>
            </a:r>
            <a:r>
              <a:rPr lang="ru-RU" sz="2800" b="1" dirty="0" err="1">
                <a:solidFill>
                  <a:srgbClr val="202124"/>
                </a:solidFill>
              </a:rPr>
              <a:t>людини</a:t>
            </a:r>
            <a:r>
              <a:rPr lang="ru-RU" sz="2800" b="1" dirty="0">
                <a:solidFill>
                  <a:srgbClr val="202124"/>
                </a:solidFill>
              </a:rPr>
              <a:t> з </a:t>
            </a:r>
            <a:r>
              <a:rPr lang="ru-RU" sz="2800" b="1" dirty="0" smtClean="0">
                <a:solidFill>
                  <a:srgbClr val="202124"/>
                </a:solidFill>
              </a:rPr>
              <a:t>природою</a:t>
            </a:r>
            <a:r>
              <a:rPr lang="ru-RU" sz="2800" b="1" dirty="0">
                <a:solidFill>
                  <a:srgbClr val="202124"/>
                </a:solidFill>
              </a:rPr>
              <a:t>, </a:t>
            </a:r>
            <a:r>
              <a:rPr lang="ru-RU" sz="2800" b="1" dirty="0" err="1">
                <a:solidFill>
                  <a:srgbClr val="202124"/>
                </a:solidFill>
              </a:rPr>
              <a:t>гідність</a:t>
            </a:r>
            <a:r>
              <a:rPr lang="ru-RU" sz="2800" b="1" dirty="0">
                <a:solidFill>
                  <a:srgbClr val="202124"/>
                </a:solidFill>
              </a:rPr>
              <a:t>, </a:t>
            </a:r>
            <a:r>
              <a:rPr lang="ru-RU" sz="2800" b="1" dirty="0" err="1">
                <a:solidFill>
                  <a:srgbClr val="202124"/>
                </a:solidFill>
              </a:rPr>
              <a:t>стійкість</a:t>
            </a:r>
            <a:r>
              <a:rPr lang="ru-RU" sz="2800" b="1" dirty="0">
                <a:solidFill>
                  <a:srgbClr val="202124"/>
                </a:solidFill>
              </a:rPr>
              <a:t> та </a:t>
            </a:r>
            <a:r>
              <a:rPr lang="ru-RU" sz="2800" b="1" dirty="0" err="1">
                <a:solidFill>
                  <a:srgbClr val="202124"/>
                </a:solidFill>
              </a:rPr>
              <a:t>віра</a:t>
            </a:r>
            <a:r>
              <a:rPr lang="ru-RU" sz="2800" b="1" dirty="0">
                <a:solidFill>
                  <a:srgbClr val="202124"/>
                </a:solidFill>
              </a:rPr>
              <a:t> в себе.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 err="1">
                <a:solidFill>
                  <a:srgbClr val="202124"/>
                </a:solidFill>
              </a:rPr>
              <a:t>Розвивальна</a:t>
            </a:r>
            <a:r>
              <a:rPr lang="ru-RU" sz="3200" b="1" dirty="0">
                <a:solidFill>
                  <a:srgbClr val="202124"/>
                </a:solidFill>
              </a:rPr>
              <a:t> мета:</a:t>
            </a: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2400" dirty="0" err="1">
                <a:solidFill>
                  <a:srgbClr val="202124"/>
                </a:solidFill>
              </a:rPr>
              <a:t>Розвивати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навички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аналізу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 err="1" smtClean="0">
                <a:solidFill>
                  <a:srgbClr val="202124"/>
                </a:solidFill>
              </a:rPr>
              <a:t>біографічних</a:t>
            </a:r>
            <a:r>
              <a:rPr lang="ru-RU" sz="2400" dirty="0" smtClean="0">
                <a:solidFill>
                  <a:srgbClr val="202124"/>
                </a:solidFill>
              </a:rPr>
              <a:t> </a:t>
            </a:r>
            <a:r>
              <a:rPr lang="ru-RU" sz="2400" dirty="0" err="1" smtClean="0">
                <a:solidFill>
                  <a:srgbClr val="202124"/>
                </a:solidFill>
              </a:rPr>
              <a:t>даних</a:t>
            </a:r>
            <a:r>
              <a:rPr lang="ru-RU" sz="2400" dirty="0" smtClean="0">
                <a:solidFill>
                  <a:srgbClr val="202124"/>
                </a:solidFill>
              </a:rPr>
              <a:t> та </a:t>
            </a:r>
            <a:r>
              <a:rPr lang="ru-RU" sz="2400" dirty="0" err="1" smtClean="0">
                <a:solidFill>
                  <a:srgbClr val="202124"/>
                </a:solidFill>
              </a:rPr>
              <a:t>художнього</a:t>
            </a:r>
            <a:r>
              <a:rPr lang="ru-RU" sz="2400" dirty="0" smtClean="0">
                <a:solidFill>
                  <a:srgbClr val="202124"/>
                </a:solidFill>
              </a:rPr>
              <a:t> тексту.  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err="1">
                <a:solidFill>
                  <a:srgbClr val="202124"/>
                </a:solidFill>
              </a:rPr>
              <a:t>Формувати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вміння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аргументовано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висловлювати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власні</a:t>
            </a:r>
            <a:r>
              <a:rPr lang="ru-RU" sz="2400" dirty="0">
                <a:solidFill>
                  <a:srgbClr val="202124"/>
                </a:solidFill>
              </a:rPr>
              <a:t> думки </a:t>
            </a:r>
            <a:r>
              <a:rPr lang="ru-RU" sz="2400" dirty="0" err="1">
                <a:solidFill>
                  <a:srgbClr val="202124"/>
                </a:solidFill>
              </a:rPr>
              <a:t>щодо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прочитаного</a:t>
            </a:r>
            <a:r>
              <a:rPr lang="ru-RU" sz="2400" dirty="0">
                <a:solidFill>
                  <a:srgbClr val="202124"/>
                </a:solidFill>
              </a:rPr>
              <a:t>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err="1">
                <a:solidFill>
                  <a:srgbClr val="202124"/>
                </a:solidFill>
              </a:rPr>
              <a:t>Розвивати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емоційно-чуттєву</a:t>
            </a:r>
            <a:r>
              <a:rPr lang="ru-RU" sz="2400" dirty="0">
                <a:solidFill>
                  <a:srgbClr val="202124"/>
                </a:solidFill>
              </a:rPr>
              <a:t> сферу, </a:t>
            </a:r>
            <a:r>
              <a:rPr lang="ru-RU" sz="2400" dirty="0" err="1">
                <a:solidFill>
                  <a:srgbClr val="202124"/>
                </a:solidFill>
              </a:rPr>
              <a:t>вміння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співпереживати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літературним</a:t>
            </a:r>
            <a:r>
              <a:rPr lang="ru-RU" sz="2400" dirty="0">
                <a:solidFill>
                  <a:srgbClr val="202124"/>
                </a:solidFill>
              </a:rPr>
              <a:t> героям.</a:t>
            </a:r>
            <a:r>
              <a:rPr lang="ru-RU" sz="2400" dirty="0"/>
              <a:t/>
            </a:r>
            <a:br>
              <a:rPr lang="ru-RU" sz="2400" dirty="0"/>
            </a:b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2820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3" y="153414"/>
            <a:ext cx="11953867" cy="6001643"/>
          </a:xfrm>
          <a:prstGeom prst="rect">
            <a:avLst/>
          </a:prstGeom>
          <a:solidFill>
            <a:srgbClr val="333399">
              <a:lumMod val="20000"/>
              <a:lumOff val="80000"/>
            </a:srgbClr>
          </a:solidFill>
          <a:ln>
            <a:solidFill>
              <a:srgbClr val="000000"/>
            </a:solidFill>
          </a:ln>
        </p:spPr>
        <p:txBody>
          <a:bodyPr wrap="square">
            <a:spAutoFit/>
          </a:bodyPr>
          <a:lstStyle/>
          <a:p>
            <a:pPr marL="0" marR="0" lvl="0" indent="4572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відправимось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захоплюючу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літературної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майстерності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глибоких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філософських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роздумів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твором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великого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американського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письменника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Ернеста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Хемінгуея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- "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Старий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і море".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Ця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книга -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справжня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класика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світової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вразить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нас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мудрістю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величчю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4572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Ця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витримана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трагічних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тонах,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проте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наповнена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надзвичайною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силою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волі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вірою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відданістю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своїм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переконанням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4572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Готуйтеся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захоплюючої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подорожі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морські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хвилі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глибокі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думки про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нам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принесе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урок. Разом ми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розкриємо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таємниці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повісті-причи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Старий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і море" та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знайдемо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відповіді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численні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ця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неймовірна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книга ставить перед нами.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820354" y="6309293"/>
            <a:ext cx="6882974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000" dirty="0">
                <a:hlinkClick r:id="rId2"/>
              </a:rPr>
              <a:t>https://</a:t>
            </a:r>
            <a:r>
              <a:rPr lang="en-US" sz="2000" dirty="0" smtClean="0">
                <a:hlinkClick r:id="rId2"/>
              </a:rPr>
              <a:t>www.youtube.com/watch?v=9o5YOctZxMo&amp;authuser=0</a:t>
            </a:r>
            <a:r>
              <a:rPr lang="uk-UA" sz="2000" dirty="0" smtClean="0"/>
              <a:t> </a:t>
            </a:r>
            <a:endParaRPr lang="en-US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81534" y="6309293"/>
            <a:ext cx="2417906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ru-RU" sz="2000" b="1" kern="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Відео</a:t>
            </a:r>
            <a:r>
              <a:rPr lang="ru-RU" sz="20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/>
              <a:t>Читаєморазом</a:t>
            </a:r>
            <a:r>
              <a:rPr lang="ru-RU" sz="20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91216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522710" y="4210476"/>
            <a:ext cx="11231690" cy="1189175"/>
          </a:xfrm>
        </p:spPr>
        <p:txBody>
          <a:bodyPr>
            <a:noAutofit/>
          </a:bodyPr>
          <a:lstStyle/>
          <a:p>
            <a:pPr eaLnBrk="1" hangingPunct="1"/>
            <a:r>
              <a:rPr lang="uk-U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Відомий американський </a:t>
            </a: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письменник, журналіст, лауреат Нобелівської премії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123825" y="5699173"/>
            <a:ext cx="12068175" cy="954107"/>
          </a:xfrm>
          <a:prstGeom prst="rect">
            <a:avLst/>
          </a:prstGeom>
          <a:solidFill>
            <a:srgbClr val="92D050"/>
          </a:solidFill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/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Людину </a:t>
            </a:r>
            <a:r>
              <a:rPr lang="ru-RU" sz="2800" b="1" dirty="0" err="1"/>
              <a:t>можна</a:t>
            </a:r>
            <a:r>
              <a:rPr lang="ru-RU" sz="2800" b="1" dirty="0"/>
              <a:t> </a:t>
            </a:r>
            <a:r>
              <a:rPr lang="ru-RU" sz="2800" b="1" dirty="0" err="1"/>
              <a:t>знищити</a:t>
            </a:r>
            <a:r>
              <a:rPr lang="ru-RU" sz="2800" b="1" dirty="0"/>
              <a:t>, але </a:t>
            </a:r>
            <a:r>
              <a:rPr lang="ru-RU" sz="2800" b="1" dirty="0" err="1"/>
              <a:t>її</a:t>
            </a:r>
            <a:r>
              <a:rPr lang="ru-RU" sz="2800" b="1" dirty="0"/>
              <a:t> не </a:t>
            </a:r>
            <a:r>
              <a:rPr lang="ru-RU" sz="2800" b="1" dirty="0" err="1"/>
              <a:t>можна</a:t>
            </a:r>
            <a:r>
              <a:rPr lang="ru-RU" sz="2800" b="1" dirty="0"/>
              <a:t> </a:t>
            </a:r>
            <a:r>
              <a:rPr lang="ru-RU" sz="2800" b="1" dirty="0" err="1"/>
              <a:t>перемогти</a:t>
            </a:r>
            <a:r>
              <a:rPr lang="ru-RU" sz="2800" b="1" dirty="0"/>
              <a:t>. </a:t>
            </a:r>
            <a:endParaRPr lang="ru-RU" sz="2800" b="1" dirty="0" smtClean="0"/>
          </a:p>
          <a:p>
            <a:pPr algn="r"/>
            <a:r>
              <a:rPr lang="ru-RU" sz="2800" i="1" dirty="0" smtClean="0"/>
              <a:t>Е</a:t>
            </a:r>
            <a:r>
              <a:rPr lang="ru-RU" sz="2800" i="1" dirty="0"/>
              <a:t>. </a:t>
            </a:r>
            <a:r>
              <a:rPr lang="ru-RU" sz="2800" i="1" dirty="0" err="1"/>
              <a:t>Хемінгуей</a:t>
            </a:r>
            <a:endParaRPr lang="uk-UA" altLang="en-US" sz="2600" b="1" i="1" dirty="0"/>
          </a:p>
        </p:txBody>
      </p:sp>
      <p:pic>
        <p:nvPicPr>
          <p:cNvPr id="1026" name="Picture 2" descr="Старий і море”. Просто потрібно іти за своєю метою | ВСЛ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559" y="202909"/>
            <a:ext cx="6538473" cy="3936661"/>
          </a:xfrm>
          <a:prstGeom prst="rect">
            <a:avLst/>
          </a:prstGeom>
          <a:noFill/>
          <a:ln w="28575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Адмін\Desktop\imag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66536">
            <a:off x="112192" y="403913"/>
            <a:ext cx="3069772" cy="3410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49114">
            <a:off x="8768142" y="239812"/>
            <a:ext cx="3129540" cy="41775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788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282486" y="3889829"/>
            <a:ext cx="2945629" cy="769257"/>
          </a:xfrm>
          <a:prstGeom prst="rect">
            <a:avLst/>
          </a:prstGeom>
          <a:ln w="38100">
            <a:solidFill>
              <a:srgbClr val="FFFF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2400" dirty="0">
                <a:solidFill>
                  <a:schemeClr val="tx1"/>
                </a:solidFill>
                <a:effectLst/>
              </a:rPr>
              <a:t>Ернест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Гемінґвей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uk-UA" sz="2400" dirty="0" smtClean="0">
                <a:solidFill>
                  <a:schemeClr val="tx1"/>
                </a:solidFill>
                <a:effectLst/>
              </a:rPr>
              <a:t>1899-1961</a:t>
            </a:r>
            <a:endParaRPr lang="uk-UA" sz="2400" dirty="0">
              <a:solidFill>
                <a:schemeClr val="tx1"/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11368" y="394885"/>
            <a:ext cx="3207655" cy="1200329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Ернест</a:t>
            </a:r>
            <a:r>
              <a:rPr lang="ru-RU" b="1" dirty="0"/>
              <a:t> </a:t>
            </a:r>
            <a:r>
              <a:rPr lang="ru-RU" b="1" dirty="0" err="1"/>
              <a:t>Міллер</a:t>
            </a:r>
            <a:r>
              <a:rPr lang="ru-RU" b="1" dirty="0"/>
              <a:t> </a:t>
            </a:r>
            <a:r>
              <a:rPr lang="ru-RU" b="1" dirty="0" err="1"/>
              <a:t>Хемінгуей</a:t>
            </a:r>
            <a:r>
              <a:rPr lang="ru-RU" b="1" dirty="0"/>
              <a:t> </a:t>
            </a:r>
            <a:endParaRPr lang="ru-RU" b="1" dirty="0" smtClean="0"/>
          </a:p>
          <a:p>
            <a:pPr algn="ctr"/>
            <a:r>
              <a:rPr lang="ru-RU" b="1" dirty="0" err="1" smtClean="0"/>
              <a:t>народився</a:t>
            </a:r>
            <a:r>
              <a:rPr lang="ru-RU" b="1" dirty="0" smtClean="0"/>
              <a:t> </a:t>
            </a:r>
            <a:r>
              <a:rPr lang="ru-RU" b="1" dirty="0"/>
              <a:t>21 </a:t>
            </a:r>
            <a:r>
              <a:rPr lang="ru-RU" b="1" dirty="0" err="1"/>
              <a:t>липня</a:t>
            </a:r>
            <a:r>
              <a:rPr lang="ru-RU" b="1" dirty="0"/>
              <a:t> 1899 р. </a:t>
            </a:r>
            <a:endParaRPr lang="ru-RU" b="1" dirty="0" smtClean="0"/>
          </a:p>
          <a:p>
            <a:pPr algn="ctr"/>
            <a:r>
              <a:rPr lang="ru-RU" b="1" dirty="0" smtClean="0"/>
              <a:t>в </a:t>
            </a:r>
            <a:r>
              <a:rPr lang="ru-RU" b="1" dirty="0"/>
              <a:t>м. </a:t>
            </a:r>
            <a:r>
              <a:rPr lang="ru-RU" b="1" dirty="0" err="1"/>
              <a:t>Оук</a:t>
            </a:r>
            <a:r>
              <a:rPr lang="ru-RU" b="1" dirty="0"/>
              <a:t>-Парк </a:t>
            </a:r>
            <a:endParaRPr lang="ru-RU" b="1" dirty="0" smtClean="0"/>
          </a:p>
          <a:p>
            <a:pPr algn="ctr"/>
            <a:r>
              <a:rPr lang="ru-RU" b="1" dirty="0" smtClean="0"/>
              <a:t>у </a:t>
            </a:r>
            <a:r>
              <a:rPr lang="ru-RU" b="1" dirty="0" err="1"/>
              <a:t>штаті</a:t>
            </a:r>
            <a:r>
              <a:rPr lang="ru-RU" b="1" dirty="0"/>
              <a:t> </a:t>
            </a:r>
            <a:r>
              <a:rPr lang="ru-RU" b="1" dirty="0" err="1"/>
              <a:t>Іллінойс</a:t>
            </a:r>
            <a:r>
              <a:rPr lang="ru-RU" b="1" dirty="0"/>
              <a:t> (США)</a:t>
            </a:r>
            <a:endParaRPr lang="en-US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99"/>
          <a:stretch/>
        </p:blipFill>
        <p:spPr>
          <a:xfrm>
            <a:off x="8565587" y="260155"/>
            <a:ext cx="3626413" cy="146978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548515" y="1895709"/>
            <a:ext cx="3133999" cy="646331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Любив </a:t>
            </a:r>
            <a:r>
              <a:rPr lang="ru-RU" b="1" dirty="0" err="1"/>
              <a:t>ходити</a:t>
            </a:r>
            <a:r>
              <a:rPr lang="ru-RU" b="1" dirty="0"/>
              <a:t> з </a:t>
            </a:r>
            <a:r>
              <a:rPr lang="ru-RU" b="1" dirty="0" err="1" smtClean="0"/>
              <a:t>батьком</a:t>
            </a:r>
            <a:endParaRPr lang="ru-RU" b="1" dirty="0" smtClean="0"/>
          </a:p>
          <a:p>
            <a:pPr algn="ctr"/>
            <a:r>
              <a:rPr lang="ru-RU" b="1" dirty="0" smtClean="0"/>
              <a:t> </a:t>
            </a:r>
            <a:r>
              <a:rPr lang="ru-RU" b="1" dirty="0"/>
              <a:t>на </a:t>
            </a:r>
            <a:r>
              <a:rPr lang="ru-RU" b="1" dirty="0" err="1"/>
              <a:t>полювання</a:t>
            </a:r>
            <a:r>
              <a:rPr lang="ru-RU" b="1" dirty="0"/>
              <a:t> й </a:t>
            </a:r>
            <a:r>
              <a:rPr lang="ru-RU" b="1" dirty="0" err="1"/>
              <a:t>риболовлю</a:t>
            </a:r>
            <a:endParaRPr lang="en-US" b="1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99"/>
          <a:stretch/>
        </p:blipFill>
        <p:spPr>
          <a:xfrm>
            <a:off x="7509012" y="1753006"/>
            <a:ext cx="3626413" cy="898119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7787219" y="2940966"/>
            <a:ext cx="3141501" cy="646331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r>
              <a:rPr lang="ru-RU" b="1" dirty="0" err="1" smtClean="0"/>
              <a:t>Обожнював</a:t>
            </a:r>
            <a:r>
              <a:rPr lang="ru-RU" b="1" dirty="0" smtClean="0"/>
              <a:t> </a:t>
            </a:r>
            <a:r>
              <a:rPr lang="ru-RU" b="1" dirty="0"/>
              <a:t>спорт, </a:t>
            </a:r>
            <a:r>
              <a:rPr lang="ru-RU" b="1" dirty="0" err="1" smtClean="0"/>
              <a:t>займався</a:t>
            </a:r>
            <a:endParaRPr lang="ru-RU" b="1" dirty="0" smtClean="0"/>
          </a:p>
          <a:p>
            <a:pPr algn="ctr"/>
            <a:r>
              <a:rPr lang="ru-RU" b="1" dirty="0" smtClean="0"/>
              <a:t> </a:t>
            </a:r>
            <a:r>
              <a:rPr lang="ru-RU" b="1" dirty="0"/>
              <a:t>футболом і боксом</a:t>
            </a:r>
            <a:endParaRPr lang="en-US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331" y="2865161"/>
            <a:ext cx="3454094" cy="885136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7746646" y="3917274"/>
            <a:ext cx="2841227" cy="646331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r>
              <a:rPr lang="ru-RU" b="1" dirty="0" err="1" smtClean="0"/>
              <a:t>Поїхав</a:t>
            </a:r>
            <a:r>
              <a:rPr lang="ru-RU" b="1" dirty="0" smtClean="0"/>
              <a:t> </a:t>
            </a:r>
            <a:r>
              <a:rPr lang="ru-RU" b="1" dirty="0"/>
              <a:t>до м. Канзас-</a:t>
            </a:r>
            <a:r>
              <a:rPr lang="ru-RU" b="1" dirty="0" err="1"/>
              <a:t>Сіті</a:t>
            </a:r>
            <a:r>
              <a:rPr lang="ru-RU" b="1" dirty="0"/>
              <a:t>, </a:t>
            </a:r>
            <a:endParaRPr lang="ru-RU" b="1" dirty="0" smtClean="0"/>
          </a:p>
          <a:p>
            <a:r>
              <a:rPr lang="ru-RU" b="1" dirty="0" smtClean="0"/>
              <a:t>де </a:t>
            </a:r>
            <a:r>
              <a:rPr lang="ru-RU" b="1" dirty="0" err="1"/>
              <a:t>працював</a:t>
            </a:r>
            <a:r>
              <a:rPr lang="ru-RU" b="1" dirty="0"/>
              <a:t> репортером</a:t>
            </a:r>
            <a:endParaRPr lang="en-US" b="1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331" y="3826102"/>
            <a:ext cx="3247389" cy="803123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8177041" y="5017407"/>
            <a:ext cx="2738250" cy="646331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/>
            <a:r>
              <a:rPr lang="ru-RU" b="1" dirty="0" err="1" smtClean="0"/>
              <a:t>Юність</a:t>
            </a:r>
            <a:r>
              <a:rPr lang="ru-RU" b="1" dirty="0" smtClean="0"/>
              <a:t> </a:t>
            </a:r>
            <a:r>
              <a:rPr lang="ru-RU" b="1" dirty="0" err="1"/>
              <a:t>пройшла</a:t>
            </a:r>
            <a:r>
              <a:rPr lang="ru-RU" b="1" dirty="0"/>
              <a:t> в </a:t>
            </a:r>
            <a:r>
              <a:rPr lang="ru-RU" b="1" dirty="0" smtClean="0"/>
              <a:t>роки</a:t>
            </a:r>
          </a:p>
          <a:p>
            <a:pPr algn="ctr"/>
            <a:r>
              <a:rPr lang="ru-RU" b="1" dirty="0" smtClean="0"/>
              <a:t> </a:t>
            </a:r>
            <a:r>
              <a:rPr lang="ru-RU" b="1" dirty="0" err="1"/>
              <a:t>Першої</a:t>
            </a:r>
            <a:r>
              <a:rPr lang="ru-RU" b="1" dirty="0"/>
              <a:t> </a:t>
            </a:r>
            <a:r>
              <a:rPr lang="ru-RU" b="1" dirty="0" err="1"/>
              <a:t>світової</a:t>
            </a:r>
            <a:r>
              <a:rPr lang="ru-RU" b="1" dirty="0"/>
              <a:t> </a:t>
            </a:r>
            <a:r>
              <a:rPr lang="ru-RU" b="1" dirty="0" err="1"/>
              <a:t>війни</a:t>
            </a:r>
            <a:endParaRPr lang="en-US" b="1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548" y="4886726"/>
            <a:ext cx="3495236" cy="885136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8011026" y="5945683"/>
            <a:ext cx="3855414" cy="646331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/>
            <a:r>
              <a:rPr lang="ru-RU" b="1" dirty="0"/>
              <a:t>У 18 </a:t>
            </a:r>
            <a:r>
              <a:rPr lang="ru-RU" b="1" dirty="0" err="1"/>
              <a:t>років</a:t>
            </a:r>
            <a:r>
              <a:rPr lang="ru-RU" b="1" dirty="0"/>
              <a:t> </a:t>
            </a:r>
            <a:r>
              <a:rPr lang="ru-RU" b="1" dirty="0" err="1"/>
              <a:t>він</a:t>
            </a:r>
            <a:r>
              <a:rPr lang="ru-RU" b="1" dirty="0"/>
              <a:t> </a:t>
            </a:r>
            <a:r>
              <a:rPr lang="ru-RU" b="1" dirty="0" err="1"/>
              <a:t>пішов</a:t>
            </a:r>
            <a:r>
              <a:rPr lang="ru-RU" b="1" dirty="0"/>
              <a:t> </a:t>
            </a:r>
            <a:r>
              <a:rPr lang="ru-RU" b="1" dirty="0" smtClean="0"/>
              <a:t>добровольцем</a:t>
            </a:r>
          </a:p>
          <a:p>
            <a:pPr algn="ctr"/>
            <a:r>
              <a:rPr lang="ru-RU" b="1" dirty="0" smtClean="0"/>
              <a:t>на </a:t>
            </a:r>
            <a:r>
              <a:rPr lang="ru-RU" b="1" dirty="0" err="1"/>
              <a:t>італійський</a:t>
            </a:r>
            <a:r>
              <a:rPr lang="ru-RU" b="1" dirty="0"/>
              <a:t> фронт</a:t>
            </a:r>
            <a:endParaRPr lang="en-US" b="1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355" y="5837482"/>
            <a:ext cx="4132755" cy="885136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4278852" y="4867629"/>
            <a:ext cx="2989943" cy="923330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Згодом</a:t>
            </a:r>
            <a:r>
              <a:rPr lang="ru-RU" b="1" dirty="0"/>
              <a:t> тема </a:t>
            </a:r>
            <a:r>
              <a:rPr lang="ru-RU" b="1" dirty="0" err="1"/>
              <a:t>війни</a:t>
            </a:r>
            <a:r>
              <a:rPr lang="ru-RU" b="1" dirty="0"/>
              <a:t> стала </a:t>
            </a:r>
            <a:r>
              <a:rPr lang="ru-RU" b="1" dirty="0" err="1"/>
              <a:t>однією</a:t>
            </a:r>
            <a:r>
              <a:rPr lang="ru-RU" b="1" dirty="0"/>
              <a:t> з </a:t>
            </a:r>
            <a:r>
              <a:rPr lang="ru-RU" b="1" dirty="0" err="1"/>
              <a:t>провідних</a:t>
            </a:r>
            <a:r>
              <a:rPr lang="ru-RU" b="1" dirty="0"/>
              <a:t> у </a:t>
            </a:r>
            <a:r>
              <a:rPr lang="ru-RU" b="1" dirty="0" err="1"/>
              <a:t>його</a:t>
            </a:r>
            <a:r>
              <a:rPr lang="ru-RU" b="1" dirty="0"/>
              <a:t> </a:t>
            </a:r>
            <a:r>
              <a:rPr lang="ru-RU" b="1" dirty="0" err="1"/>
              <a:t>творчості</a:t>
            </a:r>
            <a:r>
              <a:rPr lang="ru-RU" b="1" dirty="0"/>
              <a:t>.</a:t>
            </a:r>
            <a:endParaRPr lang="en-US" b="1" dirty="0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198" y="4799102"/>
            <a:ext cx="3558630" cy="1095816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3294206" y="6076287"/>
            <a:ext cx="4008101" cy="646331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Він</a:t>
            </a:r>
            <a:r>
              <a:rPr lang="ru-RU" b="1" dirty="0"/>
              <a:t> став </a:t>
            </a:r>
            <a:r>
              <a:rPr lang="ru-RU" b="1" dirty="0" err="1"/>
              <a:t>відомим</a:t>
            </a:r>
            <a:r>
              <a:rPr lang="ru-RU" b="1" dirty="0"/>
              <a:t> </a:t>
            </a:r>
            <a:r>
              <a:rPr lang="ru-RU" b="1" dirty="0" err="1"/>
              <a:t>завдяки</a:t>
            </a:r>
            <a:r>
              <a:rPr lang="ru-RU" b="1" dirty="0"/>
              <a:t> роману </a:t>
            </a:r>
            <a:endParaRPr lang="ru-RU" b="1" dirty="0" smtClean="0"/>
          </a:p>
          <a:p>
            <a:pPr algn="ctr"/>
            <a:r>
              <a:rPr lang="ru-RU" b="1" dirty="0" smtClean="0"/>
              <a:t>«</a:t>
            </a:r>
            <a:r>
              <a:rPr lang="ru-RU" b="1" dirty="0" err="1"/>
              <a:t>Фієста</a:t>
            </a:r>
            <a:r>
              <a:rPr lang="ru-RU" b="1" dirty="0"/>
              <a:t>. І </a:t>
            </a:r>
            <a:r>
              <a:rPr lang="ru-RU" b="1" dirty="0" err="1"/>
              <a:t>сонце</a:t>
            </a:r>
            <a:r>
              <a:rPr lang="ru-RU" b="1" dirty="0"/>
              <a:t> сходить» (1926)</a:t>
            </a:r>
            <a:endParaRPr lang="en-US" b="1" dirty="0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599" y="5998876"/>
            <a:ext cx="4398915" cy="803668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104414" y="4329856"/>
            <a:ext cx="2963184" cy="2308324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Незабаром</a:t>
            </a:r>
            <a:r>
              <a:rPr lang="ru-RU" b="1" dirty="0"/>
              <a:t> </a:t>
            </a:r>
            <a:r>
              <a:rPr lang="ru-RU" b="1" dirty="0" err="1"/>
              <a:t>були</a:t>
            </a:r>
            <a:r>
              <a:rPr lang="ru-RU" b="1" dirty="0"/>
              <a:t> </a:t>
            </a:r>
            <a:r>
              <a:rPr lang="ru-RU" b="1" dirty="0" err="1"/>
              <a:t>надруковані</a:t>
            </a:r>
            <a:r>
              <a:rPr lang="ru-RU" b="1" dirty="0"/>
              <a:t> й </a:t>
            </a:r>
            <a:r>
              <a:rPr lang="ru-RU" b="1" dirty="0" err="1"/>
              <a:t>інші</a:t>
            </a:r>
            <a:r>
              <a:rPr lang="ru-RU" b="1" dirty="0"/>
              <a:t> твори, </a:t>
            </a:r>
            <a:r>
              <a:rPr lang="ru-RU" b="1" dirty="0" err="1"/>
              <a:t>які</a:t>
            </a:r>
            <a:r>
              <a:rPr lang="ru-RU" b="1" dirty="0"/>
              <a:t> стали </a:t>
            </a:r>
            <a:r>
              <a:rPr lang="ru-RU" b="1" dirty="0" err="1"/>
              <a:t>класикою</a:t>
            </a:r>
            <a:r>
              <a:rPr lang="ru-RU" b="1" dirty="0"/>
              <a:t> </a:t>
            </a:r>
            <a:r>
              <a:rPr lang="ru-RU" b="1" dirty="0" err="1"/>
              <a:t>світової</a:t>
            </a:r>
            <a:r>
              <a:rPr lang="ru-RU" b="1" dirty="0"/>
              <a:t> </a:t>
            </a:r>
            <a:r>
              <a:rPr lang="ru-RU" b="1" dirty="0" err="1" smtClean="0"/>
              <a:t>літератури</a:t>
            </a:r>
            <a:r>
              <a:rPr lang="ru-RU" b="1" dirty="0"/>
              <a:t>, — «</a:t>
            </a:r>
            <a:r>
              <a:rPr lang="ru-RU" b="1" dirty="0" err="1"/>
              <a:t>Прощавай</a:t>
            </a:r>
            <a:r>
              <a:rPr lang="ru-RU" b="1" dirty="0"/>
              <a:t>, </a:t>
            </a:r>
            <a:r>
              <a:rPr lang="ru-RU" b="1" dirty="0" err="1"/>
              <a:t>зброє</a:t>
            </a:r>
            <a:r>
              <a:rPr lang="ru-RU" b="1" dirty="0"/>
              <a:t>» (1929), «По кому </a:t>
            </a:r>
            <a:r>
              <a:rPr lang="ru-RU" b="1" dirty="0" err="1"/>
              <a:t>подзвін</a:t>
            </a:r>
            <a:r>
              <a:rPr lang="ru-RU" b="1" dirty="0"/>
              <a:t>» (1940), «Свято, яке </a:t>
            </a:r>
            <a:r>
              <a:rPr lang="ru-RU" b="1" dirty="0" err="1"/>
              <a:t>завжди</a:t>
            </a:r>
            <a:r>
              <a:rPr lang="ru-RU" b="1" dirty="0"/>
              <a:t> з тобою» (1964) та </a:t>
            </a:r>
            <a:r>
              <a:rPr lang="ru-RU" b="1" dirty="0" err="1"/>
              <a:t>ін</a:t>
            </a:r>
            <a:endParaRPr lang="en-US" b="1" dirty="0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" y="4192089"/>
            <a:ext cx="3291436" cy="2583722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84081" y="3412616"/>
            <a:ext cx="4155112" cy="369332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/>
            <a:r>
              <a:rPr lang="ru-RU" b="1" dirty="0" err="1"/>
              <a:t>Письменник</a:t>
            </a:r>
            <a:r>
              <a:rPr lang="ru-RU" b="1" dirty="0"/>
              <a:t> </a:t>
            </a:r>
            <a:r>
              <a:rPr lang="ru-RU" b="1" dirty="0" err="1"/>
              <a:t>багато</a:t>
            </a:r>
            <a:r>
              <a:rPr lang="ru-RU" b="1" dirty="0"/>
              <a:t> </a:t>
            </a:r>
            <a:r>
              <a:rPr lang="ru-RU" b="1" dirty="0" err="1"/>
              <a:t>мандрував</a:t>
            </a:r>
            <a:r>
              <a:rPr lang="ru-RU" b="1" dirty="0"/>
              <a:t> </a:t>
            </a:r>
            <a:r>
              <a:rPr lang="ru-RU" b="1" dirty="0" err="1" smtClean="0"/>
              <a:t>світом</a:t>
            </a:r>
            <a:endParaRPr lang="en-US" b="1" dirty="0"/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4" y="3272118"/>
            <a:ext cx="4280553" cy="662944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303808" y="1884369"/>
            <a:ext cx="3715657" cy="923330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У 1953 р. </a:t>
            </a:r>
            <a:r>
              <a:rPr lang="ru-RU" b="1" dirty="0" err="1"/>
              <a:t>митець</a:t>
            </a:r>
            <a:r>
              <a:rPr lang="ru-RU" b="1" dirty="0"/>
              <a:t> </a:t>
            </a:r>
            <a:r>
              <a:rPr lang="ru-RU" b="1" dirty="0" err="1"/>
              <a:t>отримав</a:t>
            </a:r>
            <a:r>
              <a:rPr lang="ru-RU" b="1" dirty="0"/>
              <a:t> </a:t>
            </a:r>
            <a:r>
              <a:rPr lang="ru-RU" b="1" dirty="0" err="1"/>
              <a:t>Пулітцерівську</a:t>
            </a:r>
            <a:r>
              <a:rPr lang="ru-RU" b="1" dirty="0"/>
              <a:t> </a:t>
            </a:r>
            <a:r>
              <a:rPr lang="ru-RU" b="1" dirty="0" err="1"/>
              <a:t>премію</a:t>
            </a:r>
            <a:r>
              <a:rPr lang="ru-RU" b="1" dirty="0"/>
              <a:t> за </a:t>
            </a:r>
            <a:r>
              <a:rPr lang="ru-RU" b="1" dirty="0" err="1"/>
              <a:t>повість</a:t>
            </a:r>
            <a:r>
              <a:rPr lang="ru-RU" b="1" dirty="0"/>
              <a:t>-притчу «</a:t>
            </a:r>
            <a:r>
              <a:rPr lang="ru-RU" b="1" dirty="0" err="1"/>
              <a:t>Старий</a:t>
            </a:r>
            <a:r>
              <a:rPr lang="ru-RU" b="1" dirty="0"/>
              <a:t> і море»</a:t>
            </a:r>
            <a:endParaRPr lang="en-US" b="1" dirty="0"/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99"/>
          <a:stretch/>
        </p:blipFill>
        <p:spPr>
          <a:xfrm>
            <a:off x="69030" y="1775190"/>
            <a:ext cx="4227147" cy="1110072"/>
          </a:xfrm>
          <a:prstGeom prst="rect">
            <a:avLst/>
          </a:prstGeom>
        </p:spPr>
      </p:pic>
      <p:sp>
        <p:nvSpPr>
          <p:cNvPr id="31" name="Прямоугольник 30"/>
          <p:cNvSpPr/>
          <p:nvPr/>
        </p:nvSpPr>
        <p:spPr>
          <a:xfrm>
            <a:off x="240097" y="1083731"/>
            <a:ext cx="3752352" cy="646331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В </a:t>
            </a:r>
            <a:r>
              <a:rPr lang="ru-RU" b="1" dirty="0"/>
              <a:t>1954 р. — </a:t>
            </a:r>
            <a:r>
              <a:rPr lang="ru-RU" b="1" dirty="0" err="1"/>
              <a:t>Нобелівську</a:t>
            </a:r>
            <a:r>
              <a:rPr lang="ru-RU" b="1" dirty="0"/>
              <a:t> </a:t>
            </a:r>
            <a:r>
              <a:rPr lang="ru-RU" b="1" dirty="0" err="1"/>
              <a:t>премію</a:t>
            </a:r>
            <a:r>
              <a:rPr lang="ru-RU" b="1" dirty="0"/>
              <a:t> з </a:t>
            </a:r>
            <a:r>
              <a:rPr lang="ru-RU" b="1" dirty="0" err="1"/>
              <a:t>літератури</a:t>
            </a:r>
            <a:endParaRPr lang="en-US" b="1" dirty="0"/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99"/>
          <a:stretch/>
        </p:blipFill>
        <p:spPr>
          <a:xfrm>
            <a:off x="69029" y="1017036"/>
            <a:ext cx="4237889" cy="787551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303808" y="123935"/>
            <a:ext cx="3898647" cy="646331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Е. </a:t>
            </a:r>
            <a:r>
              <a:rPr lang="ru-RU" b="1" dirty="0" err="1"/>
              <a:t>Хемінгуей</a:t>
            </a:r>
            <a:r>
              <a:rPr lang="ru-RU" b="1" dirty="0"/>
              <a:t> помер у </a:t>
            </a:r>
            <a:r>
              <a:rPr lang="ru-RU" b="1" dirty="0" err="1"/>
              <a:t>штаті</a:t>
            </a:r>
            <a:r>
              <a:rPr lang="ru-RU" b="1" dirty="0"/>
              <a:t> Айдахо (США) у 1961 р.</a:t>
            </a:r>
            <a:endParaRPr lang="en-US" b="1" dirty="0"/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99"/>
          <a:stretch/>
        </p:blipFill>
        <p:spPr>
          <a:xfrm>
            <a:off x="203153" y="45039"/>
            <a:ext cx="4276455" cy="794718"/>
          </a:xfrm>
          <a:prstGeom prst="rect">
            <a:avLst/>
          </a:prstGeom>
        </p:spPr>
      </p:pic>
      <p:pic>
        <p:nvPicPr>
          <p:cNvPr id="1026" name="Picture 2" descr="Эрнест Хемингуэй (фотография Карша) — Википеди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402" y="711275"/>
            <a:ext cx="2437041" cy="3070673"/>
          </a:xfrm>
          <a:prstGeom prst="rect">
            <a:avLst/>
          </a:prstGeom>
          <a:noFill/>
          <a:ln>
            <a:solidFill>
              <a:srgbClr val="FFFF0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4448236" y="158936"/>
            <a:ext cx="4418594" cy="363697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</a:rPr>
              <a:t>Робота з підручником. Ст. 143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682293" y="3529067"/>
            <a:ext cx="2293257" cy="33768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ГРОНО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7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5286914" y="5229201"/>
            <a:ext cx="17107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167416" y="259013"/>
            <a:ext cx="5660570" cy="33855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1600" dirty="0">
                <a:hlinkClick r:id="rId2"/>
              </a:rPr>
              <a:t>https://</a:t>
            </a:r>
            <a:r>
              <a:rPr lang="en-US" sz="1600" dirty="0" smtClean="0">
                <a:hlinkClick r:id="rId2"/>
              </a:rPr>
              <a:t>www.youtube.com/watch?v=0bdIOQNzMcg&amp;authuser=0</a:t>
            </a:r>
            <a:r>
              <a:rPr lang="uk-UA" sz="1600" dirty="0" smtClean="0"/>
              <a:t> </a:t>
            </a:r>
            <a:endParaRPr lang="en-US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08318" y="74347"/>
            <a:ext cx="2989943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Відео: ВШО (самостійно)</a:t>
            </a:r>
            <a:endParaRPr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88685" y="882058"/>
            <a:ext cx="11422743" cy="212365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3600" b="1" dirty="0"/>
              <a:t>З </a:t>
            </a:r>
            <a:r>
              <a:rPr lang="ru-RU" sz="3600" b="1" dirty="0" err="1"/>
              <a:t>Нобелівської</a:t>
            </a:r>
            <a:r>
              <a:rPr lang="ru-RU" sz="3600" b="1" dirty="0"/>
              <a:t> </a:t>
            </a:r>
            <a:r>
              <a:rPr lang="ru-RU" sz="3600" b="1" dirty="0" err="1"/>
              <a:t>промови</a:t>
            </a:r>
            <a:r>
              <a:rPr lang="ru-RU" sz="3600" b="1" dirty="0"/>
              <a:t> </a:t>
            </a:r>
            <a:r>
              <a:rPr lang="ru-RU" sz="3600" b="1" dirty="0" smtClean="0"/>
              <a:t> Е</a:t>
            </a:r>
            <a:r>
              <a:rPr lang="ru-RU" sz="3600" b="1" dirty="0"/>
              <a:t>. </a:t>
            </a:r>
            <a:r>
              <a:rPr lang="ru-RU" sz="3600" b="1" dirty="0" err="1"/>
              <a:t>Хемінгуея</a:t>
            </a:r>
            <a:r>
              <a:rPr lang="ru-RU" sz="3600" b="1" dirty="0"/>
              <a:t> </a:t>
            </a:r>
            <a:endParaRPr lang="ru-RU" sz="3600" b="1" dirty="0" smtClean="0"/>
          </a:p>
          <a:p>
            <a:pPr indent="457200" algn="just"/>
            <a:r>
              <a:rPr lang="ru-RU" dirty="0" smtClean="0"/>
              <a:t>• </a:t>
            </a:r>
            <a:r>
              <a:rPr lang="ru-RU" sz="2400" dirty="0"/>
              <a:t>«Для </a:t>
            </a:r>
            <a:r>
              <a:rPr lang="ru-RU" sz="2400" dirty="0" err="1"/>
              <a:t>справжнього</a:t>
            </a:r>
            <a:r>
              <a:rPr lang="ru-RU" sz="2400" dirty="0"/>
              <a:t> </a:t>
            </a:r>
            <a:r>
              <a:rPr lang="ru-RU" sz="2400" dirty="0" err="1"/>
              <a:t>письменника</a:t>
            </a:r>
            <a:r>
              <a:rPr lang="ru-RU" sz="2400" dirty="0"/>
              <a:t> </a:t>
            </a:r>
            <a:r>
              <a:rPr lang="ru-RU" sz="2400" dirty="0" err="1"/>
              <a:t>кожна</a:t>
            </a:r>
            <a:r>
              <a:rPr lang="ru-RU" sz="2400" dirty="0"/>
              <a:t> книжка </a:t>
            </a:r>
            <a:r>
              <a:rPr lang="ru-RU" sz="2400" dirty="0" err="1"/>
              <a:t>має</a:t>
            </a:r>
            <a:r>
              <a:rPr lang="ru-RU" sz="2400" dirty="0"/>
              <a:t> бути </a:t>
            </a:r>
            <a:r>
              <a:rPr lang="ru-RU" sz="2400" dirty="0" err="1"/>
              <a:t>новим</a:t>
            </a:r>
            <a:r>
              <a:rPr lang="ru-RU" sz="2400" dirty="0"/>
              <a:t> початком, </a:t>
            </a:r>
            <a:r>
              <a:rPr lang="ru-RU" sz="2400" dirty="0" err="1"/>
              <a:t>спробою</a:t>
            </a:r>
            <a:r>
              <a:rPr lang="ru-RU" sz="2400" dirty="0"/>
              <a:t> </a:t>
            </a:r>
            <a:r>
              <a:rPr lang="ru-RU" sz="2400" dirty="0" err="1"/>
              <a:t>вийти</a:t>
            </a:r>
            <a:r>
              <a:rPr lang="ru-RU" sz="2400" dirty="0"/>
              <a:t> за </a:t>
            </a:r>
            <a:r>
              <a:rPr lang="ru-RU" sz="2400" dirty="0" err="1"/>
              <a:t>межі</a:t>
            </a:r>
            <a:r>
              <a:rPr lang="ru-RU" sz="2400" dirty="0"/>
              <a:t> </a:t>
            </a:r>
            <a:r>
              <a:rPr lang="ru-RU" sz="2400" dirty="0" err="1"/>
              <a:t>власних</a:t>
            </a:r>
            <a:r>
              <a:rPr lang="ru-RU" sz="2400" dirty="0"/>
              <a:t> </a:t>
            </a:r>
            <a:r>
              <a:rPr lang="ru-RU" sz="2400" dirty="0" err="1"/>
              <a:t>досягнень</a:t>
            </a:r>
            <a:r>
              <a:rPr lang="ru-RU" sz="2400" dirty="0"/>
              <a:t>.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завжди</a:t>
            </a:r>
            <a:r>
              <a:rPr lang="ru-RU" sz="2400" dirty="0"/>
              <a:t> повинен </a:t>
            </a:r>
            <a:r>
              <a:rPr lang="ru-RU" sz="2400" dirty="0" err="1"/>
              <a:t>пробувати</a:t>
            </a:r>
            <a:r>
              <a:rPr lang="ru-RU" sz="2400" dirty="0"/>
              <a:t> те, </a:t>
            </a:r>
            <a:r>
              <a:rPr lang="ru-RU" sz="2400" dirty="0" err="1"/>
              <a:t>чого</a:t>
            </a:r>
            <a:r>
              <a:rPr lang="ru-RU" sz="2400" dirty="0"/>
              <a:t> </a:t>
            </a:r>
            <a:r>
              <a:rPr lang="ru-RU" sz="2400" dirty="0" err="1"/>
              <a:t>ніхто</a:t>
            </a:r>
            <a:r>
              <a:rPr lang="ru-RU" sz="2400" dirty="0"/>
              <a:t> </a:t>
            </a:r>
            <a:r>
              <a:rPr lang="ru-RU" sz="2400" dirty="0" err="1"/>
              <a:t>ніколи</a:t>
            </a:r>
            <a:r>
              <a:rPr lang="ru-RU" sz="2400" dirty="0"/>
              <a:t> </a:t>
            </a:r>
            <a:r>
              <a:rPr lang="ru-RU" sz="2400" dirty="0" err="1"/>
              <a:t>ще</a:t>
            </a:r>
            <a:r>
              <a:rPr lang="ru-RU" sz="2400" dirty="0"/>
              <a:t> не </a:t>
            </a:r>
            <a:r>
              <a:rPr lang="ru-RU" sz="2400" dirty="0" err="1"/>
              <a:t>робив</a:t>
            </a:r>
            <a:r>
              <a:rPr lang="ru-RU" sz="2400" dirty="0"/>
              <a:t>,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намагався</a:t>
            </a:r>
            <a:r>
              <a:rPr lang="ru-RU" sz="2400" dirty="0"/>
              <a:t> й не </a:t>
            </a:r>
            <a:r>
              <a:rPr lang="ru-RU" sz="2400" dirty="0" err="1"/>
              <a:t>зміг</a:t>
            </a:r>
            <a:r>
              <a:rPr lang="ru-RU" sz="2400" dirty="0"/>
              <a:t> </a:t>
            </a:r>
            <a:r>
              <a:rPr lang="ru-RU" sz="2400" dirty="0" err="1"/>
              <a:t>зробити</a:t>
            </a:r>
            <a:r>
              <a:rPr lang="ru-RU" sz="2400" dirty="0"/>
              <a:t>. </a:t>
            </a:r>
            <a:r>
              <a:rPr lang="ru-RU" sz="2400" dirty="0" err="1"/>
              <a:t>Тоді</a:t>
            </a:r>
            <a:r>
              <a:rPr lang="ru-RU" sz="2400" dirty="0"/>
              <a:t>, </a:t>
            </a:r>
            <a:r>
              <a:rPr lang="ru-RU" sz="2400" dirty="0" err="1"/>
              <a:t>якщо</a:t>
            </a:r>
            <a:r>
              <a:rPr lang="ru-RU" sz="2400" dirty="0"/>
              <a:t> </a:t>
            </a:r>
            <a:r>
              <a:rPr lang="ru-RU" sz="2400" dirty="0" err="1"/>
              <a:t>пощастить</a:t>
            </a:r>
            <a:r>
              <a:rPr lang="ru-RU" sz="2400" dirty="0"/>
              <a:t>,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досягне</a:t>
            </a:r>
            <a:r>
              <a:rPr lang="ru-RU" sz="2400" dirty="0"/>
              <a:t> </a:t>
            </a:r>
            <a:r>
              <a:rPr lang="ru-RU" sz="2400" dirty="0" err="1"/>
              <a:t>успіху</a:t>
            </a:r>
            <a:r>
              <a:rPr lang="ru-RU" sz="2400" dirty="0"/>
              <a:t>»</a:t>
            </a:r>
            <a:endParaRPr lang="en-US" sz="24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7393" y="3218229"/>
            <a:ext cx="11509828" cy="353943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800" b="1" dirty="0" err="1"/>
              <a:t>Повість</a:t>
            </a:r>
            <a:r>
              <a:rPr lang="ru-RU" sz="2800" b="1" dirty="0"/>
              <a:t>-притча «</a:t>
            </a:r>
            <a:r>
              <a:rPr lang="ru-RU" sz="2800" b="1" dirty="0" err="1"/>
              <a:t>Старий</a:t>
            </a:r>
            <a:r>
              <a:rPr lang="ru-RU" sz="2800" b="1" dirty="0"/>
              <a:t> і море» (1952). </a:t>
            </a:r>
            <a:endParaRPr lang="ru-RU" sz="2800" b="1" dirty="0" smtClean="0"/>
          </a:p>
          <a:p>
            <a:pPr indent="457200" algn="just"/>
            <a:r>
              <a:rPr lang="ru-RU" sz="2800" b="1" dirty="0">
                <a:latin typeface="Comic Sans MS" panose="030F0702030302020204" pitchFamily="66" charset="0"/>
              </a:rPr>
              <a:t>«Кодекс </a:t>
            </a:r>
            <a:r>
              <a:rPr lang="ru-RU" sz="2800" b="1" dirty="0" err="1">
                <a:latin typeface="Comic Sans MS" panose="030F0702030302020204" pitchFamily="66" charset="0"/>
              </a:rPr>
              <a:t>честі</a:t>
            </a:r>
            <a:r>
              <a:rPr lang="ru-RU" sz="2800" b="1" dirty="0">
                <a:latin typeface="Comic Sans MS" panose="030F0702030302020204" pitchFamily="66" charset="0"/>
              </a:rPr>
              <a:t>». </a:t>
            </a:r>
            <a:r>
              <a:rPr lang="ru-RU" sz="2800" dirty="0" err="1"/>
              <a:t>Улюбленими</a:t>
            </a:r>
            <a:r>
              <a:rPr lang="ru-RU" sz="2800" dirty="0"/>
              <a:t> героями Е. </a:t>
            </a:r>
            <a:r>
              <a:rPr lang="ru-RU" sz="2800" dirty="0" err="1"/>
              <a:t>Хемінгуея</a:t>
            </a:r>
            <a:r>
              <a:rPr lang="ru-RU" sz="2800" dirty="0"/>
              <a:t> </a:t>
            </a:r>
            <a:r>
              <a:rPr lang="ru-RU" sz="2800" dirty="0" err="1"/>
              <a:t>завжди</a:t>
            </a:r>
            <a:r>
              <a:rPr lang="ru-RU" sz="2800" dirty="0"/>
              <a:t> </a:t>
            </a:r>
            <a:r>
              <a:rPr lang="ru-RU" sz="2800" dirty="0" err="1"/>
              <a:t>були</a:t>
            </a:r>
            <a:r>
              <a:rPr lang="ru-RU" sz="2800" dirty="0"/>
              <a:t> </a:t>
            </a:r>
            <a:r>
              <a:rPr lang="ru-RU" sz="2800" dirty="0" err="1"/>
              <a:t>сильні</a:t>
            </a:r>
            <a:r>
              <a:rPr lang="ru-RU" sz="2800" dirty="0"/>
              <a:t>, </a:t>
            </a:r>
            <a:r>
              <a:rPr lang="ru-RU" sz="2800" dirty="0" err="1"/>
              <a:t>витривалі</a:t>
            </a:r>
            <a:r>
              <a:rPr lang="ru-RU" sz="2800" dirty="0"/>
              <a:t> й </a:t>
            </a:r>
            <a:r>
              <a:rPr lang="ru-RU" sz="2800" dirty="0" err="1"/>
              <a:t>прямолінійні</a:t>
            </a:r>
            <a:r>
              <a:rPr lang="ru-RU" sz="2800" dirty="0"/>
              <a:t> люди, </a:t>
            </a:r>
            <a:r>
              <a:rPr lang="ru-RU" sz="2800" dirty="0" err="1"/>
              <a:t>чимось</a:t>
            </a:r>
            <a:r>
              <a:rPr lang="ru-RU" sz="2800" dirty="0"/>
              <a:t> </a:t>
            </a:r>
            <a:r>
              <a:rPr lang="ru-RU" sz="2800" dirty="0" err="1"/>
              <a:t>схожі</a:t>
            </a:r>
            <a:r>
              <a:rPr lang="ru-RU" sz="2800" dirty="0"/>
              <a:t> на </a:t>
            </a:r>
            <a:r>
              <a:rPr lang="ru-RU" sz="2800" dirty="0" err="1"/>
              <a:t>нього</a:t>
            </a:r>
            <a:r>
              <a:rPr lang="ru-RU" sz="2800" dirty="0"/>
              <a:t> самого, — </a:t>
            </a:r>
            <a:r>
              <a:rPr lang="ru-RU" sz="2800" dirty="0" err="1"/>
              <a:t>солдати</a:t>
            </a:r>
            <a:r>
              <a:rPr lang="ru-RU" sz="2800" dirty="0"/>
              <a:t>, </a:t>
            </a:r>
            <a:r>
              <a:rPr lang="ru-RU" sz="2800" dirty="0" err="1"/>
              <a:t>мисливці</a:t>
            </a:r>
            <a:r>
              <a:rPr lang="ru-RU" sz="2800" dirty="0"/>
              <a:t>, </a:t>
            </a:r>
            <a:r>
              <a:rPr lang="ru-RU" sz="2800" dirty="0" err="1"/>
              <a:t>тореадори</a:t>
            </a:r>
            <a:r>
              <a:rPr lang="ru-RU" sz="2800" dirty="0"/>
              <a:t>, </a:t>
            </a:r>
            <a:r>
              <a:rPr lang="ru-RU" sz="2800" dirty="0" err="1"/>
              <a:t>рибалки</a:t>
            </a:r>
            <a:r>
              <a:rPr lang="ru-RU" sz="2800" dirty="0"/>
              <a:t>. </a:t>
            </a:r>
            <a:r>
              <a:rPr lang="ru-RU" sz="2800" dirty="0" err="1"/>
              <a:t>Ці</a:t>
            </a:r>
            <a:r>
              <a:rPr lang="ru-RU" sz="2800" dirty="0"/>
              <a:t> </a:t>
            </a:r>
            <a:r>
              <a:rPr lang="ru-RU" sz="2800" dirty="0" err="1"/>
              <a:t>герої</a:t>
            </a:r>
            <a:r>
              <a:rPr lang="ru-RU" sz="2800" dirty="0"/>
              <a:t> </a:t>
            </a:r>
            <a:r>
              <a:rPr lang="ru-RU" sz="2800" dirty="0" err="1"/>
              <a:t>втілюють</a:t>
            </a:r>
            <a:r>
              <a:rPr lang="ru-RU" sz="2800" dirty="0"/>
              <a:t> </a:t>
            </a:r>
            <a:r>
              <a:rPr lang="ru-RU" sz="2800" b="1" dirty="0">
                <a:latin typeface="Comic Sans MS" panose="030F0702030302020204" pitchFamily="66" charset="0"/>
              </a:rPr>
              <a:t>«кодекс </a:t>
            </a:r>
            <a:r>
              <a:rPr lang="ru-RU" sz="2800" b="1" dirty="0" err="1">
                <a:latin typeface="Comic Sans MS" panose="030F0702030302020204" pitchFamily="66" charset="0"/>
              </a:rPr>
              <a:t>честі</a:t>
            </a:r>
            <a:r>
              <a:rPr lang="ru-RU" sz="2800" b="1" dirty="0">
                <a:latin typeface="Comic Sans MS" panose="030F0702030302020204" pitchFamily="66" charset="0"/>
              </a:rPr>
              <a:t>» </a:t>
            </a:r>
            <a:r>
              <a:rPr lang="ru-RU" sz="2800" dirty="0" err="1"/>
              <a:t>письменника</a:t>
            </a:r>
            <a:r>
              <a:rPr lang="ru-RU" sz="2800" dirty="0"/>
              <a:t>: </a:t>
            </a:r>
            <a:r>
              <a:rPr lang="ru-RU" sz="2800" dirty="0" err="1"/>
              <a:t>перемагають</a:t>
            </a:r>
            <a:r>
              <a:rPr lang="ru-RU" sz="2800" dirty="0"/>
              <a:t> у </a:t>
            </a:r>
            <a:r>
              <a:rPr lang="ru-RU" sz="2800" dirty="0" err="1"/>
              <a:t>складних</a:t>
            </a:r>
            <a:r>
              <a:rPr lang="ru-RU" sz="2800" dirty="0"/>
              <a:t> </a:t>
            </a:r>
            <a:r>
              <a:rPr lang="ru-RU" sz="2800" dirty="0" err="1"/>
              <a:t>життєвих</a:t>
            </a:r>
            <a:r>
              <a:rPr lang="ru-RU" sz="2800" dirty="0"/>
              <a:t> </a:t>
            </a:r>
            <a:r>
              <a:rPr lang="ru-RU" sz="2800" dirty="0" err="1"/>
              <a:t>випробуваннях</a:t>
            </a:r>
            <a:r>
              <a:rPr lang="ru-RU" sz="2800" dirty="0"/>
              <a:t>, </a:t>
            </a:r>
            <a:r>
              <a:rPr lang="ru-RU" sz="2800" dirty="0" err="1"/>
              <a:t>відважно</a:t>
            </a:r>
            <a:r>
              <a:rPr lang="ru-RU" sz="2800" dirty="0"/>
              <a:t> </a:t>
            </a:r>
            <a:r>
              <a:rPr lang="ru-RU" sz="2800" dirty="0" err="1"/>
              <a:t>захищають</a:t>
            </a:r>
            <a:r>
              <a:rPr lang="ru-RU" sz="2800" dirty="0"/>
              <a:t> свою </a:t>
            </a:r>
            <a:r>
              <a:rPr lang="ru-RU" sz="2800" dirty="0" err="1"/>
              <a:t>гідність</a:t>
            </a:r>
            <a:r>
              <a:rPr lang="ru-RU" sz="2800" dirty="0"/>
              <a:t>, дружбу й </a:t>
            </a:r>
            <a:r>
              <a:rPr lang="ru-RU" sz="2800" dirty="0" err="1"/>
              <a:t>любов</a:t>
            </a:r>
            <a:r>
              <a:rPr lang="ru-RU" sz="2800" dirty="0"/>
              <a:t>. У </a:t>
            </a:r>
            <a:r>
              <a:rPr lang="ru-RU" sz="2800" dirty="0" err="1"/>
              <a:t>своїх</a:t>
            </a:r>
            <a:r>
              <a:rPr lang="ru-RU" sz="2800" dirty="0"/>
              <a:t> </a:t>
            </a:r>
            <a:r>
              <a:rPr lang="ru-RU" sz="2800" dirty="0" err="1"/>
              <a:t>вчинках</a:t>
            </a:r>
            <a:r>
              <a:rPr lang="ru-RU" sz="2800" dirty="0"/>
              <a:t> вони </a:t>
            </a:r>
            <a:r>
              <a:rPr lang="ru-RU" sz="2800" dirty="0" err="1" smtClean="0"/>
              <a:t>орієнуються</a:t>
            </a:r>
            <a:r>
              <a:rPr lang="ru-RU" sz="2800" dirty="0" smtClean="0"/>
              <a:t> </a:t>
            </a:r>
            <a:r>
              <a:rPr lang="ru-RU" sz="2800" dirty="0"/>
              <a:t>на «</a:t>
            </a:r>
            <a:r>
              <a:rPr lang="ru-RU" sz="2800" dirty="0" err="1"/>
              <a:t>вічні</a:t>
            </a:r>
            <a:r>
              <a:rPr lang="ru-RU" sz="2800" dirty="0"/>
              <a:t>» </a:t>
            </a:r>
            <a:r>
              <a:rPr lang="ru-RU" sz="2800" dirty="0" err="1"/>
              <a:t>духовні</a:t>
            </a:r>
            <a:r>
              <a:rPr lang="ru-RU" sz="2800" dirty="0"/>
              <a:t> </a:t>
            </a:r>
            <a:r>
              <a:rPr lang="ru-RU" sz="2800" dirty="0" err="1"/>
              <a:t>цінності</a:t>
            </a:r>
            <a:r>
              <a:rPr lang="ru-RU" sz="2800" dirty="0"/>
              <a:t>, а </a:t>
            </a:r>
            <a:r>
              <a:rPr lang="ru-RU" sz="2800" dirty="0" err="1"/>
              <a:t>їхня</a:t>
            </a:r>
            <a:r>
              <a:rPr lang="ru-RU" sz="2800" dirty="0"/>
              <a:t> </a:t>
            </a:r>
            <a:r>
              <a:rPr lang="ru-RU" sz="2800" dirty="0" err="1"/>
              <a:t>хоробрість</a:t>
            </a:r>
            <a:r>
              <a:rPr lang="ru-RU" sz="2800" dirty="0"/>
              <a:t> і </a:t>
            </a:r>
            <a:r>
              <a:rPr lang="ru-RU" sz="2800" dirty="0" err="1"/>
              <a:t>чесність</a:t>
            </a:r>
            <a:r>
              <a:rPr lang="ru-RU" sz="2800" dirty="0"/>
              <a:t> </a:t>
            </a:r>
            <a:r>
              <a:rPr lang="ru-RU" sz="2800" dirty="0" err="1"/>
              <a:t>протиставлені</a:t>
            </a:r>
            <a:r>
              <a:rPr lang="ru-RU" sz="2800" dirty="0"/>
              <a:t> </a:t>
            </a:r>
            <a:r>
              <a:rPr lang="ru-RU" sz="2800" dirty="0" err="1"/>
              <a:t>брутальності</a:t>
            </a:r>
            <a:r>
              <a:rPr lang="ru-RU" sz="2800" dirty="0"/>
              <a:t> </a:t>
            </a:r>
            <a:r>
              <a:rPr lang="ru-RU" sz="2800" dirty="0" err="1"/>
              <a:t>сучасного</a:t>
            </a:r>
            <a:r>
              <a:rPr lang="ru-RU" sz="2800" dirty="0"/>
              <a:t> </a:t>
            </a:r>
            <a:r>
              <a:rPr lang="ru-RU" sz="2800" dirty="0" err="1"/>
              <a:t>суспільства</a:t>
            </a:r>
            <a:r>
              <a:rPr lang="ru-RU" sz="2800" dirty="0"/>
              <a:t>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5634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4156" y="-3622"/>
            <a:ext cx="11174185" cy="88152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Історія написання повісті-притчі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«Старий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море»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>
          <a:xfrm>
            <a:off x="178122" y="740192"/>
            <a:ext cx="11864583" cy="2906479"/>
          </a:xfrm>
          <a:prstGeom prst="roundRect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algn="just" eaLnBrk="1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uk-UA" altLang="uk-UA" dirty="0" smtClean="0">
                <a:solidFill>
                  <a:schemeClr val="tx1"/>
                </a:solidFill>
              </a:rPr>
              <a:t>          </a:t>
            </a:r>
            <a:r>
              <a:rPr lang="uk-UA" altLang="uk-UA" dirty="0">
                <a:solidFill>
                  <a:schemeClr val="tx1"/>
                </a:solidFill>
                <a:cs typeface="Times New Roman" panose="02020603050405020304" pitchFamily="18" charset="0"/>
              </a:rPr>
              <a:t>Один із прототипів повісті — рибалка </a:t>
            </a:r>
            <a:r>
              <a:rPr lang="uk-UA" altLang="uk-UA" dirty="0" err="1">
                <a:solidFill>
                  <a:schemeClr val="tx1"/>
                </a:solidFill>
                <a:cs typeface="Times New Roman" panose="02020603050405020304" pitchFamily="18" charset="0"/>
              </a:rPr>
              <a:t>Григоріо</a:t>
            </a:r>
            <a:r>
              <a:rPr lang="uk-UA" altLang="uk-UA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uk-UA" altLang="uk-UA" dirty="0" err="1">
                <a:solidFill>
                  <a:schemeClr val="tx1"/>
                </a:solidFill>
                <a:cs typeface="Times New Roman" panose="02020603050405020304" pitchFamily="18" charset="0"/>
              </a:rPr>
              <a:t>Фуентес</a:t>
            </a:r>
            <a:r>
              <a:rPr lang="uk-UA" altLang="uk-UA" dirty="0">
                <a:solidFill>
                  <a:schemeClr val="tx1"/>
                </a:solidFill>
                <a:cs typeface="Times New Roman" panose="02020603050405020304" pitchFamily="18" charset="0"/>
              </a:rPr>
              <a:t>, котрий жив у </a:t>
            </a:r>
            <a:r>
              <a:rPr lang="uk-UA" altLang="uk-UA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селищі </a:t>
            </a:r>
            <a:r>
              <a:rPr lang="uk-UA" altLang="uk-UA" dirty="0" err="1">
                <a:solidFill>
                  <a:schemeClr val="tx1"/>
                </a:solidFill>
                <a:cs typeface="Times New Roman" panose="02020603050405020304" pitchFamily="18" charset="0"/>
              </a:rPr>
              <a:t>Кохімара</a:t>
            </a:r>
            <a:r>
              <a:rPr lang="uk-UA" altLang="uk-UA" dirty="0">
                <a:solidFill>
                  <a:schemeClr val="tx1"/>
                </a:solidFill>
                <a:cs typeface="Times New Roman" panose="02020603050405020304" pitchFamily="18" charset="0"/>
              </a:rPr>
              <a:t>, на Кубі. Одного разу, коли рибалка та письменник пливли на шхуні, вони зустріли старого й хлопчика, які боролися з великим </a:t>
            </a:r>
            <a:r>
              <a:rPr lang="uk-UA" altLang="uk-UA" dirty="0" err="1">
                <a:solidFill>
                  <a:schemeClr val="tx1"/>
                </a:solidFill>
                <a:cs typeface="Times New Roman" panose="02020603050405020304" pitchFamily="18" charset="0"/>
              </a:rPr>
              <a:t>марліном</a:t>
            </a:r>
            <a:r>
              <a:rPr lang="uk-UA" altLang="uk-UA" dirty="0">
                <a:solidFill>
                  <a:schemeClr val="tx1"/>
                </a:solidFill>
                <a:cs typeface="Times New Roman" panose="02020603050405020304" pitchFamily="18" charset="0"/>
              </a:rPr>
              <a:t>. Ця зустріч і стала поштовхом до створення повісті </a:t>
            </a:r>
            <a:r>
              <a:rPr lang="uk-UA" altLang="uk-UA" b="1" dirty="0">
                <a:solidFill>
                  <a:schemeClr val="tx1"/>
                </a:solidFill>
                <a:cs typeface="Times New Roman" panose="02020603050405020304" pitchFamily="18" charset="0"/>
              </a:rPr>
              <a:t>«Старий і море», </a:t>
            </a:r>
            <a:r>
              <a:rPr lang="uk-UA" altLang="uk-UA" dirty="0">
                <a:solidFill>
                  <a:schemeClr val="tx1"/>
                </a:solidFill>
                <a:cs typeface="Times New Roman" panose="02020603050405020304" pitchFamily="18" charset="0"/>
              </a:rPr>
              <a:t>яку Хемінгуей написав у </a:t>
            </a:r>
            <a:r>
              <a:rPr lang="uk-UA" altLang="uk-UA" b="1" dirty="0">
                <a:solidFill>
                  <a:schemeClr val="tx1"/>
                </a:solidFill>
                <a:cs typeface="Times New Roman" panose="02020603050405020304" pitchFamily="18" charset="0"/>
              </a:rPr>
              <a:t>1952 році </a:t>
            </a:r>
            <a:r>
              <a:rPr lang="uk-UA" altLang="uk-UA" dirty="0">
                <a:solidFill>
                  <a:schemeClr val="tx1"/>
                </a:solidFill>
                <a:cs typeface="Times New Roman" panose="02020603050405020304" pitchFamily="18" charset="0"/>
              </a:rPr>
              <a:t>та отримав </a:t>
            </a:r>
            <a:r>
              <a:rPr lang="uk-UA" altLang="uk-UA" b="1" dirty="0">
                <a:solidFill>
                  <a:schemeClr val="tx1"/>
                </a:solidFill>
                <a:cs typeface="Times New Roman" panose="02020603050405020304" pitchFamily="18" charset="0"/>
              </a:rPr>
              <a:t>Нобелівську премію</a:t>
            </a:r>
            <a:r>
              <a:rPr lang="uk-UA" altLang="uk-UA" dirty="0">
                <a:solidFill>
                  <a:schemeClr val="tx1"/>
                </a:solidFill>
                <a:cs typeface="Times New Roman" panose="02020603050405020304" pitchFamily="18" charset="0"/>
              </a:rPr>
              <a:t>. Цей твір мав нечуваний успіх, він розпродався за </a:t>
            </a:r>
            <a:r>
              <a:rPr lang="uk-UA" altLang="uk-UA" b="1" dirty="0">
                <a:solidFill>
                  <a:schemeClr val="tx1"/>
                </a:solidFill>
                <a:cs typeface="Times New Roman" panose="02020603050405020304" pitchFamily="18" charset="0"/>
              </a:rPr>
              <a:t>48 годин </a:t>
            </a:r>
            <a:r>
              <a:rPr lang="uk-UA" altLang="uk-UA" dirty="0">
                <a:solidFill>
                  <a:schemeClr val="tx1"/>
                </a:solidFill>
                <a:cs typeface="Times New Roman" panose="02020603050405020304" pitchFamily="18" charset="0"/>
              </a:rPr>
              <a:t>у кількості </a:t>
            </a:r>
            <a:r>
              <a:rPr lang="uk-UA" altLang="uk-UA" sz="3200" b="1" dirty="0">
                <a:solidFill>
                  <a:schemeClr val="tx1"/>
                </a:solidFill>
                <a:cs typeface="Times New Roman" panose="02020603050405020304" pitchFamily="18" charset="0"/>
              </a:rPr>
              <a:t>5 </a:t>
            </a:r>
            <a:r>
              <a:rPr lang="uk-UA" altLang="uk-UA" b="1" dirty="0">
                <a:solidFill>
                  <a:schemeClr val="tx1"/>
                </a:solidFill>
                <a:cs typeface="Times New Roman" panose="02020603050405020304" pitchFamily="18" charset="0"/>
              </a:rPr>
              <a:t>мільйонів 435 тисяч примірників</a:t>
            </a:r>
            <a:r>
              <a:rPr lang="uk-UA" altLang="uk-UA" dirty="0">
                <a:solidFill>
                  <a:schemeClr val="tx1"/>
                </a:solidFill>
                <a:cs typeface="Times New Roman" panose="02020603050405020304" pitchFamily="18" charset="0"/>
              </a:rPr>
              <a:t>.</a:t>
            </a:r>
            <a:endParaRPr lang="uk-UA" altLang="uk-UA" dirty="0" smtClean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uk-UA" altLang="uk-UA" dirty="0" smtClean="0">
              <a:solidFill>
                <a:schemeClr val="tx1"/>
              </a:solidFill>
            </a:endParaRPr>
          </a:p>
        </p:txBody>
      </p:sp>
      <p:pic>
        <p:nvPicPr>
          <p:cNvPr id="11266" name="Picture 2" descr="C:\Users\Адмін\Desktop\images (1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35600" y="3305460"/>
            <a:ext cx="2542741" cy="33747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7" name="Picture 3" descr="C:\Users\Адмін\Desktop\images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33890" y="3904343"/>
            <a:ext cx="4186538" cy="2775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8" name="Picture 4" descr="C:\Users\Адмін\Desktop\shark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90733" y="3527482"/>
            <a:ext cx="2803518" cy="1994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6" descr="C:\Users\Адмін\Desktop\3sunfish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82610">
            <a:off x="5219687" y="5833443"/>
            <a:ext cx="117633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5" descr="C:\Users\Адмін\Desktop\1220788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63066" y="5522293"/>
            <a:ext cx="10001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995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-main-pic" descr="Картинка 46 из 45134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736" y="2352441"/>
            <a:ext cx="5076825" cy="381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Облако 12"/>
          <p:cNvSpPr/>
          <p:nvPr/>
        </p:nvSpPr>
        <p:spPr>
          <a:xfrm>
            <a:off x="5596500" y="609344"/>
            <a:ext cx="5469319" cy="2411168"/>
          </a:xfrm>
          <a:prstGeom prst="cloud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defRPr/>
            </a:pP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Притча 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uk-UA" sz="2400" dirty="0">
                <a:solidFill>
                  <a:schemeClr val="tx1"/>
                </a:solidFill>
              </a:rPr>
              <a:t>твір із чітко вираженою </a:t>
            </a:r>
            <a:r>
              <a:rPr lang="uk-UA" sz="2400" dirty="0" smtClean="0">
                <a:solidFill>
                  <a:schemeClr val="tx1"/>
                </a:solidFill>
              </a:rPr>
              <a:t>мораллю, з </a:t>
            </a:r>
            <a:r>
              <a:rPr lang="uk-UA" sz="2400" dirty="0">
                <a:solidFill>
                  <a:schemeClr val="tx1"/>
                </a:solidFill>
              </a:rPr>
              <a:t>конкретною повчальною ідеєю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4" name="Облако 13"/>
          <p:cNvSpPr/>
          <p:nvPr/>
        </p:nvSpPr>
        <p:spPr>
          <a:xfrm>
            <a:off x="263130" y="581261"/>
            <a:ext cx="6111477" cy="2747394"/>
          </a:xfrm>
          <a:prstGeom prst="cloud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defRPr/>
            </a:pPr>
            <a:r>
              <a:rPr lang="uk-UA" sz="2400" b="1" dirty="0" smtClean="0">
                <a:solidFill>
                  <a:schemeClr val="tx1"/>
                </a:solidFill>
              </a:rPr>
              <a:t>     Повість – </a:t>
            </a:r>
            <a:r>
              <a:rPr lang="uk-UA" sz="2400" dirty="0">
                <a:solidFill>
                  <a:schemeClr val="tx1"/>
                </a:solidFill>
              </a:rPr>
              <a:t>художній </a:t>
            </a:r>
            <a:r>
              <a:rPr lang="uk-UA" sz="2400" dirty="0" smtClean="0">
                <a:solidFill>
                  <a:schemeClr val="tx1"/>
                </a:solidFill>
              </a:rPr>
              <a:t>твір оповідного </a:t>
            </a:r>
            <a:r>
              <a:rPr lang="uk-UA" sz="2400" dirty="0">
                <a:solidFill>
                  <a:schemeClr val="tx1"/>
                </a:solidFill>
              </a:rPr>
              <a:t>характеру, у якому змальовується історія життя людини у зіткненні з життєвими явищами та долями інших людей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63130" y="3546477"/>
            <a:ext cx="6937829" cy="14219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defRPr/>
            </a:pPr>
            <a:r>
              <a:rPr lang="uk-UA" sz="220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</a:t>
            </a:r>
            <a:r>
              <a:rPr lang="uk-UA" sz="2400" b="1" dirty="0" smtClean="0">
                <a:ln w="11430"/>
              </a:rPr>
              <a:t>Ефект </a:t>
            </a:r>
            <a:r>
              <a:rPr lang="uk-UA" sz="2400" b="1" dirty="0">
                <a:ln w="11430"/>
              </a:rPr>
              <a:t>айсберга </a:t>
            </a:r>
            <a:r>
              <a:rPr lang="uk-UA" sz="240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– </a:t>
            </a:r>
            <a:r>
              <a:rPr lang="uk-UA" sz="2400" dirty="0">
                <a:ln w="11430"/>
              </a:rPr>
              <a:t>художній прийом, за якого  більша частина того, що хоче сказати автор, прихована </a:t>
            </a:r>
            <a:r>
              <a:rPr lang="uk-UA" sz="2400" dirty="0" smtClean="0">
                <a:ln w="11430"/>
              </a:rPr>
              <a:t>«під водою».</a:t>
            </a:r>
          </a:p>
          <a:p>
            <a:pPr algn="just">
              <a:lnSpc>
                <a:spcPct val="90000"/>
              </a:lnSpc>
              <a:defRPr/>
            </a:pPr>
            <a:r>
              <a:rPr lang="uk-UA" sz="2400" dirty="0">
                <a:ln w="11430"/>
              </a:rPr>
              <a:t> </a:t>
            </a:r>
            <a:r>
              <a:rPr lang="uk-UA" sz="2400" dirty="0" smtClean="0">
                <a:ln w="11430"/>
              </a:rPr>
              <a:t>    Читач  </a:t>
            </a:r>
            <a:r>
              <a:rPr lang="uk-UA" sz="2400" dirty="0"/>
              <a:t>«</a:t>
            </a:r>
            <a:r>
              <a:rPr lang="uk-UA" sz="2400" dirty="0" smtClean="0"/>
              <a:t>співавтор», самостійно </a:t>
            </a:r>
            <a:r>
              <a:rPr lang="uk-UA" sz="2400" dirty="0"/>
              <a:t>осягає підтекст. </a:t>
            </a:r>
            <a:endParaRPr lang="ru-RU" sz="2400" dirty="0">
              <a:ln w="1143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07067" y="-3514"/>
            <a:ext cx="72345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Жанрові особливості твору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9902545" y="2769202"/>
            <a:ext cx="1883055" cy="519417"/>
            <a:chOff x="1787059" y="936109"/>
            <a:chExt cx="2730397" cy="914455"/>
          </a:xfrm>
          <a:blipFill>
            <a:blip r:embed="rId4"/>
            <a:tile tx="0" ty="0" sx="100000" sy="100000" flip="none" algn="tl"/>
          </a:blipFill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1787059" y="936109"/>
              <a:ext cx="2730397" cy="914455"/>
            </a:xfrm>
            <a:prstGeom prst="round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Скругленный прямоугольник 4"/>
            <p:cNvSpPr txBox="1"/>
            <p:nvPr/>
          </p:nvSpPr>
          <p:spPr>
            <a:xfrm>
              <a:off x="1831699" y="980749"/>
              <a:ext cx="2641117" cy="82517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600" b="1" kern="1200" dirty="0" smtClean="0">
                  <a:solidFill>
                    <a:srgbClr val="C00000"/>
                  </a:solidFill>
                </a:rPr>
                <a:t>Сюжет </a:t>
              </a:r>
              <a:endParaRPr lang="uk-UA" sz="2600" b="1" kern="1200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8702935" y="4637466"/>
            <a:ext cx="1771650" cy="510755"/>
            <a:chOff x="1175960" y="3744409"/>
            <a:chExt cx="3952594" cy="1073895"/>
          </a:xfrm>
          <a:blipFill>
            <a:blip r:embed="rId4"/>
            <a:tile tx="0" ty="0" sx="100000" sy="100000" flip="none" algn="tl"/>
          </a:blipFill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1175960" y="3744409"/>
              <a:ext cx="3952594" cy="1073895"/>
            </a:xfrm>
            <a:prstGeom prst="round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Скругленный прямоугольник 4"/>
            <p:cNvSpPr txBox="1"/>
            <p:nvPr/>
          </p:nvSpPr>
          <p:spPr>
            <a:xfrm>
              <a:off x="1228383" y="3796832"/>
              <a:ext cx="3847748" cy="969049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600" b="1" kern="1200" dirty="0" smtClean="0">
                  <a:solidFill>
                    <a:srgbClr val="C00000"/>
                  </a:solidFill>
                </a:rPr>
                <a:t>Підтекст </a:t>
              </a:r>
              <a:endParaRPr lang="uk-UA" sz="2600" b="1" kern="1200" dirty="0">
                <a:solidFill>
                  <a:srgbClr val="C00000"/>
                </a:solidFill>
              </a:endParaRPr>
            </a:p>
          </p:txBody>
        </p:sp>
      </p:grpSp>
      <p:cxnSp>
        <p:nvCxnSpPr>
          <p:cNvPr id="17" name="Прямая соединительная линия 16"/>
          <p:cNvCxnSpPr>
            <a:endCxn id="12" idx="3"/>
          </p:cNvCxnSpPr>
          <p:nvPr/>
        </p:nvCxnSpPr>
        <p:spPr>
          <a:xfrm>
            <a:off x="7286272" y="4257441"/>
            <a:ext cx="4690289" cy="0"/>
          </a:xfrm>
          <a:prstGeom prst="line">
            <a:avLst/>
          </a:prstGeom>
          <a:ln w="38100">
            <a:solidFill>
              <a:srgbClr val="A7EC2C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8" name="Скругленный прямоугольник 17"/>
          <p:cNvSpPr/>
          <p:nvPr/>
        </p:nvSpPr>
        <p:spPr>
          <a:xfrm>
            <a:off x="263130" y="5431436"/>
            <a:ext cx="11522470" cy="1328023"/>
          </a:xfrm>
          <a:prstGeom prst="roundRect">
            <a:avLst/>
          </a:prstGeom>
          <a:solidFill>
            <a:schemeClr val="bg1"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5219700" algn="l"/>
              </a:tabLst>
            </a:pPr>
            <a:r>
              <a:rPr lang="uk-UA" sz="2400" b="1" dirty="0">
                <a:solidFill>
                  <a:schemeClr val="tx1"/>
                </a:solidFill>
                <a:ea typeface="Times New Roman" panose="02020603050405020304" pitchFamily="18" charset="0"/>
              </a:rPr>
              <a:t>Надводна частина айсбергу – </a:t>
            </a:r>
            <a:r>
              <a:rPr lang="uk-UA" sz="2400" i="1" dirty="0">
                <a:solidFill>
                  <a:schemeClr val="tx1"/>
                </a:solidFill>
                <a:ea typeface="Times New Roman" panose="02020603050405020304" pitchFamily="18" charset="0"/>
              </a:rPr>
              <a:t>старий Сантьяго ловить  рибину і втрачає її.</a:t>
            </a:r>
            <a:endParaRPr lang="en-US" sz="2400" dirty="0">
              <a:solidFill>
                <a:schemeClr val="tx1"/>
              </a:solidFill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tabLst>
                <a:tab pos="5219700" algn="l"/>
              </a:tabLst>
            </a:pPr>
            <a:r>
              <a:rPr lang="uk-UA" sz="2400" b="1" dirty="0">
                <a:solidFill>
                  <a:schemeClr val="tx1"/>
                </a:solidFill>
                <a:ea typeface="Times New Roman" panose="02020603050405020304" pitchFamily="18" charset="0"/>
              </a:rPr>
              <a:t>Підводна частина – </a:t>
            </a:r>
            <a:r>
              <a:rPr lang="uk-UA" sz="2400" i="1" dirty="0">
                <a:solidFill>
                  <a:schemeClr val="tx1"/>
                </a:solidFill>
                <a:ea typeface="Times New Roman" panose="02020603050405020304" pitchFamily="18" charset="0"/>
              </a:rPr>
              <a:t>людина бореться з життям за удачу і</a:t>
            </a:r>
            <a:r>
              <a:rPr lang="uk-UA" sz="2400" i="1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…(який </a:t>
            </a:r>
            <a:r>
              <a:rPr lang="uk-UA" sz="2400" i="1" dirty="0">
                <a:solidFill>
                  <a:schemeClr val="tx1"/>
                </a:solidFill>
                <a:ea typeface="Times New Roman" panose="02020603050405020304" pitchFamily="18" charset="0"/>
              </a:rPr>
              <a:t>же результат цієї боротьби)</a:t>
            </a:r>
            <a:endParaRPr lang="en-US" sz="2400" i="1" dirty="0">
              <a:solidFill>
                <a:schemeClr val="tx1"/>
              </a:solidFill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56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4166482" y="1630364"/>
            <a:ext cx="7097968" cy="3915966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solidFill>
              <a:schemeClr val="tx1"/>
            </a:solidFill>
          </a:ln>
          <a:ex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457200" indent="-457200">
              <a:buFontTx/>
              <a:buChar char="-"/>
            </a:pPr>
            <a:r>
              <a:rPr lang="uk-UA" altLang="en-US" sz="3200" dirty="0" smtClean="0">
                <a:solidFill>
                  <a:schemeClr val="tx1"/>
                </a:solidFill>
              </a:rPr>
              <a:t>лаконізм («телеграфний стиль») </a:t>
            </a:r>
            <a:endParaRPr lang="uk-UA" altLang="en-US" sz="3200" dirty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uk-UA" altLang="en-US" sz="3200" dirty="0" smtClean="0">
                <a:solidFill>
                  <a:schemeClr val="tx1"/>
                </a:solidFill>
              </a:rPr>
              <a:t>оповідь ведеться </a:t>
            </a:r>
            <a:r>
              <a:rPr lang="uk-UA" altLang="en-US" sz="3200" dirty="0">
                <a:solidFill>
                  <a:schemeClr val="tx1"/>
                </a:solidFill>
              </a:rPr>
              <a:t>від першої особи</a:t>
            </a:r>
          </a:p>
          <a:p>
            <a:pPr marL="457200" indent="-457200">
              <a:buFontTx/>
              <a:buChar char="-"/>
            </a:pPr>
            <a:r>
              <a:rPr lang="uk-UA" altLang="en-US" sz="3200" dirty="0" smtClean="0">
                <a:solidFill>
                  <a:schemeClr val="tx1"/>
                </a:solidFill>
              </a:rPr>
              <a:t>“</a:t>
            </a:r>
            <a:r>
              <a:rPr lang="uk-UA" altLang="en-US" sz="3200" dirty="0">
                <a:solidFill>
                  <a:schemeClr val="tx1"/>
                </a:solidFill>
              </a:rPr>
              <a:t>принцип айсберга” (підтексту</a:t>
            </a:r>
            <a:r>
              <a:rPr lang="uk-UA" altLang="en-US" sz="3200" dirty="0" smtClean="0">
                <a:solidFill>
                  <a:schemeClr val="tx1"/>
                </a:solidFill>
              </a:rPr>
              <a:t>)</a:t>
            </a:r>
            <a:r>
              <a:rPr lang="uk-UA" altLang="en-US" sz="3200" dirty="0">
                <a:solidFill>
                  <a:schemeClr val="tx1"/>
                </a:solidFill>
              </a:rPr>
              <a:t> </a:t>
            </a:r>
            <a:endParaRPr lang="uk-UA" altLang="en-US" sz="3200" dirty="0" smtClean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uk-UA" altLang="en-US" sz="3200" dirty="0" smtClean="0">
                <a:solidFill>
                  <a:schemeClr val="tx1"/>
                </a:solidFill>
              </a:rPr>
              <a:t>філософічність</a:t>
            </a:r>
          </a:p>
          <a:p>
            <a:pPr marL="457200" indent="-457200">
              <a:buFontTx/>
              <a:buChar char="-"/>
            </a:pPr>
            <a:r>
              <a:rPr lang="uk-UA" altLang="en-US" sz="3200" dirty="0" smtClean="0">
                <a:solidFill>
                  <a:schemeClr val="tx1"/>
                </a:solidFill>
              </a:rPr>
              <a:t>використання символів</a:t>
            </a:r>
          </a:p>
          <a:p>
            <a:pPr marL="457200" indent="-457200">
              <a:buFontTx/>
              <a:buChar char="-"/>
            </a:pPr>
            <a:r>
              <a:rPr lang="uk-UA" altLang="en-US" sz="3200" dirty="0" smtClean="0">
                <a:solidFill>
                  <a:schemeClr val="tx1"/>
                </a:solidFill>
              </a:rPr>
              <a:t>риторичні запитання</a:t>
            </a:r>
          </a:p>
          <a:p>
            <a:pPr marL="457200" indent="-457200">
              <a:buFontTx/>
              <a:buChar char="-"/>
            </a:pPr>
            <a:r>
              <a:rPr lang="uk-UA" altLang="en-US" sz="3200" dirty="0" smtClean="0">
                <a:solidFill>
                  <a:schemeClr val="tx1"/>
                </a:solidFill>
              </a:rPr>
              <a:t>відкритий </a:t>
            </a:r>
            <a:r>
              <a:rPr lang="uk-UA" altLang="en-US" sz="3200" dirty="0">
                <a:solidFill>
                  <a:schemeClr val="tx1"/>
                </a:solidFill>
              </a:rPr>
              <a:t>фінал </a:t>
            </a:r>
            <a:r>
              <a:rPr lang="uk-UA" altLang="en-US" sz="3200" dirty="0" smtClean="0">
                <a:solidFill>
                  <a:schemeClr val="tx1"/>
                </a:solidFill>
              </a:rPr>
              <a:t>твору</a:t>
            </a:r>
            <a:endParaRPr lang="uk-UA" altLang="en-US" sz="3200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07080" y="484240"/>
            <a:ext cx="48990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Особливості</a:t>
            </a:r>
            <a:r>
              <a:rPr lang="ru-RU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прози</a:t>
            </a:r>
            <a:endParaRPr lang="ru-RU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4509" y="484240"/>
            <a:ext cx="3595687" cy="467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C:\Users\Адмін\Desktop\shark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27208" y="3945563"/>
            <a:ext cx="1969787" cy="1401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:\Users\Адмін\Desktop\3sunfish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82610">
            <a:off x="9764572" y="5976072"/>
            <a:ext cx="117633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C:\Users\Адмін\Desktop\1220788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72126" y="5530674"/>
            <a:ext cx="10001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464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25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410680" y="0"/>
            <a:ext cx="8676456" cy="8858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Тема, ідея повісті-притчі</a:t>
            </a:r>
          </a:p>
        </p:txBody>
      </p:sp>
      <p:pic>
        <p:nvPicPr>
          <p:cNvPr id="19460" name="Picture 4" descr="C:\Users\Адмін\Desktop\shark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0680" y="4542971"/>
            <a:ext cx="2848702" cy="20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 descr="C:\Users\Адмін\Desktop\1220788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1435" y="6026699"/>
            <a:ext cx="10001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6" descr="C:\Users\Адмін\Desktop\3sunfish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82610">
            <a:off x="4763661" y="5168433"/>
            <a:ext cx="117633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Скругленный прямоугольник 14"/>
          <p:cNvSpPr/>
          <p:nvPr/>
        </p:nvSpPr>
        <p:spPr>
          <a:xfrm>
            <a:off x="180975" y="1074343"/>
            <a:ext cx="11820524" cy="914400"/>
          </a:xfrm>
          <a:prstGeom prst="roundRect">
            <a:avLst/>
          </a:prstGeom>
          <a:solidFill>
            <a:schemeClr val="bg1">
              <a:alpha val="50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lvl="0" algn="just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3600" b="1" i="1" dirty="0">
                <a:solidFill>
                  <a:schemeClr val="tx1"/>
                </a:solidFill>
                <a:cs typeface="Times New Roman" pitchFamily="18" charset="0"/>
              </a:rPr>
              <a:t>Тема:</a:t>
            </a:r>
            <a:r>
              <a:rPr lang="uk-UA" sz="3600" b="1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uk-UA" sz="3200" dirty="0">
                <a:solidFill>
                  <a:schemeClr val="tx1"/>
                </a:solidFill>
                <a:cs typeface="Times New Roman" pitchFamily="18" charset="0"/>
              </a:rPr>
              <a:t>оспівування волі, мужності, героїзму буденного життя людини. Тема самотності людини, але її непереможності.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80975" y="2347037"/>
            <a:ext cx="11820524" cy="2195934"/>
          </a:xfrm>
          <a:prstGeom prst="roundRect">
            <a:avLst/>
          </a:prstGeom>
          <a:solidFill>
            <a:schemeClr val="bg1">
              <a:alpha val="50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lvl="0" algn="just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3600" b="1" i="1" dirty="0">
                <a:solidFill>
                  <a:schemeClr val="tx1"/>
                </a:solidFill>
                <a:cs typeface="Times New Roman" pitchFamily="18" charset="0"/>
              </a:rPr>
              <a:t>Ідея:</a:t>
            </a:r>
            <a:r>
              <a:rPr lang="uk-UA" sz="3600" b="1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uk-UA" sz="3200" dirty="0">
                <a:solidFill>
                  <a:schemeClr val="tx1"/>
                </a:solidFill>
                <a:cs typeface="Times New Roman" pitchFamily="18" charset="0"/>
              </a:rPr>
              <a:t>людина повинна вірити у власні сили, самотність — це необхідність бути мужнім, знаходити в собі резерви сил і необхідно битися за життя, за своє місце в світі, у якому не визнаються невдахи і перемагати. І саме поразка Сантьяго стала його перемогою, бо не зломила його </a:t>
            </a:r>
            <a:r>
              <a:rPr lang="uk-UA" sz="3200" dirty="0" smtClean="0">
                <a:solidFill>
                  <a:schemeClr val="tx1"/>
                </a:solidFill>
                <a:cs typeface="Times New Roman" pitchFamily="18" charset="0"/>
              </a:rPr>
              <a:t>духу ;)</a:t>
            </a:r>
            <a:endParaRPr lang="uk-UA" sz="32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93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854325" y="765866"/>
            <a:ext cx="7056438" cy="914400"/>
          </a:xfrm>
          <a:prstGeom prst="roundRect">
            <a:avLst/>
          </a:prstGeom>
          <a:solidFill>
            <a:schemeClr val="bg1">
              <a:alpha val="50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 smtClean="0">
                <a:solidFill>
                  <a:srgbClr val="FF0000"/>
                </a:solidFill>
                <a:cs typeface="Times New Roman" pitchFamily="18" charset="0"/>
              </a:rPr>
              <a:t>Простий </a:t>
            </a:r>
            <a:r>
              <a:rPr lang="uk-UA" sz="2800" b="1" dirty="0">
                <a:solidFill>
                  <a:srgbClr val="FF0000"/>
                </a:solidFill>
                <a:cs typeface="Times New Roman" pitchFamily="18" charset="0"/>
              </a:rPr>
              <a:t>сюжет </a:t>
            </a:r>
            <a:r>
              <a:rPr lang="uk-UA" sz="2800" dirty="0">
                <a:solidFill>
                  <a:schemeClr val="tx1"/>
                </a:solidFill>
                <a:cs typeface="Times New Roman" pitchFamily="18" charset="0"/>
              </a:rPr>
              <a:t>– поєдинок Сантьяго з рибиною та акулами</a:t>
            </a: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6240463" y="1679576"/>
            <a:ext cx="0" cy="4540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Скругленный прямоугольник 4"/>
          <p:cNvSpPr/>
          <p:nvPr/>
        </p:nvSpPr>
        <p:spPr>
          <a:xfrm>
            <a:off x="3575050" y="2133600"/>
            <a:ext cx="5473700" cy="914400"/>
          </a:xfrm>
          <a:prstGeom prst="roundRect">
            <a:avLst/>
          </a:prstGeom>
          <a:solidFill>
            <a:schemeClr val="bg1">
              <a:alpha val="50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rgbClr val="FF0000"/>
                </a:solidFill>
                <a:cs typeface="Times New Roman" pitchFamily="18" charset="0"/>
              </a:rPr>
              <a:t>Підтекст</a:t>
            </a:r>
            <a:r>
              <a:rPr lang="uk-UA" sz="2800" dirty="0">
                <a:solidFill>
                  <a:schemeClr val="tx1"/>
                </a:solidFill>
                <a:cs typeface="Times New Roman" pitchFamily="18" charset="0"/>
              </a:rPr>
              <a:t> – гімн мужності людини, її волі і силі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4583113" y="3068638"/>
            <a:ext cx="0" cy="4318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8040688" y="2997200"/>
            <a:ext cx="0" cy="5032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3286918" y="3500439"/>
            <a:ext cx="2161382" cy="649287"/>
          </a:xfrm>
          <a:prstGeom prst="roundRect">
            <a:avLst/>
          </a:prstGeom>
          <a:solidFill>
            <a:schemeClr val="bg1">
              <a:alpha val="50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dirty="0">
                <a:solidFill>
                  <a:schemeClr val="tx1"/>
                </a:solidFill>
                <a:cs typeface="Times New Roman" pitchFamily="18" charset="0"/>
              </a:rPr>
              <a:t>гуманність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924675" y="3433891"/>
            <a:ext cx="1655763" cy="649287"/>
          </a:xfrm>
          <a:prstGeom prst="roundRect">
            <a:avLst/>
          </a:prstGeom>
          <a:solidFill>
            <a:schemeClr val="bg1">
              <a:alpha val="50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3600" dirty="0">
                <a:solidFill>
                  <a:schemeClr val="tx1"/>
                </a:solidFill>
                <a:cs typeface="Times New Roman" pitchFamily="18" charset="0"/>
              </a:rPr>
              <a:t>пафос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4619626" y="4149726"/>
            <a:ext cx="1547813" cy="79216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6167439" y="4149726"/>
            <a:ext cx="1692275" cy="792163"/>
          </a:xfrm>
          <a:prstGeom prst="line">
            <a:avLst/>
          </a:prstGeom>
          <a:ln w="28575"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8" name="Скругленный прямоугольник 17"/>
          <p:cNvSpPr/>
          <p:nvPr/>
        </p:nvSpPr>
        <p:spPr>
          <a:xfrm>
            <a:off x="4656138" y="4941888"/>
            <a:ext cx="2952750" cy="914400"/>
          </a:xfrm>
          <a:prstGeom prst="roundRect">
            <a:avLst/>
          </a:prstGeom>
          <a:solidFill>
            <a:schemeClr val="bg1">
              <a:alpha val="50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rgbClr val="7030A0"/>
                </a:solidFill>
                <a:cs typeface="Times New Roman" pitchFamily="18" charset="0"/>
              </a:rPr>
              <a:t>Філософська повість</a:t>
            </a:r>
          </a:p>
        </p:txBody>
      </p:sp>
      <p:pic>
        <p:nvPicPr>
          <p:cNvPr id="20492" name="Picture 4" descr="C:\Users\Адмін\Desktop\shark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2455863"/>
            <a:ext cx="1564481" cy="111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Picture 6" descr="C:\Users\Адмін\Desktop\3sunfish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82610">
            <a:off x="8188325" y="5867400"/>
            <a:ext cx="117633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4" name="Picture 5" descr="C:\Users\Адмін\Desktop\1220788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42426" y="4941888"/>
            <a:ext cx="10001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479985" y="116789"/>
            <a:ext cx="32310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«Старий </a:t>
            </a:r>
            <a:r>
              <a:rPr lang="uk-UA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і </a:t>
            </a:r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море»</a:t>
            </a:r>
            <a:endParaRPr lang="uk-UA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57768" flipH="1">
            <a:off x="9226917" y="1327459"/>
            <a:ext cx="3101237" cy="3576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6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69549" y="1746281"/>
            <a:ext cx="7415813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hlinkClick r:id="rId2"/>
              </a:rPr>
              <a:t>https://</a:t>
            </a:r>
            <a:r>
              <a:rPr lang="en-US" sz="2800" b="1" dirty="0" smtClean="0">
                <a:hlinkClick r:id="rId2"/>
              </a:rPr>
              <a:t>learningapps.org/watch?v=pcip55wij25</a:t>
            </a:r>
            <a:r>
              <a:rPr lang="uk-UA" sz="2800" b="1" dirty="0" smtClean="0"/>
              <a:t> </a:t>
            </a:r>
            <a:endParaRPr lang="en-US" sz="2800" b="1" dirty="0"/>
          </a:p>
        </p:txBody>
      </p:sp>
      <p:pic>
        <p:nvPicPr>
          <p:cNvPr id="5" name="Picture 6" descr="C:\Users\Адмін\Desktop\3sunfish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253106">
            <a:off x="717339" y="5503404"/>
            <a:ext cx="1618913" cy="742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725726" y="228899"/>
            <a:ext cx="8391895" cy="1386520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Композиція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повісті-притчі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Старий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і море»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Ернеста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Хемінгуея</a:t>
            </a:r>
            <a:endParaRPr lang="ru-RU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Виконати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посиланням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171" y="2312352"/>
            <a:ext cx="6940562" cy="4658842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4" name="Picture 5" descr="C:\Users\Адмін\Desktop\1220788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3394" y="5423751"/>
            <a:ext cx="1527122" cy="88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C:\Users\Адмін\Desktop\shark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442820">
            <a:off x="-310805" y="2049902"/>
            <a:ext cx="3275250" cy="2666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57768" flipH="1">
            <a:off x="7990177" y="2555438"/>
            <a:ext cx="4468338" cy="5152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41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7029" y="195537"/>
            <a:ext cx="10508342" cy="954087"/>
          </a:xfrm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Композиція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повісті-притчі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Старий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і море»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Ернеста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Хемінгуея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" y="1282905"/>
            <a:ext cx="10058400" cy="5575095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0" y="1216823"/>
            <a:ext cx="12192000" cy="563231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 err="1"/>
              <a:t>Композиція</a:t>
            </a:r>
            <a:r>
              <a:rPr lang="ru-RU" dirty="0"/>
              <a:t> </a:t>
            </a:r>
            <a:r>
              <a:rPr lang="ru-RU" dirty="0" err="1"/>
              <a:t>повісті</a:t>
            </a:r>
            <a:r>
              <a:rPr lang="ru-RU" dirty="0"/>
              <a:t> </a:t>
            </a:r>
            <a:r>
              <a:rPr lang="ru-RU" b="1" dirty="0"/>
              <a:t>«</a:t>
            </a:r>
            <a:r>
              <a:rPr lang="ru-RU" b="1" dirty="0" err="1"/>
              <a:t>Старий</a:t>
            </a:r>
            <a:r>
              <a:rPr lang="ru-RU" b="1" dirty="0"/>
              <a:t> і море»</a:t>
            </a:r>
            <a:r>
              <a:rPr lang="ru-RU" dirty="0"/>
              <a:t> </a:t>
            </a:r>
            <a:r>
              <a:rPr lang="ru-RU" dirty="0" err="1"/>
              <a:t>Ернеста</a:t>
            </a:r>
            <a:r>
              <a:rPr lang="ru-RU" dirty="0"/>
              <a:t> </a:t>
            </a:r>
            <a:r>
              <a:rPr lang="ru-RU" dirty="0" err="1"/>
              <a:t>Хемінгуея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b="1" dirty="0" err="1"/>
              <a:t>кільцеву</a:t>
            </a:r>
            <a:r>
              <a:rPr lang="ru-RU" b="1" dirty="0"/>
              <a:t> </a:t>
            </a:r>
            <a:r>
              <a:rPr lang="ru-RU" b="1" dirty="0" err="1"/>
              <a:t>будову</a:t>
            </a:r>
            <a:r>
              <a:rPr lang="ru-RU" dirty="0"/>
              <a:t> та </a:t>
            </a:r>
            <a:r>
              <a:rPr lang="ru-RU" dirty="0" err="1"/>
              <a:t>чітку</a:t>
            </a:r>
            <a:r>
              <a:rPr lang="ru-RU" dirty="0"/>
              <a:t> структуру,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підкреслює</a:t>
            </a:r>
            <a:r>
              <a:rPr lang="ru-RU" dirty="0"/>
              <a:t> </a:t>
            </a:r>
            <a:r>
              <a:rPr lang="ru-RU" dirty="0" err="1"/>
              <a:t>основний</a:t>
            </a:r>
            <a:r>
              <a:rPr lang="ru-RU" dirty="0"/>
              <a:t> </a:t>
            </a:r>
            <a:r>
              <a:rPr lang="ru-RU" dirty="0" err="1"/>
              <a:t>конфлікт</a:t>
            </a:r>
            <a:r>
              <a:rPr lang="ru-RU" dirty="0"/>
              <a:t> </a:t>
            </a:r>
            <a:r>
              <a:rPr lang="ru-RU" dirty="0" err="1"/>
              <a:t>між</a:t>
            </a:r>
            <a:r>
              <a:rPr lang="ru-RU" dirty="0"/>
              <a:t> </a:t>
            </a:r>
            <a:r>
              <a:rPr lang="ru-RU" dirty="0" err="1"/>
              <a:t>людиною</a:t>
            </a:r>
            <a:r>
              <a:rPr lang="ru-RU" dirty="0"/>
              <a:t> та природою.</a:t>
            </a:r>
          </a:p>
          <a:p>
            <a:r>
              <a:rPr lang="ru-RU" b="1" dirty="0"/>
              <a:t>1. </a:t>
            </a:r>
            <a:r>
              <a:rPr lang="ru-RU" b="1" dirty="0" err="1"/>
              <a:t>Експозиція</a:t>
            </a:r>
            <a:endParaRPr lang="ru-RU" b="1" dirty="0"/>
          </a:p>
          <a:p>
            <a:r>
              <a:rPr lang="en-US" dirty="0"/>
              <a:t>🔹 </a:t>
            </a:r>
            <a:r>
              <a:rPr lang="ru-RU" dirty="0" err="1"/>
              <a:t>Знайомство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старим </a:t>
            </a:r>
            <a:r>
              <a:rPr lang="ru-RU" dirty="0" err="1"/>
              <a:t>рибалкою</a:t>
            </a:r>
            <a:r>
              <a:rPr lang="ru-RU" dirty="0"/>
              <a:t> </a:t>
            </a:r>
            <a:r>
              <a:rPr lang="ru-RU" b="1" dirty="0"/>
              <a:t>Сантьяго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уже </a:t>
            </a:r>
            <a:r>
              <a:rPr lang="ru-RU" b="1" dirty="0"/>
              <a:t>84 </a:t>
            </a:r>
            <a:r>
              <a:rPr lang="ru-RU" b="1" dirty="0" err="1"/>
              <a:t>дні</a:t>
            </a:r>
            <a:r>
              <a:rPr lang="ru-RU" dirty="0"/>
              <a:t> не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впіймати</a:t>
            </a:r>
            <a:r>
              <a:rPr lang="ru-RU" dirty="0"/>
              <a:t> </a:t>
            </a:r>
            <a:r>
              <a:rPr lang="ru-RU" dirty="0" err="1"/>
              <a:t>риби</a:t>
            </a:r>
            <a:r>
              <a:rPr lang="ru-RU" dirty="0"/>
              <a:t>.</a:t>
            </a:r>
            <a:br>
              <a:rPr lang="ru-RU" dirty="0"/>
            </a:br>
            <a:r>
              <a:rPr lang="en-US" dirty="0"/>
              <a:t>🔹 </a:t>
            </a:r>
            <a:r>
              <a:rPr lang="ru-RU" dirty="0" err="1"/>
              <a:t>Його</a:t>
            </a:r>
            <a:r>
              <a:rPr lang="ru-RU" dirty="0"/>
              <a:t> дружба з хлопчиком </a:t>
            </a:r>
            <a:r>
              <a:rPr lang="ru-RU" b="1" dirty="0" err="1"/>
              <a:t>Маноліно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хоче</a:t>
            </a:r>
            <a:r>
              <a:rPr lang="ru-RU" dirty="0"/>
              <a:t> </a:t>
            </a:r>
            <a:r>
              <a:rPr lang="ru-RU" dirty="0" err="1"/>
              <a:t>допомогти</a:t>
            </a:r>
            <a:r>
              <a:rPr lang="ru-RU" dirty="0"/>
              <a:t>, але </a:t>
            </a:r>
            <a:r>
              <a:rPr lang="ru-RU" dirty="0" err="1"/>
              <a:t>змушений</a:t>
            </a:r>
            <a:r>
              <a:rPr lang="ru-RU" dirty="0"/>
              <a:t> </a:t>
            </a:r>
            <a:r>
              <a:rPr lang="ru-RU" dirty="0" err="1"/>
              <a:t>працювати</a:t>
            </a:r>
            <a:r>
              <a:rPr lang="ru-RU" dirty="0"/>
              <a:t> на </a:t>
            </a:r>
            <a:r>
              <a:rPr lang="ru-RU" dirty="0" err="1"/>
              <a:t>іншому</a:t>
            </a:r>
            <a:r>
              <a:rPr lang="ru-RU" dirty="0"/>
              <a:t> </a:t>
            </a:r>
            <a:r>
              <a:rPr lang="ru-RU" dirty="0" err="1"/>
              <a:t>човні</a:t>
            </a:r>
            <a:r>
              <a:rPr lang="ru-RU" dirty="0"/>
              <a:t>.</a:t>
            </a:r>
          </a:p>
          <a:p>
            <a:r>
              <a:rPr lang="ru-RU" b="1" dirty="0"/>
              <a:t>2. </a:t>
            </a:r>
            <a:r>
              <a:rPr lang="ru-RU" b="1" dirty="0" err="1"/>
              <a:t>Зав’язка</a:t>
            </a:r>
            <a:endParaRPr lang="ru-RU" b="1" dirty="0"/>
          </a:p>
          <a:p>
            <a:r>
              <a:rPr lang="en-US" dirty="0"/>
              <a:t>🔹 </a:t>
            </a:r>
            <a:r>
              <a:rPr lang="ru-RU" dirty="0"/>
              <a:t>На </a:t>
            </a:r>
            <a:r>
              <a:rPr lang="ru-RU" b="1" dirty="0"/>
              <a:t>85-й день</a:t>
            </a:r>
            <a:r>
              <a:rPr lang="ru-RU" dirty="0"/>
              <a:t> Сантьяго </a:t>
            </a:r>
            <a:r>
              <a:rPr lang="ru-RU" dirty="0" err="1"/>
              <a:t>вирушає</a:t>
            </a:r>
            <a:r>
              <a:rPr lang="ru-RU" dirty="0"/>
              <a:t> в море сам і </a:t>
            </a:r>
            <a:r>
              <a:rPr lang="ru-RU" dirty="0" err="1"/>
              <a:t>закидає</a:t>
            </a:r>
            <a:r>
              <a:rPr lang="ru-RU" dirty="0"/>
              <a:t> </a:t>
            </a:r>
            <a:r>
              <a:rPr lang="ru-RU" dirty="0" err="1"/>
              <a:t>снасті</a:t>
            </a:r>
            <a:r>
              <a:rPr lang="ru-RU" dirty="0"/>
              <a:t> далеко </a:t>
            </a:r>
            <a:r>
              <a:rPr lang="ru-RU" dirty="0" err="1"/>
              <a:t>від</a:t>
            </a:r>
            <a:r>
              <a:rPr lang="ru-RU" dirty="0"/>
              <a:t> берега.</a:t>
            </a:r>
            <a:br>
              <a:rPr lang="ru-RU" dirty="0"/>
            </a:br>
            <a:r>
              <a:rPr lang="en-US" dirty="0"/>
              <a:t>🔹 </a:t>
            </a:r>
            <a:r>
              <a:rPr lang="ru-RU" dirty="0" err="1"/>
              <a:t>Він</a:t>
            </a:r>
            <a:r>
              <a:rPr lang="ru-RU" dirty="0"/>
              <a:t> ловить </a:t>
            </a:r>
            <a:r>
              <a:rPr lang="ru-RU" dirty="0" err="1"/>
              <a:t>величезного</a:t>
            </a:r>
            <a:r>
              <a:rPr lang="ru-RU" dirty="0"/>
              <a:t> </a:t>
            </a:r>
            <a:r>
              <a:rPr lang="ru-RU" dirty="0" err="1"/>
              <a:t>марліна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починає</a:t>
            </a:r>
            <a:r>
              <a:rPr lang="ru-RU" dirty="0"/>
              <a:t> </a:t>
            </a:r>
            <a:r>
              <a:rPr lang="ru-RU" dirty="0" err="1"/>
              <a:t>тягнути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човен</a:t>
            </a:r>
            <a:r>
              <a:rPr lang="ru-RU" dirty="0"/>
              <a:t> у </a:t>
            </a:r>
            <a:r>
              <a:rPr lang="ru-RU" dirty="0" err="1"/>
              <a:t>відкрите</a:t>
            </a:r>
            <a:r>
              <a:rPr lang="ru-RU" dirty="0"/>
              <a:t> море.</a:t>
            </a:r>
          </a:p>
          <a:p>
            <a:r>
              <a:rPr lang="ru-RU" b="1" dirty="0"/>
              <a:t>3. </a:t>
            </a:r>
            <a:r>
              <a:rPr lang="ru-RU" b="1" dirty="0" err="1"/>
              <a:t>Розвиток</a:t>
            </a:r>
            <a:r>
              <a:rPr lang="ru-RU" b="1" dirty="0"/>
              <a:t> </a:t>
            </a:r>
            <a:r>
              <a:rPr lang="ru-RU" b="1" dirty="0" err="1"/>
              <a:t>дії</a:t>
            </a:r>
            <a:endParaRPr lang="ru-RU" b="1" dirty="0"/>
          </a:p>
          <a:p>
            <a:r>
              <a:rPr lang="en-US" dirty="0"/>
              <a:t>🔹 </a:t>
            </a:r>
            <a:r>
              <a:rPr lang="ru-RU" b="1" dirty="0" err="1"/>
              <a:t>Боротьба</a:t>
            </a:r>
            <a:r>
              <a:rPr lang="ru-RU" b="1" dirty="0"/>
              <a:t> старого з </a:t>
            </a:r>
            <a:r>
              <a:rPr lang="ru-RU" b="1" dirty="0" err="1"/>
              <a:t>рибою</a:t>
            </a:r>
            <a:r>
              <a:rPr lang="ru-RU" dirty="0"/>
              <a:t> </a:t>
            </a:r>
            <a:r>
              <a:rPr lang="ru-RU" dirty="0" err="1"/>
              <a:t>триває</a:t>
            </a:r>
            <a:r>
              <a:rPr lang="ru-RU" dirty="0"/>
              <a:t> три </a:t>
            </a:r>
            <a:r>
              <a:rPr lang="ru-RU" dirty="0" err="1"/>
              <a:t>дні</a:t>
            </a:r>
            <a:r>
              <a:rPr lang="ru-RU" dirty="0"/>
              <a:t>.</a:t>
            </a:r>
            <a:br>
              <a:rPr lang="ru-RU" dirty="0"/>
            </a:br>
            <a:r>
              <a:rPr lang="en-US" dirty="0"/>
              <a:t>🔹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захоплюється</a:t>
            </a:r>
            <a:r>
              <a:rPr lang="ru-RU" dirty="0"/>
              <a:t> силою </a:t>
            </a:r>
            <a:r>
              <a:rPr lang="ru-RU" dirty="0" err="1"/>
              <a:t>марліна</a:t>
            </a:r>
            <a:r>
              <a:rPr lang="ru-RU" dirty="0"/>
              <a:t> і </a:t>
            </a:r>
            <a:r>
              <a:rPr lang="ru-RU" dirty="0" err="1"/>
              <a:t>бачить</a:t>
            </a:r>
            <a:r>
              <a:rPr lang="ru-RU" dirty="0"/>
              <a:t> у </a:t>
            </a:r>
            <a:r>
              <a:rPr lang="ru-RU" dirty="0" err="1"/>
              <a:t>ньому</a:t>
            </a:r>
            <a:r>
              <a:rPr lang="ru-RU" dirty="0"/>
              <a:t> </a:t>
            </a:r>
            <a:r>
              <a:rPr lang="ru-RU" dirty="0" err="1"/>
              <a:t>гідного</a:t>
            </a:r>
            <a:r>
              <a:rPr lang="ru-RU" dirty="0"/>
              <a:t> </a:t>
            </a:r>
            <a:r>
              <a:rPr lang="ru-RU" dirty="0" err="1"/>
              <a:t>суперника</a:t>
            </a:r>
            <a:r>
              <a:rPr lang="ru-RU" dirty="0"/>
              <a:t>.</a:t>
            </a:r>
            <a:br>
              <a:rPr lang="ru-RU" dirty="0"/>
            </a:br>
            <a:r>
              <a:rPr lang="en-US" dirty="0"/>
              <a:t>🔹 </a:t>
            </a:r>
            <a:r>
              <a:rPr lang="ru-RU" dirty="0" err="1"/>
              <a:t>Зрештою</a:t>
            </a:r>
            <a:r>
              <a:rPr lang="ru-RU" dirty="0"/>
              <a:t>, Сантьяго </a:t>
            </a:r>
            <a:r>
              <a:rPr lang="ru-RU" dirty="0" err="1"/>
              <a:t>вбиває</a:t>
            </a:r>
            <a:r>
              <a:rPr lang="ru-RU" dirty="0"/>
              <a:t> </a:t>
            </a:r>
            <a:r>
              <a:rPr lang="ru-RU" dirty="0" err="1"/>
              <a:t>рибу</a:t>
            </a:r>
            <a:r>
              <a:rPr lang="ru-RU" dirty="0"/>
              <a:t> гарпуном і </a:t>
            </a:r>
            <a:r>
              <a:rPr lang="ru-RU" dirty="0" err="1"/>
              <a:t>прив’язує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до </a:t>
            </a:r>
            <a:r>
              <a:rPr lang="ru-RU" dirty="0" err="1"/>
              <a:t>човна</a:t>
            </a:r>
            <a:r>
              <a:rPr lang="ru-RU" dirty="0"/>
              <a:t>.</a:t>
            </a:r>
          </a:p>
          <a:p>
            <a:r>
              <a:rPr lang="ru-RU" b="1" dirty="0"/>
              <a:t>4. </a:t>
            </a:r>
            <a:r>
              <a:rPr lang="ru-RU" b="1" dirty="0" err="1"/>
              <a:t>Кульмінація</a:t>
            </a:r>
            <a:endParaRPr lang="ru-RU" b="1" dirty="0"/>
          </a:p>
          <a:p>
            <a:r>
              <a:rPr lang="en-US" dirty="0"/>
              <a:t>🔹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повернення</a:t>
            </a:r>
            <a:r>
              <a:rPr lang="ru-RU" dirty="0"/>
              <a:t> на улов </a:t>
            </a:r>
            <a:r>
              <a:rPr lang="ru-RU" b="1" dirty="0" err="1"/>
              <a:t>нападають</a:t>
            </a:r>
            <a:r>
              <a:rPr lang="ru-RU" b="1" dirty="0"/>
              <a:t> </a:t>
            </a:r>
            <a:r>
              <a:rPr lang="ru-RU" b="1" dirty="0" err="1"/>
              <a:t>акули</a:t>
            </a:r>
            <a:r>
              <a:rPr lang="ru-RU" dirty="0"/>
              <a:t>.</a:t>
            </a:r>
            <a:br>
              <a:rPr lang="ru-RU" dirty="0"/>
            </a:br>
            <a:r>
              <a:rPr lang="en-US" dirty="0"/>
              <a:t>🔹 </a:t>
            </a:r>
            <a:r>
              <a:rPr lang="ru-RU" dirty="0" err="1"/>
              <a:t>Старий</a:t>
            </a:r>
            <a:r>
              <a:rPr lang="ru-RU" dirty="0"/>
              <a:t> </a:t>
            </a:r>
            <a:r>
              <a:rPr lang="ru-RU" dirty="0" err="1"/>
              <a:t>відчайдушно</a:t>
            </a:r>
            <a:r>
              <a:rPr lang="ru-RU" dirty="0"/>
              <a:t> </a:t>
            </a:r>
            <a:r>
              <a:rPr lang="ru-RU" dirty="0" err="1"/>
              <a:t>бореться</a:t>
            </a:r>
            <a:r>
              <a:rPr lang="ru-RU" dirty="0"/>
              <a:t>, але </a:t>
            </a:r>
            <a:r>
              <a:rPr lang="ru-RU" dirty="0" err="1"/>
              <a:t>хижаки</a:t>
            </a:r>
            <a:r>
              <a:rPr lang="ru-RU" dirty="0"/>
              <a:t> </a:t>
            </a:r>
            <a:r>
              <a:rPr lang="ru-RU" dirty="0" err="1"/>
              <a:t>з’їдають</a:t>
            </a:r>
            <a:r>
              <a:rPr lang="ru-RU" dirty="0"/>
              <a:t> </a:t>
            </a:r>
            <a:r>
              <a:rPr lang="ru-RU" dirty="0" err="1"/>
              <a:t>марліна</a:t>
            </a:r>
            <a:r>
              <a:rPr lang="ru-RU" dirty="0"/>
              <a:t>, </a:t>
            </a:r>
            <a:r>
              <a:rPr lang="ru-RU" dirty="0" err="1"/>
              <a:t>залишивши</a:t>
            </a:r>
            <a:r>
              <a:rPr lang="ru-RU" dirty="0"/>
              <a:t> </a:t>
            </a:r>
            <a:r>
              <a:rPr lang="ru-RU" dirty="0" err="1"/>
              <a:t>тільки</a:t>
            </a:r>
            <a:r>
              <a:rPr lang="ru-RU" dirty="0"/>
              <a:t> </a:t>
            </a:r>
            <a:r>
              <a:rPr lang="ru-RU" dirty="0" err="1"/>
              <a:t>кістяк</a:t>
            </a:r>
            <a:r>
              <a:rPr lang="ru-RU" dirty="0"/>
              <a:t>.</a:t>
            </a:r>
          </a:p>
          <a:p>
            <a:r>
              <a:rPr lang="ru-RU" b="1" dirty="0"/>
              <a:t>5. </a:t>
            </a:r>
            <a:r>
              <a:rPr lang="ru-RU" b="1" dirty="0" err="1"/>
              <a:t>Розв’язка</a:t>
            </a:r>
            <a:endParaRPr lang="ru-RU" b="1" dirty="0"/>
          </a:p>
          <a:p>
            <a:r>
              <a:rPr lang="en-US" dirty="0"/>
              <a:t>🔹 </a:t>
            </a:r>
            <a:r>
              <a:rPr lang="ru-RU" dirty="0" err="1"/>
              <a:t>Виснажений</a:t>
            </a:r>
            <a:r>
              <a:rPr lang="ru-RU" dirty="0"/>
              <a:t> Сантьяго </a:t>
            </a:r>
            <a:r>
              <a:rPr lang="ru-RU" dirty="0" err="1"/>
              <a:t>повертається</a:t>
            </a:r>
            <a:r>
              <a:rPr lang="ru-RU" dirty="0"/>
              <a:t> </a:t>
            </a:r>
            <a:r>
              <a:rPr lang="ru-RU" dirty="0" err="1"/>
              <a:t>додому</a:t>
            </a:r>
            <a:r>
              <a:rPr lang="ru-RU" dirty="0"/>
              <a:t> з </a:t>
            </a:r>
            <a:r>
              <a:rPr lang="ru-RU" b="1" dirty="0"/>
              <a:t>одним </a:t>
            </a:r>
            <a:r>
              <a:rPr lang="ru-RU" b="1" dirty="0" err="1"/>
              <a:t>лише</a:t>
            </a:r>
            <a:r>
              <a:rPr lang="ru-RU" b="1" dirty="0"/>
              <a:t> скелетом </a:t>
            </a:r>
            <a:r>
              <a:rPr lang="ru-RU" b="1" dirty="0" err="1"/>
              <a:t>риби</a:t>
            </a:r>
            <a:r>
              <a:rPr lang="ru-RU" dirty="0"/>
              <a:t>.</a:t>
            </a:r>
            <a:br>
              <a:rPr lang="ru-RU" dirty="0"/>
            </a:br>
            <a:r>
              <a:rPr lang="en-US" dirty="0"/>
              <a:t>🔹 </a:t>
            </a:r>
            <a:r>
              <a:rPr lang="ru-RU" dirty="0"/>
              <a:t>Хлопчик </a:t>
            </a:r>
            <a:r>
              <a:rPr lang="ru-RU" dirty="0" err="1"/>
              <a:t>Маноліно</a:t>
            </a:r>
            <a:r>
              <a:rPr lang="ru-RU" dirty="0"/>
              <a:t> </a:t>
            </a:r>
            <a:r>
              <a:rPr lang="ru-RU" dirty="0" err="1"/>
              <a:t>обіцяє</a:t>
            </a:r>
            <a:r>
              <a:rPr lang="ru-RU" dirty="0"/>
              <a:t> не </a:t>
            </a:r>
            <a:r>
              <a:rPr lang="ru-RU" dirty="0" err="1"/>
              <a:t>покидати</a:t>
            </a:r>
            <a:r>
              <a:rPr lang="ru-RU" dirty="0"/>
              <a:t> старого і </a:t>
            </a:r>
            <a:r>
              <a:rPr lang="ru-RU" dirty="0" err="1"/>
              <a:t>знову</a:t>
            </a:r>
            <a:r>
              <a:rPr lang="ru-RU" dirty="0"/>
              <a:t> </a:t>
            </a:r>
            <a:r>
              <a:rPr lang="ru-RU" dirty="0" err="1"/>
              <a:t>рибалити</a:t>
            </a:r>
            <a:r>
              <a:rPr lang="ru-RU" dirty="0"/>
              <a:t> з ним.</a:t>
            </a:r>
            <a:br>
              <a:rPr lang="ru-RU" dirty="0"/>
            </a:br>
            <a:r>
              <a:rPr lang="en-US" dirty="0"/>
              <a:t>🔹 </a:t>
            </a:r>
            <a:r>
              <a:rPr lang="ru-RU" dirty="0"/>
              <a:t>Сантьяго </a:t>
            </a:r>
            <a:r>
              <a:rPr lang="ru-RU" dirty="0" err="1"/>
              <a:t>засинає</a:t>
            </a:r>
            <a:r>
              <a:rPr lang="ru-RU" dirty="0"/>
              <a:t>, </a:t>
            </a:r>
            <a:r>
              <a:rPr lang="ru-RU" dirty="0" err="1"/>
              <a:t>марячи</a:t>
            </a:r>
            <a:r>
              <a:rPr lang="ru-RU" dirty="0"/>
              <a:t> про </a:t>
            </a:r>
            <a:r>
              <a:rPr lang="ru-RU" dirty="0" err="1"/>
              <a:t>левів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символізують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молодість</a:t>
            </a:r>
            <a:r>
              <a:rPr lang="ru-RU" dirty="0"/>
              <a:t> і силу.</a:t>
            </a:r>
          </a:p>
          <a:p>
            <a:r>
              <a:rPr lang="ru-RU" dirty="0" err="1"/>
              <a:t>Ця</a:t>
            </a:r>
            <a:r>
              <a:rPr lang="ru-RU" dirty="0"/>
              <a:t> </a:t>
            </a:r>
            <a:r>
              <a:rPr lang="ru-RU" dirty="0" err="1"/>
              <a:t>композиція</a:t>
            </a:r>
            <a:r>
              <a:rPr lang="ru-RU" dirty="0"/>
              <a:t> </a:t>
            </a:r>
            <a:r>
              <a:rPr lang="ru-RU" dirty="0" err="1"/>
              <a:t>підкреслює</a:t>
            </a:r>
            <a:r>
              <a:rPr lang="ru-RU" dirty="0"/>
              <a:t> </a:t>
            </a:r>
            <a:r>
              <a:rPr lang="ru-RU" dirty="0" err="1"/>
              <a:t>основні</a:t>
            </a:r>
            <a:r>
              <a:rPr lang="ru-RU" dirty="0"/>
              <a:t> теми </a:t>
            </a:r>
            <a:r>
              <a:rPr lang="ru-RU" dirty="0" err="1"/>
              <a:t>твору</a:t>
            </a:r>
            <a:r>
              <a:rPr lang="ru-RU" dirty="0"/>
              <a:t> – </a:t>
            </a:r>
            <a:r>
              <a:rPr lang="ru-RU" b="1" dirty="0" err="1"/>
              <a:t>боротьбу</a:t>
            </a:r>
            <a:r>
              <a:rPr lang="ru-RU" b="1" dirty="0"/>
              <a:t> </a:t>
            </a:r>
            <a:r>
              <a:rPr lang="ru-RU" b="1" dirty="0" err="1"/>
              <a:t>людини</a:t>
            </a:r>
            <a:r>
              <a:rPr lang="ru-RU" b="1" dirty="0"/>
              <a:t> з природою, </a:t>
            </a:r>
            <a:r>
              <a:rPr lang="ru-RU" b="1" dirty="0" err="1"/>
              <a:t>незламність</a:t>
            </a:r>
            <a:r>
              <a:rPr lang="ru-RU" b="1" dirty="0"/>
              <a:t> духу та </a:t>
            </a:r>
            <a:r>
              <a:rPr lang="ru-RU" b="1" dirty="0" err="1"/>
              <a:t>самотність</a:t>
            </a:r>
            <a:r>
              <a:rPr lang="ru-RU" b="1" dirty="0"/>
              <a:t> героя</a:t>
            </a:r>
            <a:r>
              <a:rPr lang="ru-RU" dirty="0"/>
              <a:t>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30090" flipH="1">
            <a:off x="8399373" y="2939161"/>
            <a:ext cx="4513884" cy="5205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13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C:\Users\Адмін\Desktop\shark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256" y="4167932"/>
            <a:ext cx="2038350" cy="1450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114654" y="-30963"/>
            <a:ext cx="7032844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Аналіз проблематики повісті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223252" y="3146814"/>
            <a:ext cx="2444086" cy="839286"/>
          </a:xfrm>
          <a:prstGeom prst="roundRect">
            <a:avLst/>
          </a:prstGeom>
          <a:solidFill>
            <a:schemeClr val="bg1">
              <a:alpha val="50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uk-UA" sz="20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uk-UA" sz="2000" b="1" dirty="0" smtClean="0">
                <a:solidFill>
                  <a:schemeClr val="tx1"/>
                </a:solidFill>
                <a:cs typeface="Times New Roman" pitchFamily="18" charset="0"/>
              </a:rPr>
              <a:t>Людина </a:t>
            </a:r>
            <a:r>
              <a:rPr lang="uk-UA" sz="2000" b="1" dirty="0">
                <a:solidFill>
                  <a:schemeClr val="tx1"/>
                </a:solidFill>
                <a:cs typeface="Times New Roman" pitchFamily="18" charset="0"/>
              </a:rPr>
              <a:t>і всесвіт</a:t>
            </a:r>
          </a:p>
          <a:p>
            <a:pPr lvl="0" algn="ctr"/>
            <a:endParaRPr lang="uk-UA" sz="20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21582" y="3118288"/>
            <a:ext cx="2444086" cy="839286"/>
          </a:xfrm>
          <a:prstGeom prst="roundRect">
            <a:avLst/>
          </a:prstGeom>
          <a:solidFill>
            <a:schemeClr val="bg1">
              <a:alpha val="50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uk-UA" sz="20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uk-UA" sz="2000" b="1" dirty="0" smtClean="0">
                <a:solidFill>
                  <a:schemeClr val="tx1"/>
                </a:solidFill>
                <a:cs typeface="Times New Roman" pitchFamily="18" charset="0"/>
              </a:rPr>
              <a:t>Людина </a:t>
            </a:r>
            <a:r>
              <a:rPr lang="uk-UA" sz="2000" b="1" dirty="0">
                <a:solidFill>
                  <a:schemeClr val="tx1"/>
                </a:solidFill>
                <a:cs typeface="Times New Roman" pitchFamily="18" charset="0"/>
              </a:rPr>
              <a:t>і суспільство</a:t>
            </a:r>
          </a:p>
          <a:p>
            <a:pPr lvl="0" algn="ctr"/>
            <a:endParaRPr lang="uk-UA" sz="20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619912" y="3140928"/>
            <a:ext cx="2444086" cy="839286"/>
          </a:xfrm>
          <a:prstGeom prst="roundRect">
            <a:avLst/>
          </a:prstGeom>
          <a:solidFill>
            <a:schemeClr val="bg1">
              <a:alpha val="50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uk-UA" sz="20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uk-UA" sz="2000" b="1" dirty="0" smtClean="0">
                <a:solidFill>
                  <a:schemeClr val="tx1"/>
                </a:solidFill>
                <a:cs typeface="Times New Roman" pitchFamily="18" charset="0"/>
              </a:rPr>
              <a:t>Людина </a:t>
            </a:r>
            <a:r>
              <a:rPr lang="uk-UA" sz="2000" b="1" dirty="0">
                <a:solidFill>
                  <a:schemeClr val="tx1"/>
                </a:solidFill>
                <a:cs typeface="Times New Roman" pitchFamily="18" charset="0"/>
              </a:rPr>
              <a:t>і природа</a:t>
            </a:r>
          </a:p>
          <a:p>
            <a:pPr lvl="0" algn="ctr"/>
            <a:endParaRPr lang="uk-UA" sz="20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921582" y="1138224"/>
            <a:ext cx="2444086" cy="839286"/>
          </a:xfrm>
          <a:prstGeom prst="roundRect">
            <a:avLst/>
          </a:prstGeom>
          <a:solidFill>
            <a:schemeClr val="bg1">
              <a:alpha val="50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uk-UA" sz="2000" b="1" dirty="0" smtClean="0">
                <a:solidFill>
                  <a:schemeClr val="tx1"/>
                </a:solidFill>
                <a:cs typeface="Times New Roman" pitchFamily="18" charset="0"/>
              </a:rPr>
              <a:t>Старий - Сантьяго </a:t>
            </a:r>
            <a:endParaRPr lang="uk-UA" sz="20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cxnSp>
        <p:nvCxnSpPr>
          <p:cNvPr id="4" name="Прямая соединительная линия 3"/>
          <p:cNvCxnSpPr>
            <a:stCxn id="10" idx="2"/>
            <a:endCxn id="8" idx="0"/>
          </p:cNvCxnSpPr>
          <p:nvPr/>
        </p:nvCxnSpPr>
        <p:spPr>
          <a:xfrm>
            <a:off x="6143625" y="1977510"/>
            <a:ext cx="0" cy="1140778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V="1">
            <a:off x="9397670" y="2705907"/>
            <a:ext cx="0" cy="421053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H="1">
            <a:off x="2794330" y="2705907"/>
            <a:ext cx="6603340" cy="9927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807360" y="2715834"/>
            <a:ext cx="0" cy="425094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2737027" y="4309704"/>
            <a:ext cx="7785830" cy="2560701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Назва повісті </a:t>
            </a:r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вказує на ті проблеми</a:t>
            </a:r>
            <a:r>
              <a:rPr lang="uk-UA" sz="2000" b="1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k-UA" sz="20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 у ній розкриває автор, а </a:t>
            </a:r>
            <a:r>
              <a:rPr lang="uk-UA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саме </a:t>
            </a:r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000" dirty="0">
                <a:solidFill>
                  <a:schemeClr val="tx1"/>
                </a:solidFill>
                <a:ea typeface="Times New Roman" panose="02020603050405020304" pitchFamily="18" charset="0"/>
              </a:rPr>
              <a:t>- </a:t>
            </a:r>
            <a:r>
              <a:rPr lang="uk-UA" sz="2400" b="1" i="1" dirty="0">
                <a:solidFill>
                  <a:schemeClr val="tx1"/>
                </a:solidFill>
                <a:ea typeface="Times New Roman" panose="02020603050405020304" pitchFamily="18" charset="0"/>
              </a:rPr>
              <a:t>взаємовідносини людини і природи;</a:t>
            </a:r>
            <a:br>
              <a:rPr lang="uk-UA" sz="2400" b="1" i="1" dirty="0">
                <a:solidFill>
                  <a:schemeClr val="tx1"/>
                </a:solidFill>
                <a:ea typeface="Times New Roman" panose="02020603050405020304" pitchFamily="18" charset="0"/>
              </a:rPr>
            </a:br>
            <a:r>
              <a:rPr lang="uk-UA" sz="2400" b="1" i="1" dirty="0">
                <a:solidFill>
                  <a:schemeClr val="tx1"/>
                </a:solidFill>
                <a:ea typeface="Times New Roman" panose="02020603050405020304" pitchFamily="18" charset="0"/>
              </a:rPr>
              <a:t>- сенс буття, життя і смерті;</a:t>
            </a:r>
            <a:br>
              <a:rPr lang="uk-UA" sz="2400" b="1" i="1" dirty="0">
                <a:solidFill>
                  <a:schemeClr val="tx1"/>
                </a:solidFill>
                <a:ea typeface="Times New Roman" panose="02020603050405020304" pitchFamily="18" charset="0"/>
              </a:rPr>
            </a:br>
            <a:r>
              <a:rPr lang="uk-UA" sz="2400" b="1" i="1" dirty="0">
                <a:solidFill>
                  <a:schemeClr val="tx1"/>
                </a:solidFill>
                <a:ea typeface="Times New Roman" panose="02020603050405020304" pitchFamily="18" charset="0"/>
              </a:rPr>
              <a:t>- співвідношення добра і зла у світі і душі людини;</a:t>
            </a:r>
            <a:br>
              <a:rPr lang="uk-UA" sz="2400" b="1" i="1" dirty="0">
                <a:solidFill>
                  <a:schemeClr val="tx1"/>
                </a:solidFill>
                <a:ea typeface="Times New Roman" panose="02020603050405020304" pitchFamily="18" charset="0"/>
              </a:rPr>
            </a:br>
            <a:r>
              <a:rPr lang="uk-UA" sz="2400" b="1" i="1" dirty="0">
                <a:solidFill>
                  <a:schemeClr val="tx1"/>
                </a:solidFill>
                <a:ea typeface="Times New Roman" panose="02020603050405020304" pitchFamily="18" charset="0"/>
              </a:rPr>
              <a:t>- місце людини в суспільстві і </a:t>
            </a:r>
            <a:r>
              <a:rPr lang="uk-UA" sz="2400" b="1" i="1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Всесвіті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22531" name="Picture 6" descr="C:\Users\Адмін\Desktop\3sunfish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82610">
            <a:off x="8809501" y="5205498"/>
            <a:ext cx="117633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0" name="Picture 5" descr="C:\Users\Адмін\Desktop\1220788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67338" y="4327871"/>
            <a:ext cx="10001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0991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75520" y="74242"/>
            <a:ext cx="8496944" cy="1143000"/>
          </a:xfrm>
        </p:spPr>
        <p:txBody>
          <a:bodyPr>
            <a:normAutofit/>
          </a:bodyPr>
          <a:lstStyle/>
          <a:p>
            <a:pPr algn="ctr"/>
            <a:r>
              <a:rPr lang="uk-UA" sz="5300" b="1" dirty="0" smtClean="0"/>
              <a:t>Людина і природа</a:t>
            </a:r>
            <a:endParaRPr lang="ru-RU" sz="5300" b="1" dirty="0"/>
          </a:p>
        </p:txBody>
      </p:sp>
      <p:sp>
        <p:nvSpPr>
          <p:cNvPr id="4" name="Овал 3"/>
          <p:cNvSpPr/>
          <p:nvPr/>
        </p:nvSpPr>
        <p:spPr>
          <a:xfrm>
            <a:off x="2781300" y="1217847"/>
            <a:ext cx="6962775" cy="4543425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5143524" y="2743200"/>
            <a:ext cx="2232248" cy="1372455"/>
          </a:xfrm>
          <a:prstGeom prst="ellips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482977" y="3107100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/>
              <a:t>старий</a:t>
            </a:r>
            <a:endParaRPr lang="ru-RU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87888" y="1649995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природа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07321" y="2545532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дельфіни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65268" y="2512367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риби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6478" y="3725075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океан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77497" y="372507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/>
              <a:t>птахи</a:t>
            </a:r>
            <a:endParaRPr lang="ru-RU" sz="24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4727848" y="4767997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леви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37176" y="4710625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черепахи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5685" y="5505580"/>
            <a:ext cx="1173661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uk-UA" sz="2800" b="1" dirty="0"/>
              <a:t>«Людина доволі нікчемна істота проти дужих птахів і звірів</a:t>
            </a:r>
            <a:r>
              <a:rPr lang="uk-UA" sz="2800" b="1" dirty="0" smtClean="0"/>
              <a:t>»</a:t>
            </a:r>
            <a:endParaRPr lang="ru-RU" sz="2800" b="1" i="1" dirty="0"/>
          </a:p>
        </p:txBody>
      </p:sp>
      <p:sp>
        <p:nvSpPr>
          <p:cNvPr id="3" name="Прямоугольник 2"/>
          <p:cNvSpPr/>
          <p:nvPr/>
        </p:nvSpPr>
        <p:spPr>
          <a:xfrm rot="20565128">
            <a:off x="-711479" y="2176198"/>
            <a:ext cx="48418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</a:rPr>
              <a:t>Проблематика</a:t>
            </a:r>
            <a:r>
              <a:rPr lang="en-US" sz="3600" b="1" dirty="0">
                <a:solidFill>
                  <a:srgbClr val="002060"/>
                </a:solidFill>
              </a:rPr>
              <a:t/>
            </a:r>
            <a:br>
              <a:rPr lang="en-US" sz="3600" b="1" dirty="0">
                <a:solidFill>
                  <a:srgbClr val="002060"/>
                </a:solidFill>
              </a:rPr>
            </a:br>
            <a:endParaRPr lang="en-US" sz="3600" dirty="0">
              <a:solidFill>
                <a:srgbClr val="00206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272464" y="5843053"/>
            <a:ext cx="152368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uk-UA" sz="2400" b="1" i="1" dirty="0"/>
              <a:t>Сантьяго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121173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75520" y="274638"/>
            <a:ext cx="8496944" cy="827747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Людина і суспільство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2639616" y="1412776"/>
            <a:ext cx="7056784" cy="4896544"/>
          </a:xfrm>
          <a:prstGeom prst="ellips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4871864" y="2857500"/>
            <a:ext cx="2664296" cy="1684720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339916" y="338661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старий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03912" y="1844825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суспільство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5680" y="2924945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старі рибалки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52184" y="2924945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хлопчик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92144" y="4437113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господар «Тераси»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79776" y="4852611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світ боротьби за існування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0565128">
            <a:off x="-711479" y="2176198"/>
            <a:ext cx="48418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</a:rPr>
              <a:t>Проблематика</a:t>
            </a:r>
            <a:r>
              <a:rPr lang="en-US" sz="3600" b="1" dirty="0">
                <a:solidFill>
                  <a:srgbClr val="002060"/>
                </a:solidFill>
              </a:rPr>
              <a:t/>
            </a:r>
            <a:br>
              <a:rPr lang="en-US" sz="3600" b="1" dirty="0">
                <a:solidFill>
                  <a:srgbClr val="002060"/>
                </a:solidFill>
              </a:rPr>
            </a:br>
            <a:endParaRPr lang="en-US" sz="36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3481" y="5763740"/>
            <a:ext cx="11929053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400" b="1" dirty="0"/>
              <a:t>«Людина створена не для </a:t>
            </a:r>
            <a:r>
              <a:rPr lang="ru-RU" sz="2400" b="1" dirty="0" err="1"/>
              <a:t>поразки</a:t>
            </a:r>
            <a:r>
              <a:rPr lang="ru-RU" sz="2400" b="1" dirty="0"/>
              <a:t>. Людину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знищити</a:t>
            </a:r>
            <a:r>
              <a:rPr lang="ru-RU" sz="2400" b="1" dirty="0"/>
              <a:t>, але </a:t>
            </a:r>
            <a:r>
              <a:rPr lang="ru-RU" sz="2400" b="1" dirty="0" err="1"/>
              <a:t>її</a:t>
            </a:r>
            <a:r>
              <a:rPr lang="ru-RU" sz="2400" b="1" dirty="0"/>
              <a:t> не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перемогти</a:t>
            </a:r>
            <a:r>
              <a:rPr lang="ru-RU" sz="2400" b="1" dirty="0" smtClean="0"/>
              <a:t>.»</a:t>
            </a:r>
            <a:endParaRPr lang="en-US" sz="2400" b="1" i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0152623" y="6309320"/>
            <a:ext cx="152368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uk-UA" sz="2400" b="1" i="1" dirty="0"/>
              <a:t>Сантьяго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366156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57636" y="82730"/>
            <a:ext cx="8352928" cy="67850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Людина і всесвіт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2461692" y="910638"/>
            <a:ext cx="7344816" cy="4890087"/>
          </a:xfrm>
          <a:prstGeom prst="ellips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4836384" y="2658240"/>
            <a:ext cx="2664296" cy="1550685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414020" y="3076975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старий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10758" y="1365472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всесвіт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82566" y="2342029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місяць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80176" y="2356219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зорі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89784" y="351950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небо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33252" y="3430918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океан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62686" y="480940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сонце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68108" y="4668809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вітер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0565128">
            <a:off x="-711479" y="2176198"/>
            <a:ext cx="48418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</a:rPr>
              <a:t>Проблематика</a:t>
            </a:r>
            <a:r>
              <a:rPr lang="en-US" sz="3600" b="1" dirty="0">
                <a:solidFill>
                  <a:srgbClr val="002060"/>
                </a:solidFill>
              </a:rPr>
              <a:t/>
            </a:r>
            <a:br>
              <a:rPr lang="en-US" sz="3600" b="1" dirty="0">
                <a:solidFill>
                  <a:srgbClr val="002060"/>
                </a:solidFill>
              </a:rPr>
            </a:br>
            <a:endParaRPr lang="en-US" sz="36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2335" y="5512675"/>
            <a:ext cx="11543816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400" b="1" dirty="0"/>
              <a:t>«</a:t>
            </a:r>
            <a:r>
              <a:rPr lang="ru-RU" sz="2400" b="1" dirty="0" err="1"/>
              <a:t>Тепер</a:t>
            </a:r>
            <a:r>
              <a:rPr lang="ru-RU" sz="2400" b="1" dirty="0"/>
              <a:t> не час </a:t>
            </a:r>
            <a:r>
              <a:rPr lang="ru-RU" sz="2400" b="1" dirty="0" err="1"/>
              <a:t>думати</a:t>
            </a:r>
            <a:r>
              <a:rPr lang="ru-RU" sz="2400" b="1" dirty="0"/>
              <a:t> про те, </a:t>
            </a:r>
            <a:r>
              <a:rPr lang="ru-RU" sz="2400" b="1" dirty="0" err="1"/>
              <a:t>чого</a:t>
            </a:r>
            <a:r>
              <a:rPr lang="ru-RU" sz="2400" b="1" dirty="0"/>
              <a:t> в тебе нема. Думай про те, </a:t>
            </a:r>
            <a:r>
              <a:rPr lang="ru-RU" sz="2400" b="1" dirty="0" err="1"/>
              <a:t>що</a:t>
            </a:r>
            <a:r>
              <a:rPr lang="ru-RU" sz="2400" b="1" dirty="0"/>
              <a:t>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зробити</a:t>
            </a:r>
            <a:r>
              <a:rPr lang="ru-RU" sz="2400" b="1" dirty="0"/>
              <a:t> з </a:t>
            </a:r>
            <a:r>
              <a:rPr lang="ru-RU" sz="2400" b="1" dirty="0" err="1"/>
              <a:t>тим</a:t>
            </a:r>
            <a:r>
              <a:rPr lang="ru-RU" sz="2400" b="1" dirty="0"/>
              <a:t>, </a:t>
            </a:r>
            <a:r>
              <a:rPr lang="ru-RU" sz="2400" b="1" dirty="0" err="1"/>
              <a:t>що</a:t>
            </a:r>
            <a:r>
              <a:rPr lang="ru-RU" sz="2400" b="1" dirty="0"/>
              <a:t> є.»</a:t>
            </a:r>
            <a:endParaRPr lang="en-US" sz="24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9548720" y="6123615"/>
            <a:ext cx="152368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uk-UA" sz="2400" b="1" i="1" dirty="0"/>
              <a:t>Сантьяго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164242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3503712" y="123825"/>
            <a:ext cx="4608512" cy="1095375"/>
          </a:xfrm>
          <a:prstGeom prst="cloud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Людина </a:t>
            </a:r>
            <a:endParaRPr lang="ru-RU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391886" y="990602"/>
            <a:ext cx="3865801" cy="2218992"/>
          </a:xfrm>
          <a:prstGeom prst="cloudCallout">
            <a:avLst>
              <a:gd name="adj1" fmla="val 58049"/>
              <a:gd name="adj2" fmla="val -71565"/>
            </a:avLst>
          </a:prstGeom>
          <a:ln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/>
                </a:solidFill>
              </a:rPr>
              <a:t>Життя</a:t>
            </a:r>
            <a:r>
              <a:rPr lang="uk-UA" sz="2000" b="1" i="1" dirty="0" smtClean="0">
                <a:solidFill>
                  <a:schemeClr val="tx1"/>
                </a:solidFill>
              </a:rPr>
              <a:t> </a:t>
            </a:r>
            <a:endParaRPr lang="uk-UA" sz="2000" b="1" i="1" dirty="0">
              <a:solidFill>
                <a:schemeClr val="tx1"/>
              </a:solidFill>
            </a:endParaRPr>
          </a:p>
          <a:p>
            <a:pPr algn="ctr"/>
            <a:r>
              <a:rPr lang="uk-UA" b="1" dirty="0" smtClean="0">
                <a:solidFill>
                  <a:schemeClr val="tx1"/>
                </a:solidFill>
              </a:rPr>
              <a:t>     </a:t>
            </a:r>
            <a:r>
              <a:rPr lang="uk-UA" sz="2000" dirty="0" smtClean="0">
                <a:solidFill>
                  <a:schemeClr val="tx1"/>
                </a:solidFill>
              </a:rPr>
              <a:t>У </a:t>
            </a:r>
            <a:r>
              <a:rPr lang="uk-UA" sz="2000" dirty="0">
                <a:solidFill>
                  <a:schemeClr val="tx1"/>
                </a:solidFill>
              </a:rPr>
              <a:t>житті людина повинна мати мету, вірити у власні сили</a:t>
            </a:r>
            <a:endParaRPr lang="ru-RU" sz="2000" dirty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261256" y="3938816"/>
            <a:ext cx="5950858" cy="2686050"/>
          </a:xfrm>
          <a:prstGeom prst="cloudCallout">
            <a:avLst>
              <a:gd name="adj1" fmla="val 34532"/>
              <a:gd name="adj2" fmla="val -163808"/>
            </a:avLst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uk-UA" sz="2400" b="1" dirty="0" smtClean="0">
                <a:solidFill>
                  <a:schemeClr val="tx1"/>
                </a:solidFill>
              </a:rPr>
              <a:t>   Суспільство</a:t>
            </a:r>
            <a:endParaRPr lang="uk-UA" sz="2400" b="1" dirty="0">
              <a:solidFill>
                <a:schemeClr val="tx1"/>
              </a:solidFill>
            </a:endParaRPr>
          </a:p>
          <a:p>
            <a:pPr algn="ctr"/>
            <a:r>
              <a:rPr lang="uk-UA" sz="2400" dirty="0" smtClean="0">
                <a:solidFill>
                  <a:schemeClr val="tx1"/>
                </a:solidFill>
              </a:rPr>
              <a:t>Суспільство </a:t>
            </a:r>
            <a:r>
              <a:rPr lang="uk-UA" sz="2400" dirty="0">
                <a:solidFill>
                  <a:schemeClr val="tx1"/>
                </a:solidFill>
              </a:rPr>
              <a:t>не повинно залишити </a:t>
            </a:r>
            <a:r>
              <a:rPr lang="uk-UA" sz="2400" dirty="0" smtClean="0">
                <a:solidFill>
                  <a:schemeClr val="tx1"/>
                </a:solidFill>
              </a:rPr>
              <a:t>похилих людей на </a:t>
            </a:r>
            <a:r>
              <a:rPr lang="uk-UA" sz="2400" dirty="0">
                <a:solidFill>
                  <a:schemeClr val="tx1"/>
                </a:solidFill>
              </a:rPr>
              <a:t>самоті. </a:t>
            </a:r>
            <a:endParaRPr lang="uk-UA" sz="2400" dirty="0" smtClean="0">
              <a:solidFill>
                <a:schemeClr val="tx1"/>
              </a:solidFill>
            </a:endParaRPr>
          </a:p>
          <a:p>
            <a:pPr algn="ctr"/>
            <a:r>
              <a:rPr lang="uk-UA" sz="2400" dirty="0" smtClean="0">
                <a:solidFill>
                  <a:schemeClr val="tx1"/>
                </a:solidFill>
              </a:rPr>
              <a:t>Повинна </a:t>
            </a:r>
            <a:r>
              <a:rPr lang="uk-UA" sz="2400" dirty="0">
                <a:solidFill>
                  <a:schemeClr val="tx1"/>
                </a:solidFill>
              </a:rPr>
              <a:t>існувати гармонія єдності поколінь</a:t>
            </a:r>
            <a:endParaRPr lang="ru-RU" sz="2400" dirty="0">
              <a:solidFill>
                <a:schemeClr val="tx1"/>
              </a:solidFill>
            </a:endParaRPr>
          </a:p>
          <a:p>
            <a:pPr algn="just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6096000" y="3657600"/>
            <a:ext cx="5283200" cy="2971801"/>
          </a:xfrm>
          <a:prstGeom prst="cloudCallout">
            <a:avLst>
              <a:gd name="adj1" fmla="val -49544"/>
              <a:gd name="adj2" fmla="val -139851"/>
            </a:avLst>
          </a:prstGeom>
          <a:ln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                </a:t>
            </a:r>
            <a:r>
              <a:rPr lang="uk-UA" sz="2000" b="1" dirty="0" smtClean="0">
                <a:solidFill>
                  <a:schemeClr val="tx1"/>
                </a:solidFill>
              </a:rPr>
              <a:t>Природа</a:t>
            </a:r>
            <a:endParaRPr lang="uk-UA" sz="2000" b="1" dirty="0">
              <a:solidFill>
                <a:schemeClr val="tx1"/>
              </a:solidFill>
            </a:endParaRPr>
          </a:p>
          <a:p>
            <a:pPr algn="ctr"/>
            <a:r>
              <a:rPr lang="uk-UA" sz="2000" dirty="0" smtClean="0">
                <a:solidFill>
                  <a:schemeClr val="tx1"/>
                </a:solidFill>
              </a:rPr>
              <a:t>Людина </a:t>
            </a:r>
            <a:r>
              <a:rPr lang="uk-UA" sz="2000" dirty="0">
                <a:solidFill>
                  <a:schemeClr val="tx1"/>
                </a:solidFill>
              </a:rPr>
              <a:t>почуває себе щасливо лише в гармонії з природою. Природа карає людину за невиправдане втручання, мстить їй</a:t>
            </a:r>
            <a:endParaRPr lang="ru-RU" sz="2000" dirty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7414832" y="990601"/>
            <a:ext cx="4080482" cy="2218992"/>
          </a:xfrm>
          <a:prstGeom prst="cloudCallout">
            <a:avLst>
              <a:gd name="adj1" fmla="val -60865"/>
              <a:gd name="adj2" fmla="val -73181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2000" b="1" dirty="0" smtClean="0">
              <a:solidFill>
                <a:schemeClr val="tx1"/>
              </a:solidFill>
            </a:endParaRPr>
          </a:p>
          <a:p>
            <a:pPr algn="ctr"/>
            <a:r>
              <a:rPr lang="uk-UA" sz="2000" b="1" dirty="0" smtClean="0">
                <a:solidFill>
                  <a:schemeClr val="tx1"/>
                </a:solidFill>
              </a:rPr>
              <a:t>Всесвіт</a:t>
            </a:r>
            <a:endParaRPr lang="uk-UA" sz="2000" b="1" dirty="0">
              <a:solidFill>
                <a:schemeClr val="tx1"/>
              </a:solidFill>
            </a:endParaRPr>
          </a:p>
          <a:p>
            <a:pPr algn="ctr"/>
            <a:r>
              <a:rPr lang="uk-UA" sz="2000" dirty="0" smtClean="0">
                <a:solidFill>
                  <a:schemeClr val="tx1"/>
                </a:solidFill>
              </a:rPr>
              <a:t>Людина - це </a:t>
            </a:r>
            <a:r>
              <a:rPr lang="uk-UA" sz="2000" dirty="0">
                <a:solidFill>
                  <a:schemeClr val="tx1"/>
                </a:solidFill>
              </a:rPr>
              <a:t>частина неосяжного Всесвіту. Вона не цар, не піщинка; вона рівна серед рівних</a:t>
            </a:r>
            <a:endParaRPr lang="ru-RU" sz="2000" dirty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11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ьная выноска 2"/>
          <p:cNvSpPr/>
          <p:nvPr/>
        </p:nvSpPr>
        <p:spPr>
          <a:xfrm>
            <a:off x="1364342" y="2097315"/>
            <a:ext cx="10116457" cy="4760685"/>
          </a:xfrm>
          <a:prstGeom prst="wedgeEllipseCallout">
            <a:avLst>
              <a:gd name="adj1" fmla="val -27720"/>
              <a:gd name="adj2" fmla="val -79712"/>
            </a:avLst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err="1" smtClean="0">
                <a:solidFill>
                  <a:schemeClr val="tx1"/>
                </a:solidFill>
              </a:rPr>
              <a:t>Незламність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Сантьяго не </a:t>
            </a:r>
            <a:r>
              <a:rPr lang="ru-RU" dirty="0" err="1">
                <a:solidFill>
                  <a:schemeClr val="tx1"/>
                </a:solidFill>
              </a:rPr>
              <a:t>здається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навіть</a:t>
            </a:r>
            <a:r>
              <a:rPr lang="ru-RU" dirty="0">
                <a:solidFill>
                  <a:schemeClr val="tx1"/>
                </a:solidFill>
              </a:rPr>
              <a:t> коли </a:t>
            </a:r>
            <a:r>
              <a:rPr lang="ru-RU" dirty="0" err="1">
                <a:solidFill>
                  <a:schemeClr val="tx1"/>
                </a:solidFill>
              </a:rPr>
              <a:t>ситуація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здається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безнадійною</a:t>
            </a:r>
            <a:r>
              <a:rPr lang="ru-RU" dirty="0">
                <a:solidFill>
                  <a:schemeClr val="tx1"/>
                </a:solidFill>
              </a:rPr>
              <a:t>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2000" b="1" dirty="0" err="1" smtClean="0">
                <a:solidFill>
                  <a:schemeClr val="tx1"/>
                </a:solidFill>
              </a:rPr>
              <a:t>Самотність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dirty="0" err="1">
                <a:solidFill>
                  <a:schemeClr val="tx1"/>
                </a:solidFill>
              </a:rPr>
              <a:t>старий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живе</a:t>
            </a:r>
            <a:r>
              <a:rPr lang="ru-RU" dirty="0">
                <a:solidFill>
                  <a:schemeClr val="tx1"/>
                </a:solidFill>
              </a:rPr>
              <a:t> один, у </a:t>
            </a:r>
            <a:r>
              <a:rPr lang="ru-RU" dirty="0" err="1">
                <a:solidFill>
                  <a:schemeClr val="tx1"/>
                </a:solidFill>
              </a:rPr>
              <a:t>нього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немає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родини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лише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Маноліно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підтримує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його</a:t>
            </a:r>
            <a:r>
              <a:rPr lang="ru-RU" dirty="0">
                <a:solidFill>
                  <a:schemeClr val="tx1"/>
                </a:solidFill>
              </a:rPr>
              <a:t>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2000" b="1" dirty="0" err="1" smtClean="0">
                <a:solidFill>
                  <a:schemeClr val="tx1"/>
                </a:solidFill>
              </a:rPr>
              <a:t>Мудрість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dirty="0" err="1">
                <a:solidFill>
                  <a:schemeClr val="tx1"/>
                </a:solidFill>
              </a:rPr>
              <a:t>він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знає</a:t>
            </a:r>
            <a:r>
              <a:rPr lang="ru-RU" dirty="0">
                <a:solidFill>
                  <a:schemeClr val="tx1"/>
                </a:solidFill>
              </a:rPr>
              <a:t> море, </a:t>
            </a:r>
            <a:r>
              <a:rPr lang="ru-RU" dirty="0" err="1">
                <a:solidFill>
                  <a:schemeClr val="tx1"/>
                </a:solidFill>
              </a:rPr>
              <a:t>його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закони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відчуває</a:t>
            </a:r>
            <a:r>
              <a:rPr lang="ru-RU" dirty="0">
                <a:solidFill>
                  <a:schemeClr val="tx1"/>
                </a:solidFill>
              </a:rPr>
              <a:t> природу.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2000" b="1" dirty="0" err="1" smtClean="0">
                <a:solidFill>
                  <a:schemeClr val="tx1"/>
                </a:solidFill>
              </a:rPr>
              <a:t>Пам’ять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dirty="0" err="1">
                <a:solidFill>
                  <a:schemeClr val="tx1"/>
                </a:solidFill>
              </a:rPr>
              <a:t>спогади</a:t>
            </a:r>
            <a:r>
              <a:rPr lang="ru-RU" dirty="0">
                <a:solidFill>
                  <a:schemeClr val="tx1"/>
                </a:solidFill>
              </a:rPr>
              <a:t> про </a:t>
            </a:r>
            <a:r>
              <a:rPr lang="ru-RU" dirty="0" err="1">
                <a:solidFill>
                  <a:schemeClr val="tx1"/>
                </a:solidFill>
              </a:rPr>
              <a:t>молодість</a:t>
            </a:r>
            <a:r>
              <a:rPr lang="ru-RU" dirty="0">
                <a:solidFill>
                  <a:schemeClr val="tx1"/>
                </a:solidFill>
              </a:rPr>
              <a:t>, Африку, </a:t>
            </a:r>
            <a:r>
              <a:rPr lang="ru-RU" dirty="0" err="1">
                <a:solidFill>
                  <a:schemeClr val="tx1"/>
                </a:solidFill>
              </a:rPr>
              <a:t>левів</a:t>
            </a:r>
            <a:r>
              <a:rPr lang="ru-RU" dirty="0">
                <a:solidFill>
                  <a:schemeClr val="tx1"/>
                </a:solidFill>
              </a:rPr>
              <a:t> на </a:t>
            </a:r>
            <a:r>
              <a:rPr lang="ru-RU" dirty="0" err="1">
                <a:solidFill>
                  <a:schemeClr val="tx1"/>
                </a:solidFill>
              </a:rPr>
              <a:t>березі</a:t>
            </a:r>
            <a:r>
              <a:rPr lang="ru-RU" dirty="0">
                <a:solidFill>
                  <a:schemeClr val="tx1"/>
                </a:solidFill>
              </a:rPr>
              <a:t>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2000" b="1" dirty="0" err="1" smtClean="0">
                <a:solidFill>
                  <a:schemeClr val="tx1"/>
                </a:solidFill>
              </a:rPr>
              <a:t>Боротьба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не </a:t>
            </a:r>
            <a:r>
              <a:rPr lang="ru-RU" dirty="0" err="1">
                <a:solidFill>
                  <a:schemeClr val="tx1"/>
                </a:solidFill>
              </a:rPr>
              <a:t>тільки</a:t>
            </a:r>
            <a:r>
              <a:rPr lang="ru-RU" dirty="0">
                <a:solidFill>
                  <a:schemeClr val="tx1"/>
                </a:solidFill>
              </a:rPr>
              <a:t> з </a:t>
            </a:r>
            <a:r>
              <a:rPr lang="ru-RU" dirty="0" err="1">
                <a:solidFill>
                  <a:schemeClr val="tx1"/>
                </a:solidFill>
              </a:rPr>
              <a:t>рибою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чи</a:t>
            </a:r>
            <a:r>
              <a:rPr lang="ru-RU" dirty="0">
                <a:solidFill>
                  <a:schemeClr val="tx1"/>
                </a:solidFill>
              </a:rPr>
              <a:t> акулами, а й </a:t>
            </a:r>
            <a:r>
              <a:rPr lang="ru-RU" dirty="0" err="1">
                <a:solidFill>
                  <a:schemeClr val="tx1"/>
                </a:solidFill>
              </a:rPr>
              <a:t>із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власною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слабкістю</a:t>
            </a:r>
            <a:r>
              <a:rPr lang="ru-RU" dirty="0">
                <a:solidFill>
                  <a:schemeClr val="tx1"/>
                </a:solidFill>
              </a:rPr>
              <a:t> та </a:t>
            </a:r>
            <a:r>
              <a:rPr lang="ru-RU" dirty="0" err="1">
                <a:solidFill>
                  <a:schemeClr val="tx1"/>
                </a:solidFill>
              </a:rPr>
              <a:t>старістю</a:t>
            </a:r>
            <a:r>
              <a:rPr lang="ru-RU" dirty="0">
                <a:solidFill>
                  <a:schemeClr val="tx1"/>
                </a:solidFill>
              </a:rPr>
              <a:t>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2000" b="1" dirty="0" err="1" smtClean="0">
                <a:solidFill>
                  <a:schemeClr val="tx1"/>
                </a:solidFill>
              </a:rPr>
              <a:t>Гідність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dirty="0" err="1">
                <a:solidFill>
                  <a:schemeClr val="tx1"/>
                </a:solidFill>
              </a:rPr>
              <a:t>він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програє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бій</a:t>
            </a:r>
            <a:r>
              <a:rPr lang="ru-RU" dirty="0">
                <a:solidFill>
                  <a:schemeClr val="tx1"/>
                </a:solidFill>
              </a:rPr>
              <a:t>, але </a:t>
            </a:r>
            <a:r>
              <a:rPr lang="ru-RU" dirty="0" err="1">
                <a:solidFill>
                  <a:schemeClr val="tx1"/>
                </a:solidFill>
              </a:rPr>
              <a:t>зберігає</a:t>
            </a:r>
            <a:r>
              <a:rPr lang="ru-RU" dirty="0">
                <a:solidFill>
                  <a:schemeClr val="tx1"/>
                </a:solidFill>
              </a:rPr>
              <a:t> свою честь і силу духу.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2000" b="1" dirty="0" err="1" smtClean="0">
                <a:solidFill>
                  <a:schemeClr val="tx1"/>
                </a:solidFill>
              </a:rPr>
              <a:t>Мрія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dirty="0" err="1">
                <a:solidFill>
                  <a:schemeClr val="tx1"/>
                </a:solidFill>
              </a:rPr>
              <a:t>навіть</a:t>
            </a:r>
            <a:r>
              <a:rPr lang="ru-RU" dirty="0">
                <a:solidFill>
                  <a:schemeClr val="tx1"/>
                </a:solidFill>
              </a:rPr>
              <a:t> у </a:t>
            </a:r>
            <a:r>
              <a:rPr lang="ru-RU" dirty="0" err="1">
                <a:solidFill>
                  <a:schemeClr val="tx1"/>
                </a:solidFill>
              </a:rPr>
              <a:t>старості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він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бачить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сни</a:t>
            </a:r>
            <a:r>
              <a:rPr lang="ru-RU" dirty="0">
                <a:solidFill>
                  <a:schemeClr val="tx1"/>
                </a:solidFill>
              </a:rPr>
              <a:t> про </a:t>
            </a:r>
            <a:r>
              <a:rPr lang="ru-RU" dirty="0" err="1">
                <a:solidFill>
                  <a:schemeClr val="tx1"/>
                </a:solidFill>
              </a:rPr>
              <a:t>левів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що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символізують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молодість</a:t>
            </a:r>
            <a:r>
              <a:rPr lang="ru-RU" dirty="0">
                <a:solidFill>
                  <a:schemeClr val="tx1"/>
                </a:solidFill>
              </a:rPr>
              <a:t> і силу.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2000" b="1" dirty="0" err="1" smtClean="0">
                <a:solidFill>
                  <a:schemeClr val="tx1"/>
                </a:solidFill>
              </a:rPr>
              <a:t>Досвід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dirty="0" err="1">
                <a:solidFill>
                  <a:schemeClr val="tx1"/>
                </a:solidFill>
              </a:rPr>
              <a:t>він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розуміє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життя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глибше</a:t>
            </a:r>
            <a:r>
              <a:rPr lang="ru-RU" dirty="0">
                <a:solidFill>
                  <a:schemeClr val="tx1"/>
                </a:solidFill>
              </a:rPr>
              <a:t> за </a:t>
            </a:r>
            <a:r>
              <a:rPr lang="ru-RU" dirty="0" err="1">
                <a:solidFill>
                  <a:schemeClr val="tx1"/>
                </a:solidFill>
              </a:rPr>
              <a:t>інших</a:t>
            </a:r>
            <a:r>
              <a:rPr lang="ru-RU" dirty="0">
                <a:solidFill>
                  <a:schemeClr val="tx1"/>
                </a:solidFill>
              </a:rPr>
              <a:t> і </a:t>
            </a:r>
            <a:r>
              <a:rPr lang="ru-RU" dirty="0" err="1">
                <a:solidFill>
                  <a:schemeClr val="tx1"/>
                </a:solidFill>
              </a:rPr>
              <a:t>приймає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його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виклики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98335" y="142295"/>
            <a:ext cx="9213207" cy="830997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2400" dirty="0" err="1"/>
              <a:t>Асоціації</a:t>
            </a:r>
            <a:r>
              <a:rPr lang="ru-RU" sz="2400" dirty="0"/>
              <a:t> до </a:t>
            </a:r>
            <a:r>
              <a:rPr lang="ru-RU" sz="2400" dirty="0" err="1" smtClean="0"/>
              <a:t>словосполучення</a:t>
            </a:r>
            <a:r>
              <a:rPr lang="ru-RU" sz="2400" dirty="0" smtClean="0"/>
              <a:t> </a:t>
            </a:r>
            <a:r>
              <a:rPr lang="ru-RU" sz="2400" b="1" dirty="0"/>
              <a:t>«</a:t>
            </a:r>
            <a:r>
              <a:rPr lang="ru-RU" sz="2400" b="1" dirty="0" err="1"/>
              <a:t>людина</a:t>
            </a:r>
            <a:r>
              <a:rPr lang="ru-RU" sz="2400" b="1" dirty="0"/>
              <a:t> </a:t>
            </a:r>
            <a:r>
              <a:rPr lang="ru-RU" sz="2400" b="1" dirty="0" err="1"/>
              <a:t>похилого</a:t>
            </a:r>
            <a:r>
              <a:rPr lang="ru-RU" sz="2400" b="1" dirty="0"/>
              <a:t> </a:t>
            </a:r>
            <a:r>
              <a:rPr lang="ru-RU" sz="2400" b="1" dirty="0" err="1"/>
              <a:t>віку</a:t>
            </a:r>
            <a:r>
              <a:rPr lang="ru-RU" sz="2400" b="1" dirty="0"/>
              <a:t>»</a:t>
            </a:r>
            <a:r>
              <a:rPr lang="ru-RU" sz="2400" dirty="0"/>
              <a:t> </a:t>
            </a:r>
            <a:endParaRPr lang="ru-RU" sz="2400" dirty="0" smtClean="0"/>
          </a:p>
          <a:p>
            <a:pPr algn="ctr"/>
            <a:r>
              <a:rPr lang="ru-RU" sz="2400" dirty="0" smtClean="0"/>
              <a:t>на </a:t>
            </a:r>
            <a:r>
              <a:rPr lang="ru-RU" sz="2400" dirty="0" err="1"/>
              <a:t>основі</a:t>
            </a:r>
            <a:r>
              <a:rPr lang="ru-RU" sz="2400" dirty="0"/>
              <a:t> </a:t>
            </a:r>
            <a:r>
              <a:rPr lang="ru-RU" sz="2400" dirty="0" err="1" smtClean="0"/>
              <a:t>твору</a:t>
            </a:r>
            <a:r>
              <a:rPr lang="ru-RU" sz="2400" dirty="0" smtClean="0"/>
              <a:t> </a:t>
            </a:r>
            <a:r>
              <a:rPr lang="ru-RU" sz="2400" b="1" dirty="0"/>
              <a:t>«</a:t>
            </a:r>
            <a:r>
              <a:rPr lang="ru-RU" sz="2400" b="1" dirty="0" err="1"/>
              <a:t>Старий</a:t>
            </a:r>
            <a:r>
              <a:rPr lang="ru-RU" sz="2400" b="1" dirty="0"/>
              <a:t> і море»</a:t>
            </a:r>
            <a:r>
              <a:rPr lang="ru-RU" sz="2400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5166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22400" y="287438"/>
            <a:ext cx="9587227" cy="461665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2400" dirty="0" err="1"/>
              <a:t>Асоціації</a:t>
            </a:r>
            <a:r>
              <a:rPr lang="ru-RU" sz="2400" dirty="0"/>
              <a:t> до слова </a:t>
            </a:r>
            <a:r>
              <a:rPr lang="ru-RU" sz="2400" b="1" dirty="0"/>
              <a:t>«море»</a:t>
            </a:r>
            <a:r>
              <a:rPr lang="ru-RU" sz="2400" dirty="0"/>
              <a:t> на </a:t>
            </a:r>
            <a:r>
              <a:rPr lang="ru-RU" sz="2400" dirty="0" err="1"/>
              <a:t>основі</a:t>
            </a:r>
            <a:r>
              <a:rPr lang="ru-RU" sz="2400" dirty="0"/>
              <a:t> </a:t>
            </a:r>
            <a:r>
              <a:rPr lang="ru-RU" sz="2400" dirty="0" err="1"/>
              <a:t>повісті</a:t>
            </a:r>
            <a:r>
              <a:rPr lang="ru-RU" sz="2400" dirty="0"/>
              <a:t> </a:t>
            </a:r>
            <a:r>
              <a:rPr lang="ru-RU" sz="2400" b="1" dirty="0"/>
              <a:t>«</a:t>
            </a:r>
            <a:r>
              <a:rPr lang="ru-RU" sz="2400" b="1" dirty="0" err="1"/>
              <a:t>Старий</a:t>
            </a:r>
            <a:r>
              <a:rPr lang="ru-RU" sz="2400" b="1" dirty="0"/>
              <a:t> і море»</a:t>
            </a:r>
            <a:r>
              <a:rPr lang="ru-RU" sz="2400" dirty="0"/>
              <a:t>:</a:t>
            </a:r>
          </a:p>
        </p:txBody>
      </p:sp>
      <p:sp>
        <p:nvSpPr>
          <p:cNvPr id="7" name="Овальная выноска 6"/>
          <p:cNvSpPr/>
          <p:nvPr/>
        </p:nvSpPr>
        <p:spPr>
          <a:xfrm>
            <a:off x="885371" y="1939141"/>
            <a:ext cx="11074399" cy="5332515"/>
          </a:xfrm>
          <a:prstGeom prst="wedgeEllipseCallout">
            <a:avLst>
              <a:gd name="adj1" fmla="val -16288"/>
              <a:gd name="adj2" fmla="val -73759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err="1" smtClean="0">
                <a:solidFill>
                  <a:schemeClr val="tx1"/>
                </a:solidFill>
              </a:rPr>
              <a:t>Стихія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– море </a:t>
            </a:r>
            <a:r>
              <a:rPr lang="ru-RU" sz="2000" dirty="0" err="1">
                <a:solidFill>
                  <a:schemeClr val="tx1"/>
                </a:solidFill>
              </a:rPr>
              <a:t>могутнє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непередбачуване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здатне</a:t>
            </a:r>
            <a:r>
              <a:rPr lang="ru-RU" sz="2000" dirty="0">
                <a:solidFill>
                  <a:schemeClr val="tx1"/>
                </a:solidFill>
              </a:rPr>
              <a:t> як </a:t>
            </a:r>
            <a:r>
              <a:rPr lang="ru-RU" sz="2000" dirty="0" err="1">
                <a:solidFill>
                  <a:schemeClr val="tx1"/>
                </a:solidFill>
              </a:rPr>
              <a:t>дати</a:t>
            </a:r>
            <a:r>
              <a:rPr lang="ru-RU" sz="2000" dirty="0">
                <a:solidFill>
                  <a:schemeClr val="tx1"/>
                </a:solidFill>
              </a:rPr>
              <a:t>, так і </a:t>
            </a:r>
            <a:r>
              <a:rPr lang="ru-RU" sz="2000" dirty="0" err="1">
                <a:solidFill>
                  <a:schemeClr val="tx1"/>
                </a:solidFill>
              </a:rPr>
              <a:t>забрати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b="1" dirty="0" err="1" smtClean="0">
                <a:solidFill>
                  <a:schemeClr val="tx1"/>
                </a:solidFill>
              </a:rPr>
              <a:t>Випробування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dirty="0" err="1">
                <a:solidFill>
                  <a:schemeClr val="tx1"/>
                </a:solidFill>
              </a:rPr>
              <a:t>воно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кидає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виклики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змушує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боротися</a:t>
            </a:r>
            <a:r>
              <a:rPr lang="ru-RU" dirty="0">
                <a:solidFill>
                  <a:schemeClr val="tx1"/>
                </a:solidFill>
              </a:rPr>
              <a:t>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2000" b="1" dirty="0" err="1" smtClean="0">
                <a:solidFill>
                  <a:schemeClr val="tx1"/>
                </a:solidFill>
              </a:rPr>
              <a:t>Життя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море </a:t>
            </a:r>
            <a:r>
              <a:rPr lang="ru-RU" dirty="0" err="1">
                <a:solidFill>
                  <a:schemeClr val="tx1"/>
                </a:solidFill>
              </a:rPr>
              <a:t>сповнене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риби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воно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годує</a:t>
            </a:r>
            <a:r>
              <a:rPr lang="ru-RU" dirty="0">
                <a:solidFill>
                  <a:schemeClr val="tx1"/>
                </a:solidFill>
              </a:rPr>
              <a:t>, але й </a:t>
            </a:r>
            <a:r>
              <a:rPr lang="ru-RU" dirty="0" err="1">
                <a:solidFill>
                  <a:schemeClr val="tx1"/>
                </a:solidFill>
              </a:rPr>
              <a:t>забирає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сили</a:t>
            </a:r>
            <a:r>
              <a:rPr lang="ru-RU" dirty="0">
                <a:solidFill>
                  <a:schemeClr val="tx1"/>
                </a:solidFill>
              </a:rPr>
              <a:t>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2000" b="1" dirty="0" err="1" smtClean="0">
                <a:solidFill>
                  <a:schemeClr val="tx1"/>
                </a:solidFill>
              </a:rPr>
              <a:t>Безкінечність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горизонт </a:t>
            </a:r>
            <a:r>
              <a:rPr lang="ru-RU" dirty="0" err="1">
                <a:solidFill>
                  <a:schemeClr val="tx1"/>
                </a:solidFill>
              </a:rPr>
              <a:t>зливається</a:t>
            </a:r>
            <a:r>
              <a:rPr lang="ru-RU" dirty="0">
                <a:solidFill>
                  <a:schemeClr val="tx1"/>
                </a:solidFill>
              </a:rPr>
              <a:t> з небом, море </a:t>
            </a:r>
            <a:r>
              <a:rPr lang="ru-RU" dirty="0" err="1">
                <a:solidFill>
                  <a:schemeClr val="tx1"/>
                </a:solidFill>
              </a:rPr>
              <a:t>вічне</a:t>
            </a:r>
            <a:r>
              <a:rPr lang="ru-RU" dirty="0">
                <a:solidFill>
                  <a:schemeClr val="tx1"/>
                </a:solidFill>
              </a:rPr>
              <a:t>, як </a:t>
            </a:r>
            <a:r>
              <a:rPr lang="ru-RU" dirty="0" err="1">
                <a:solidFill>
                  <a:schemeClr val="tx1"/>
                </a:solidFill>
              </a:rPr>
              <a:t>саме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життя</a:t>
            </a:r>
            <a:r>
              <a:rPr lang="ru-RU" dirty="0">
                <a:solidFill>
                  <a:schemeClr val="tx1"/>
                </a:solidFill>
              </a:rPr>
              <a:t>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2400" b="1" dirty="0" err="1" smtClean="0">
                <a:solidFill>
                  <a:schemeClr val="tx1"/>
                </a:solidFill>
              </a:rPr>
              <a:t>Небезпека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– </a:t>
            </a:r>
            <a:r>
              <a:rPr lang="ru-RU" sz="2000" dirty="0" err="1">
                <a:solidFill>
                  <a:schemeClr val="tx1"/>
                </a:solidFill>
              </a:rPr>
              <a:t>акули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які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нападають</a:t>
            </a:r>
            <a:r>
              <a:rPr lang="ru-RU" sz="2000" dirty="0">
                <a:solidFill>
                  <a:schemeClr val="tx1"/>
                </a:solidFill>
              </a:rPr>
              <a:t> на </a:t>
            </a:r>
            <a:r>
              <a:rPr lang="ru-RU" sz="2000" dirty="0" err="1">
                <a:solidFill>
                  <a:schemeClr val="tx1"/>
                </a:solidFill>
              </a:rPr>
              <a:t>здобич</a:t>
            </a:r>
            <a:r>
              <a:rPr lang="ru-RU" sz="2000" dirty="0">
                <a:solidFill>
                  <a:schemeClr val="tx1"/>
                </a:solidFill>
              </a:rPr>
              <a:t> Сантьяго, </a:t>
            </a:r>
            <a:r>
              <a:rPr lang="ru-RU" sz="2000" dirty="0" err="1">
                <a:solidFill>
                  <a:schemeClr val="tx1"/>
                </a:solidFill>
              </a:rPr>
              <a:t>символізують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руйнівну</a:t>
            </a:r>
            <a:r>
              <a:rPr lang="ru-RU" sz="2000" dirty="0">
                <a:solidFill>
                  <a:schemeClr val="tx1"/>
                </a:solidFill>
              </a:rPr>
              <a:t> силу.</a:t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b="1" dirty="0" err="1" smtClean="0">
                <a:solidFill>
                  <a:schemeClr val="tx1"/>
                </a:solidFill>
              </a:rPr>
              <a:t>Праця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dirty="0" err="1">
                <a:solidFill>
                  <a:schemeClr val="tx1"/>
                </a:solidFill>
              </a:rPr>
              <a:t>риболовля</a:t>
            </a:r>
            <a:r>
              <a:rPr lang="ru-RU" dirty="0">
                <a:solidFill>
                  <a:schemeClr val="tx1"/>
                </a:solidFill>
              </a:rPr>
              <a:t> – </a:t>
            </a:r>
            <a:r>
              <a:rPr lang="ru-RU" dirty="0" err="1">
                <a:solidFill>
                  <a:schemeClr val="tx1"/>
                </a:solidFill>
              </a:rPr>
              <a:t>це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важкий</a:t>
            </a:r>
            <a:r>
              <a:rPr lang="ru-RU" dirty="0">
                <a:solidFill>
                  <a:schemeClr val="tx1"/>
                </a:solidFill>
              </a:rPr>
              <a:t> труд, </a:t>
            </a:r>
            <a:r>
              <a:rPr lang="ru-RU" dirty="0" err="1">
                <a:solidFill>
                  <a:schemeClr val="tx1"/>
                </a:solidFill>
              </a:rPr>
              <a:t>що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вимагає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терпіння</a:t>
            </a:r>
            <a:r>
              <a:rPr lang="ru-RU" dirty="0">
                <a:solidFill>
                  <a:schemeClr val="tx1"/>
                </a:solidFill>
              </a:rPr>
              <a:t> й </a:t>
            </a:r>
            <a:r>
              <a:rPr lang="ru-RU" dirty="0" err="1">
                <a:solidFill>
                  <a:schemeClr val="tx1"/>
                </a:solidFill>
              </a:rPr>
              <a:t>витривалості</a:t>
            </a:r>
            <a:r>
              <a:rPr lang="ru-RU" dirty="0">
                <a:solidFill>
                  <a:schemeClr val="tx1"/>
                </a:solidFill>
              </a:rPr>
              <a:t>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2000" b="1" dirty="0" err="1" smtClean="0">
                <a:solidFill>
                  <a:schemeClr val="tx1"/>
                </a:solidFill>
              </a:rPr>
              <a:t>Самітність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море </a:t>
            </a:r>
            <a:r>
              <a:rPr lang="ru-RU" dirty="0" err="1">
                <a:solidFill>
                  <a:schemeClr val="tx1"/>
                </a:solidFill>
              </a:rPr>
              <a:t>величезне</a:t>
            </a:r>
            <a:r>
              <a:rPr lang="ru-RU" dirty="0">
                <a:solidFill>
                  <a:schemeClr val="tx1"/>
                </a:solidFill>
              </a:rPr>
              <a:t>, а </a:t>
            </a:r>
            <a:r>
              <a:rPr lang="ru-RU" dirty="0" err="1">
                <a:solidFill>
                  <a:schemeClr val="tx1"/>
                </a:solidFill>
              </a:rPr>
              <a:t>старий</a:t>
            </a:r>
            <a:r>
              <a:rPr lang="ru-RU" dirty="0">
                <a:solidFill>
                  <a:schemeClr val="tx1"/>
                </a:solidFill>
              </a:rPr>
              <a:t> у </a:t>
            </a:r>
            <a:r>
              <a:rPr lang="ru-RU" dirty="0" err="1">
                <a:solidFill>
                  <a:schemeClr val="tx1"/>
                </a:solidFill>
              </a:rPr>
              <a:t>човні</a:t>
            </a:r>
            <a:r>
              <a:rPr lang="ru-RU" dirty="0">
                <a:solidFill>
                  <a:schemeClr val="tx1"/>
                </a:solidFill>
              </a:rPr>
              <a:t> сам, </a:t>
            </a:r>
            <a:r>
              <a:rPr lang="ru-RU" dirty="0" err="1">
                <a:solidFill>
                  <a:schemeClr val="tx1"/>
                </a:solidFill>
              </a:rPr>
              <a:t>наодинці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світом</a:t>
            </a:r>
            <a:r>
              <a:rPr lang="ru-RU" dirty="0">
                <a:solidFill>
                  <a:schemeClr val="tx1"/>
                </a:solidFill>
              </a:rPr>
              <a:t>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2000" b="1" dirty="0" err="1" smtClean="0">
                <a:solidFill>
                  <a:schemeClr val="tx1"/>
                </a:solidFill>
              </a:rPr>
              <a:t>Таємниця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море </a:t>
            </a:r>
            <a:r>
              <a:rPr lang="ru-RU" dirty="0" err="1">
                <a:solidFill>
                  <a:schemeClr val="tx1"/>
                </a:solidFill>
              </a:rPr>
              <a:t>приховує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незвідане</a:t>
            </a:r>
            <a:r>
              <a:rPr lang="ru-RU" dirty="0">
                <a:solidFill>
                  <a:schemeClr val="tx1"/>
                </a:solidFill>
              </a:rPr>
              <a:t>, у </a:t>
            </a:r>
            <a:r>
              <a:rPr lang="ru-RU" dirty="0" err="1">
                <a:solidFill>
                  <a:schemeClr val="tx1"/>
                </a:solidFill>
              </a:rPr>
              <a:t>ньому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живуть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марліни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акули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небезпеки</a:t>
            </a:r>
            <a:r>
              <a:rPr lang="ru-RU" dirty="0">
                <a:solidFill>
                  <a:schemeClr val="tx1"/>
                </a:solidFill>
              </a:rPr>
              <a:t> й </a:t>
            </a:r>
            <a:r>
              <a:rPr lang="ru-RU" dirty="0" err="1">
                <a:solidFill>
                  <a:schemeClr val="tx1"/>
                </a:solidFill>
              </a:rPr>
              <a:t>надії</a:t>
            </a:r>
            <a:r>
              <a:rPr lang="ru-RU" dirty="0">
                <a:solidFill>
                  <a:schemeClr val="tx1"/>
                </a:solidFill>
              </a:rPr>
              <a:t>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2400" b="1" dirty="0" err="1" smtClean="0">
                <a:solidFill>
                  <a:schemeClr val="tx1"/>
                </a:solidFill>
              </a:rPr>
              <a:t>Мудрість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– </a:t>
            </a:r>
            <a:r>
              <a:rPr lang="ru-RU" sz="2000" dirty="0" err="1">
                <a:solidFill>
                  <a:schemeClr val="tx1"/>
                </a:solidFill>
              </a:rPr>
              <a:t>воно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навчило</a:t>
            </a:r>
            <a:r>
              <a:rPr lang="ru-RU" sz="2000" dirty="0">
                <a:solidFill>
                  <a:schemeClr val="tx1"/>
                </a:solidFill>
              </a:rPr>
              <a:t> Сантьяго </a:t>
            </a:r>
            <a:r>
              <a:rPr lang="ru-RU" sz="2000" dirty="0" err="1">
                <a:solidFill>
                  <a:schemeClr val="tx1"/>
                </a:solidFill>
              </a:rPr>
              <a:t>терпінню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розумінню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природи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філософському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ставленню</a:t>
            </a:r>
            <a:r>
              <a:rPr lang="ru-RU" sz="2000" dirty="0">
                <a:solidFill>
                  <a:schemeClr val="tx1"/>
                </a:solidFill>
              </a:rPr>
              <a:t> до </a:t>
            </a:r>
            <a:r>
              <a:rPr lang="ru-RU" sz="2000" dirty="0" err="1">
                <a:solidFill>
                  <a:schemeClr val="tx1"/>
                </a:solidFill>
              </a:rPr>
              <a:t>поразок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20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115" y="511247"/>
            <a:ext cx="11901714" cy="600164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 err="1"/>
              <a:t>Дорогі</a:t>
            </a:r>
            <a:r>
              <a:rPr lang="ru-RU" sz="2400" dirty="0"/>
              <a:t> </a:t>
            </a:r>
            <a:r>
              <a:rPr lang="ru-RU" sz="2400" dirty="0" err="1"/>
              <a:t>учні</a:t>
            </a:r>
            <a:r>
              <a:rPr lang="ru-RU" sz="2400" dirty="0"/>
              <a:t>, </a:t>
            </a:r>
            <a:r>
              <a:rPr lang="ru-RU" sz="2400" dirty="0" err="1"/>
              <a:t>сьогодні</a:t>
            </a:r>
            <a:r>
              <a:rPr lang="ru-RU" sz="2400" dirty="0"/>
              <a:t> ми разом </a:t>
            </a:r>
            <a:r>
              <a:rPr lang="ru-RU" sz="2400" dirty="0" err="1"/>
              <a:t>здійснили</a:t>
            </a:r>
            <a:r>
              <a:rPr lang="ru-RU" sz="2400" dirty="0"/>
              <a:t> </a:t>
            </a:r>
            <a:r>
              <a:rPr lang="ru-RU" sz="2400" dirty="0" err="1"/>
              <a:t>подорож</a:t>
            </a:r>
            <a:r>
              <a:rPr lang="ru-RU" sz="2400" dirty="0"/>
              <a:t> </a:t>
            </a:r>
            <a:r>
              <a:rPr lang="ru-RU" sz="2400" dirty="0" err="1"/>
              <a:t>хвилями</a:t>
            </a:r>
            <a:r>
              <a:rPr lang="ru-RU" sz="2400" dirty="0"/>
              <a:t> </a:t>
            </a:r>
            <a:r>
              <a:rPr lang="ru-RU" sz="2400" dirty="0" err="1"/>
              <a:t>творчості</a:t>
            </a:r>
            <a:r>
              <a:rPr lang="ru-RU" sz="2400" dirty="0"/>
              <a:t> </a:t>
            </a:r>
            <a:r>
              <a:rPr lang="ru-RU" sz="2400" dirty="0" err="1"/>
              <a:t>Ернеста</a:t>
            </a:r>
            <a:r>
              <a:rPr lang="ru-RU" sz="2400" dirty="0"/>
              <a:t> </a:t>
            </a:r>
            <a:r>
              <a:rPr lang="ru-RU" sz="2400" dirty="0" err="1"/>
              <a:t>Гемінґвея</a:t>
            </a:r>
            <a:r>
              <a:rPr lang="ru-RU" sz="2400" dirty="0"/>
              <a:t>, </a:t>
            </a:r>
            <a:r>
              <a:rPr lang="ru-RU" sz="2400" dirty="0" err="1"/>
              <a:t>поринувши</a:t>
            </a:r>
            <a:r>
              <a:rPr lang="ru-RU" sz="2400" dirty="0"/>
              <a:t> у </a:t>
            </a:r>
            <a:r>
              <a:rPr lang="ru-RU" sz="2400" dirty="0" err="1"/>
              <a:t>глибини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філософської</a:t>
            </a:r>
            <a:r>
              <a:rPr lang="ru-RU" sz="2400" dirty="0"/>
              <a:t> </a:t>
            </a:r>
            <a:r>
              <a:rPr lang="ru-RU" sz="2400" dirty="0" err="1"/>
              <a:t>притчі</a:t>
            </a:r>
            <a:r>
              <a:rPr lang="ru-RU" sz="2400" dirty="0"/>
              <a:t> про </a:t>
            </a:r>
            <a:r>
              <a:rPr lang="ru-RU" sz="2400" b="1" dirty="0" err="1"/>
              <a:t>людину</a:t>
            </a:r>
            <a:r>
              <a:rPr lang="ru-RU" sz="2400" b="1" dirty="0"/>
              <a:t>, море і </a:t>
            </a:r>
            <a:r>
              <a:rPr lang="ru-RU" sz="2400" b="1" dirty="0" err="1"/>
              <a:t>боротьбу</a:t>
            </a:r>
            <a:r>
              <a:rPr lang="ru-RU" sz="2400" dirty="0"/>
              <a:t>.</a:t>
            </a:r>
          </a:p>
          <a:p>
            <a:pPr indent="457200" algn="just"/>
            <a:r>
              <a:rPr lang="ru-RU" sz="2400" b="1" dirty="0"/>
              <a:t>Сантьяго</a:t>
            </a:r>
            <a:r>
              <a:rPr lang="ru-RU" sz="2400" dirty="0"/>
              <a:t> – </a:t>
            </a:r>
            <a:r>
              <a:rPr lang="ru-RU" sz="2400" dirty="0" err="1"/>
              <a:t>це</a:t>
            </a:r>
            <a:r>
              <a:rPr lang="ru-RU" sz="2400" dirty="0"/>
              <a:t> не просто </a:t>
            </a:r>
            <a:r>
              <a:rPr lang="ru-RU" sz="2400" dirty="0" err="1"/>
              <a:t>старий</a:t>
            </a:r>
            <a:r>
              <a:rPr lang="ru-RU" sz="2400" dirty="0"/>
              <a:t> </a:t>
            </a:r>
            <a:r>
              <a:rPr lang="ru-RU" sz="2400" dirty="0" err="1"/>
              <a:t>рибалка</a:t>
            </a:r>
            <a:r>
              <a:rPr lang="ru-RU" sz="2400" dirty="0"/>
              <a:t>. </a:t>
            </a:r>
            <a:r>
              <a:rPr lang="ru-RU" sz="2400" dirty="0" err="1"/>
              <a:t>Це</a:t>
            </a:r>
            <a:r>
              <a:rPr lang="ru-RU" sz="2400" dirty="0"/>
              <a:t> символ </a:t>
            </a:r>
            <a:r>
              <a:rPr lang="ru-RU" sz="2400" dirty="0" err="1"/>
              <a:t>незламності</a:t>
            </a:r>
            <a:r>
              <a:rPr lang="ru-RU" sz="2400" dirty="0"/>
              <a:t> духу, </a:t>
            </a:r>
            <a:r>
              <a:rPr lang="ru-RU" sz="2400" dirty="0" err="1"/>
              <a:t>віри</a:t>
            </a:r>
            <a:r>
              <a:rPr lang="ru-RU" sz="2400" dirty="0"/>
              <a:t> у </a:t>
            </a:r>
            <a:r>
              <a:rPr lang="ru-RU" sz="2400" dirty="0" err="1"/>
              <a:t>власні</a:t>
            </a:r>
            <a:r>
              <a:rPr lang="ru-RU" sz="2400" dirty="0"/>
              <a:t> </a:t>
            </a:r>
            <a:r>
              <a:rPr lang="ru-RU" sz="2400" dirty="0" err="1"/>
              <a:t>сили</a:t>
            </a:r>
            <a:r>
              <a:rPr lang="ru-RU" sz="2400" dirty="0"/>
              <a:t>, </a:t>
            </a:r>
            <a:r>
              <a:rPr lang="ru-RU" sz="2400" dirty="0" err="1"/>
              <a:t>боротьби</a:t>
            </a:r>
            <a:r>
              <a:rPr lang="ru-RU" sz="2400" dirty="0"/>
              <a:t>, яка </a:t>
            </a:r>
            <a:r>
              <a:rPr lang="ru-RU" sz="2400" dirty="0" err="1"/>
              <a:t>надає</a:t>
            </a:r>
            <a:r>
              <a:rPr lang="ru-RU" sz="2400" dirty="0"/>
              <a:t> </a:t>
            </a:r>
            <a:r>
              <a:rPr lang="ru-RU" sz="2400" dirty="0" err="1"/>
              <a:t>життю</a:t>
            </a:r>
            <a:r>
              <a:rPr lang="ru-RU" sz="2400" dirty="0"/>
              <a:t> </a:t>
            </a:r>
            <a:r>
              <a:rPr lang="ru-RU" sz="2400" dirty="0" err="1"/>
              <a:t>сенс</a:t>
            </a:r>
            <a:r>
              <a:rPr lang="ru-RU" sz="2400" dirty="0"/>
              <a:t>. </a:t>
            </a:r>
            <a:r>
              <a:rPr lang="ru-RU" sz="2400" dirty="0" err="1"/>
              <a:t>Він</a:t>
            </a:r>
            <a:r>
              <a:rPr lang="ru-RU" sz="2400" dirty="0"/>
              <a:t> не </a:t>
            </a:r>
            <a:r>
              <a:rPr lang="ru-RU" sz="2400" dirty="0" err="1"/>
              <a:t>здався</a:t>
            </a:r>
            <a:r>
              <a:rPr lang="ru-RU" sz="2400" dirty="0"/>
              <a:t>, </a:t>
            </a:r>
            <a:r>
              <a:rPr lang="ru-RU" sz="2400" dirty="0" err="1"/>
              <a:t>хоч</a:t>
            </a:r>
            <a:r>
              <a:rPr lang="ru-RU" sz="2400" dirty="0"/>
              <a:t> і </a:t>
            </a:r>
            <a:r>
              <a:rPr lang="ru-RU" sz="2400" dirty="0" err="1"/>
              <a:t>повернувся</a:t>
            </a:r>
            <a:r>
              <a:rPr lang="ru-RU" sz="2400" dirty="0"/>
              <a:t> </a:t>
            </a:r>
            <a:r>
              <a:rPr lang="ru-RU" sz="2400" dirty="0" err="1"/>
              <a:t>додому</a:t>
            </a:r>
            <a:r>
              <a:rPr lang="ru-RU" sz="2400" dirty="0"/>
              <a:t> не з уловом, а </a:t>
            </a:r>
            <a:r>
              <a:rPr lang="ru-RU" sz="2400" dirty="0" err="1"/>
              <a:t>лише</a:t>
            </a:r>
            <a:r>
              <a:rPr lang="ru-RU" sz="2400" dirty="0"/>
              <a:t> з </a:t>
            </a:r>
            <a:r>
              <a:rPr lang="ru-RU" sz="2400" dirty="0" err="1"/>
              <a:t>кістяком</a:t>
            </a:r>
            <a:r>
              <a:rPr lang="ru-RU" sz="2400" dirty="0"/>
              <a:t> </a:t>
            </a:r>
            <a:r>
              <a:rPr lang="ru-RU" sz="2400" dirty="0" err="1"/>
              <a:t>риби</a:t>
            </a:r>
            <a:r>
              <a:rPr lang="ru-RU" sz="2400" dirty="0"/>
              <a:t>. Але </a:t>
            </a:r>
            <a:r>
              <a:rPr lang="ru-RU" sz="2400" dirty="0" err="1"/>
              <a:t>чи</a:t>
            </a:r>
            <a:r>
              <a:rPr lang="ru-RU" sz="2400" dirty="0"/>
              <a:t> </a:t>
            </a:r>
            <a:r>
              <a:rPr lang="ru-RU" sz="2400" dirty="0" err="1"/>
              <a:t>програв</a:t>
            </a:r>
            <a:r>
              <a:rPr lang="ru-RU" sz="2400" dirty="0"/>
              <a:t> </a:t>
            </a:r>
            <a:r>
              <a:rPr lang="ru-RU" sz="2400" dirty="0" err="1"/>
              <a:t>він</a:t>
            </a:r>
            <a:r>
              <a:rPr lang="ru-RU" sz="2400" dirty="0"/>
              <a:t>? </a:t>
            </a:r>
            <a:r>
              <a:rPr lang="ru-RU" sz="2400" dirty="0" err="1"/>
              <a:t>Гемінґвей</a:t>
            </a:r>
            <a:r>
              <a:rPr lang="ru-RU" sz="2400" dirty="0"/>
              <a:t> </a:t>
            </a:r>
            <a:r>
              <a:rPr lang="ru-RU" sz="2400" dirty="0" err="1"/>
              <a:t>відповідає</a:t>
            </a:r>
            <a:r>
              <a:rPr lang="ru-RU" sz="2400" dirty="0"/>
              <a:t> нам просто: </a:t>
            </a:r>
            <a:r>
              <a:rPr lang="ru-RU" sz="2400" b="1" dirty="0"/>
              <a:t>«Людину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знищити</a:t>
            </a:r>
            <a:r>
              <a:rPr lang="ru-RU" sz="2400" b="1" dirty="0"/>
              <a:t>, але не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перемогти</a:t>
            </a:r>
            <a:r>
              <a:rPr lang="ru-RU" sz="2400" b="1" dirty="0"/>
              <a:t>»</a:t>
            </a:r>
            <a:r>
              <a:rPr lang="ru-RU" sz="2400" dirty="0"/>
              <a:t>.</a:t>
            </a:r>
          </a:p>
          <a:p>
            <a:pPr indent="457200" algn="just"/>
            <a:r>
              <a:rPr lang="ru-RU" sz="2400" dirty="0" err="1"/>
              <a:t>Ця</a:t>
            </a:r>
            <a:r>
              <a:rPr lang="ru-RU" sz="2400" dirty="0"/>
              <a:t> </a:t>
            </a:r>
            <a:r>
              <a:rPr lang="ru-RU" sz="2400" dirty="0" err="1"/>
              <a:t>повість</a:t>
            </a:r>
            <a:r>
              <a:rPr lang="ru-RU" sz="2400" dirty="0"/>
              <a:t> </a:t>
            </a:r>
            <a:r>
              <a:rPr lang="ru-RU" sz="2400" dirty="0" err="1"/>
              <a:t>змушує</a:t>
            </a:r>
            <a:r>
              <a:rPr lang="ru-RU" sz="2400" dirty="0"/>
              <a:t> </a:t>
            </a:r>
            <a:r>
              <a:rPr lang="ru-RU" sz="2400" dirty="0" err="1"/>
              <a:t>замислитися</a:t>
            </a:r>
            <a:r>
              <a:rPr lang="ru-RU" sz="2400" dirty="0"/>
              <a:t>: </a:t>
            </a:r>
            <a:r>
              <a:rPr lang="ru-RU" sz="2400" b="1" dirty="0" err="1"/>
              <a:t>що</a:t>
            </a:r>
            <a:r>
              <a:rPr lang="ru-RU" sz="2400" b="1" dirty="0"/>
              <a:t> для кожного з нас </a:t>
            </a:r>
            <a:r>
              <a:rPr lang="ru-RU" sz="2400" b="1" dirty="0" err="1"/>
              <a:t>означає</a:t>
            </a:r>
            <a:r>
              <a:rPr lang="ru-RU" sz="2400" b="1" dirty="0"/>
              <a:t> </a:t>
            </a:r>
            <a:r>
              <a:rPr lang="ru-RU" sz="2400" b="1" dirty="0" err="1"/>
              <a:t>справжня</a:t>
            </a:r>
            <a:r>
              <a:rPr lang="ru-RU" sz="2400" b="1" dirty="0"/>
              <a:t> </a:t>
            </a:r>
            <a:r>
              <a:rPr lang="ru-RU" sz="2400" b="1" dirty="0" err="1"/>
              <a:t>перемога</a:t>
            </a:r>
            <a:r>
              <a:rPr lang="ru-RU" sz="2400" b="1" dirty="0"/>
              <a:t>? </a:t>
            </a:r>
            <a:r>
              <a:rPr lang="ru-RU" sz="2400" b="1" dirty="0" err="1"/>
              <a:t>Чи</a:t>
            </a:r>
            <a:r>
              <a:rPr lang="ru-RU" sz="2400" b="1" dirty="0"/>
              <a:t> </a:t>
            </a:r>
            <a:r>
              <a:rPr lang="ru-RU" sz="2400" b="1" dirty="0" err="1"/>
              <a:t>завжди</a:t>
            </a:r>
            <a:r>
              <a:rPr lang="ru-RU" sz="2400" b="1" dirty="0"/>
              <a:t> вона </a:t>
            </a:r>
            <a:r>
              <a:rPr lang="ru-RU" sz="2400" b="1" dirty="0" err="1"/>
              <a:t>вимірюється</a:t>
            </a:r>
            <a:r>
              <a:rPr lang="ru-RU" sz="2400" b="1" dirty="0"/>
              <a:t> </a:t>
            </a:r>
            <a:r>
              <a:rPr lang="ru-RU" sz="2400" b="1" dirty="0" err="1"/>
              <a:t>матеріальними</a:t>
            </a:r>
            <a:r>
              <a:rPr lang="ru-RU" sz="2400" b="1" dirty="0"/>
              <a:t> </a:t>
            </a:r>
            <a:r>
              <a:rPr lang="ru-RU" sz="2400" b="1" dirty="0" err="1"/>
              <a:t>здобутками</a:t>
            </a:r>
            <a:r>
              <a:rPr lang="ru-RU" sz="2400" b="1" dirty="0"/>
              <a:t>? </a:t>
            </a:r>
            <a:r>
              <a:rPr lang="ru-RU" sz="2400" dirty="0"/>
              <a:t>Сантьяго </a:t>
            </a:r>
            <a:r>
              <a:rPr lang="ru-RU" sz="2400" dirty="0" err="1"/>
              <a:t>втратив</a:t>
            </a:r>
            <a:r>
              <a:rPr lang="ru-RU" sz="2400" dirty="0"/>
              <a:t> </a:t>
            </a:r>
            <a:r>
              <a:rPr lang="ru-RU" sz="2400" dirty="0" err="1"/>
              <a:t>рибу</a:t>
            </a:r>
            <a:r>
              <a:rPr lang="ru-RU" sz="2400" dirty="0"/>
              <a:t>, але </a:t>
            </a:r>
            <a:r>
              <a:rPr lang="ru-RU" sz="2400" dirty="0" err="1"/>
              <a:t>зберіг</a:t>
            </a:r>
            <a:r>
              <a:rPr lang="ru-RU" sz="2400" dirty="0"/>
              <a:t> свою честь, </a:t>
            </a:r>
            <a:r>
              <a:rPr lang="ru-RU" sz="2400" dirty="0" err="1"/>
              <a:t>гідність</a:t>
            </a:r>
            <a:r>
              <a:rPr lang="ru-RU" sz="2400" dirty="0"/>
              <a:t> і </a:t>
            </a:r>
            <a:r>
              <a:rPr lang="ru-RU" sz="2400" dirty="0" err="1"/>
              <a:t>віру</a:t>
            </a:r>
            <a:r>
              <a:rPr lang="ru-RU" sz="2400" dirty="0"/>
              <a:t> в себе.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залишився</a:t>
            </a:r>
            <a:r>
              <a:rPr lang="ru-RU" sz="2400" dirty="0"/>
              <a:t> собою, не </a:t>
            </a:r>
            <a:r>
              <a:rPr lang="ru-RU" sz="2400" dirty="0" err="1"/>
              <a:t>зламався</a:t>
            </a:r>
            <a:r>
              <a:rPr lang="ru-RU" sz="2400" dirty="0"/>
              <a:t> перед </a:t>
            </a:r>
            <a:r>
              <a:rPr lang="ru-RU" sz="2400" dirty="0" err="1"/>
              <a:t>випробуваннями</a:t>
            </a:r>
            <a:r>
              <a:rPr lang="ru-RU" sz="2400" dirty="0"/>
              <a:t>.</a:t>
            </a:r>
          </a:p>
          <a:p>
            <a:pPr indent="457200" algn="just"/>
            <a:r>
              <a:rPr lang="ru-RU" sz="2400" dirty="0"/>
              <a:t>Нехай </a:t>
            </a:r>
            <a:r>
              <a:rPr lang="ru-RU" sz="2400" dirty="0" err="1"/>
              <a:t>ця</a:t>
            </a:r>
            <a:r>
              <a:rPr lang="ru-RU" sz="2400" dirty="0"/>
              <a:t> </a:t>
            </a:r>
            <a:r>
              <a:rPr lang="ru-RU" sz="2400" dirty="0" err="1"/>
              <a:t>історія</a:t>
            </a:r>
            <a:r>
              <a:rPr lang="ru-RU" sz="2400" dirty="0"/>
              <a:t> стане для нас прикладом того,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навіть</a:t>
            </a:r>
            <a:r>
              <a:rPr lang="ru-RU" sz="2400" dirty="0"/>
              <a:t> у </a:t>
            </a:r>
            <a:r>
              <a:rPr lang="ru-RU" sz="2400" dirty="0" err="1"/>
              <a:t>найважчі</a:t>
            </a:r>
            <a:r>
              <a:rPr lang="ru-RU" sz="2400" dirty="0"/>
              <a:t> </a:t>
            </a:r>
            <a:r>
              <a:rPr lang="ru-RU" sz="2400" dirty="0" err="1"/>
              <a:t>моменти</a:t>
            </a:r>
            <a:r>
              <a:rPr lang="ru-RU" sz="2400" dirty="0"/>
              <a:t> </a:t>
            </a:r>
            <a:r>
              <a:rPr lang="ru-RU" sz="2400" dirty="0" err="1"/>
              <a:t>життя</a:t>
            </a:r>
            <a:r>
              <a:rPr lang="ru-RU" sz="2400" dirty="0"/>
              <a:t> не </a:t>
            </a:r>
            <a:r>
              <a:rPr lang="ru-RU" sz="2400" dirty="0" err="1"/>
              <a:t>можна</a:t>
            </a:r>
            <a:r>
              <a:rPr lang="ru-RU" sz="2400" dirty="0"/>
              <a:t> </a:t>
            </a:r>
            <a:r>
              <a:rPr lang="ru-RU" sz="2400" dirty="0" err="1"/>
              <a:t>опускати</a:t>
            </a:r>
            <a:r>
              <a:rPr lang="ru-RU" sz="2400" dirty="0"/>
              <a:t> руки. Треба </a:t>
            </a:r>
            <a:r>
              <a:rPr lang="ru-RU" sz="2400" dirty="0" err="1"/>
              <a:t>йти</a:t>
            </a:r>
            <a:r>
              <a:rPr lang="ru-RU" sz="2400" dirty="0"/>
              <a:t> вперед, </a:t>
            </a:r>
            <a:r>
              <a:rPr lang="ru-RU" sz="2400" dirty="0" err="1"/>
              <a:t>долати</a:t>
            </a:r>
            <a:r>
              <a:rPr lang="ru-RU" sz="2400" dirty="0"/>
              <a:t> </a:t>
            </a:r>
            <a:r>
              <a:rPr lang="ru-RU" sz="2400" dirty="0" err="1"/>
              <a:t>труднощі</a:t>
            </a:r>
            <a:r>
              <a:rPr lang="ru-RU" sz="2400" dirty="0"/>
              <a:t> і </a:t>
            </a:r>
            <a:r>
              <a:rPr lang="ru-RU" sz="2400" dirty="0" err="1"/>
              <a:t>залишатися</a:t>
            </a:r>
            <a:r>
              <a:rPr lang="ru-RU" sz="2400" dirty="0"/>
              <a:t> </a:t>
            </a:r>
            <a:r>
              <a:rPr lang="ru-RU" sz="2400" dirty="0" err="1"/>
              <a:t>вірними</a:t>
            </a:r>
            <a:r>
              <a:rPr lang="ru-RU" sz="2400" dirty="0"/>
              <a:t> своїм </a:t>
            </a:r>
            <a:r>
              <a:rPr lang="ru-RU" sz="2400" dirty="0" err="1"/>
              <a:t>мріям</a:t>
            </a:r>
            <a:r>
              <a:rPr lang="ru-RU" sz="2400" dirty="0"/>
              <a:t>. </a:t>
            </a:r>
            <a:r>
              <a:rPr lang="ru-RU" sz="2400" b="1" dirty="0" err="1"/>
              <a:t>Адже</a:t>
            </a:r>
            <a:r>
              <a:rPr lang="ru-RU" sz="2400" b="1" dirty="0"/>
              <a:t> головне не </a:t>
            </a:r>
            <a:r>
              <a:rPr lang="ru-RU" sz="2400" b="1" dirty="0" err="1"/>
              <a:t>лише</a:t>
            </a:r>
            <a:r>
              <a:rPr lang="ru-RU" sz="2400" b="1" dirty="0"/>
              <a:t> результат, а й шлях, </a:t>
            </a:r>
            <a:r>
              <a:rPr lang="ru-RU" sz="2400" b="1" dirty="0" err="1"/>
              <a:t>яким</a:t>
            </a:r>
            <a:r>
              <a:rPr lang="ru-RU" sz="2400" b="1" dirty="0"/>
              <a:t> ми </a:t>
            </a:r>
            <a:r>
              <a:rPr lang="ru-RU" sz="2400" b="1" dirty="0" err="1"/>
              <a:t>його</a:t>
            </a:r>
            <a:r>
              <a:rPr lang="ru-RU" sz="2400" b="1" dirty="0"/>
              <a:t> </a:t>
            </a:r>
            <a:r>
              <a:rPr lang="ru-RU" sz="2400" b="1" dirty="0" err="1"/>
              <a:t>досягаємо</a:t>
            </a:r>
            <a:r>
              <a:rPr lang="ru-RU" sz="2400" b="1" dirty="0"/>
              <a:t>.</a:t>
            </a:r>
          </a:p>
          <a:p>
            <a:pPr indent="457200" algn="just"/>
            <a:r>
              <a:rPr lang="ru-RU" sz="2400" dirty="0" err="1"/>
              <a:t>Тож</a:t>
            </a:r>
            <a:r>
              <a:rPr lang="ru-RU" sz="2400" dirty="0"/>
              <a:t> </a:t>
            </a:r>
            <a:r>
              <a:rPr lang="ru-RU" sz="2400" dirty="0" err="1"/>
              <a:t>пам’ятаймо</a:t>
            </a:r>
            <a:r>
              <a:rPr lang="ru-RU" sz="2400" dirty="0"/>
              <a:t>: </a:t>
            </a:r>
            <a:r>
              <a:rPr lang="ru-RU" sz="2400" dirty="0" err="1"/>
              <a:t>кожен</a:t>
            </a:r>
            <a:r>
              <a:rPr lang="ru-RU" sz="2400" dirty="0"/>
              <a:t> </a:t>
            </a:r>
            <a:r>
              <a:rPr lang="ru-RU" sz="2400" dirty="0" err="1"/>
              <a:t>із</a:t>
            </a:r>
            <a:r>
              <a:rPr lang="ru-RU" sz="2400" dirty="0"/>
              <a:t> нас у </a:t>
            </a:r>
            <a:r>
              <a:rPr lang="ru-RU" sz="2400" dirty="0" err="1"/>
              <a:t>своєму</a:t>
            </a:r>
            <a:r>
              <a:rPr lang="ru-RU" sz="2400" dirty="0"/>
              <a:t> </a:t>
            </a:r>
            <a:r>
              <a:rPr lang="ru-RU" sz="2400" dirty="0" err="1"/>
              <a:t>житті</a:t>
            </a:r>
            <a:r>
              <a:rPr lang="ru-RU" sz="2400" dirty="0"/>
              <a:t> </a:t>
            </a:r>
            <a:r>
              <a:rPr lang="ru-RU" sz="2400" dirty="0" err="1"/>
              <a:t>має</a:t>
            </a:r>
            <a:r>
              <a:rPr lang="ru-RU" sz="2400" dirty="0"/>
              <a:t> </a:t>
            </a:r>
            <a:r>
              <a:rPr lang="ru-RU" sz="2400" dirty="0" err="1"/>
              <a:t>власне</a:t>
            </a:r>
            <a:r>
              <a:rPr lang="ru-RU" sz="2400" dirty="0"/>
              <a:t> «море» – з </a:t>
            </a:r>
            <a:r>
              <a:rPr lang="ru-RU" sz="2400" dirty="0" err="1"/>
              <a:t>його</a:t>
            </a:r>
            <a:r>
              <a:rPr lang="ru-RU" sz="2400" dirty="0"/>
              <a:t> штилем і бурями. Головне – не </a:t>
            </a:r>
            <a:r>
              <a:rPr lang="ru-RU" sz="2400" dirty="0" err="1"/>
              <a:t>боятися</a:t>
            </a:r>
            <a:r>
              <a:rPr lang="ru-RU" sz="2400" dirty="0"/>
              <a:t> </a:t>
            </a:r>
            <a:r>
              <a:rPr lang="ru-RU" sz="2400" dirty="0" err="1"/>
              <a:t>вирушати</a:t>
            </a:r>
            <a:r>
              <a:rPr lang="ru-RU" sz="2400" dirty="0"/>
              <a:t> в </a:t>
            </a:r>
            <a:r>
              <a:rPr lang="ru-RU" sz="2400" dirty="0" err="1"/>
              <a:t>цей</a:t>
            </a:r>
            <a:r>
              <a:rPr lang="ru-RU" sz="2400" dirty="0"/>
              <a:t> шлях і не </a:t>
            </a:r>
            <a:r>
              <a:rPr lang="ru-RU" sz="2400" dirty="0" err="1"/>
              <a:t>втрачати</a:t>
            </a:r>
            <a:r>
              <a:rPr lang="ru-RU" sz="2400" dirty="0"/>
              <a:t> </a:t>
            </a:r>
            <a:r>
              <a:rPr lang="ru-RU" sz="2400" dirty="0" err="1"/>
              <a:t>віру</a:t>
            </a:r>
            <a:r>
              <a:rPr lang="ru-RU" sz="2400" dirty="0"/>
              <a:t> в себе.</a:t>
            </a:r>
          </a:p>
          <a:p>
            <a:pPr indent="457200" algn="just"/>
            <a:r>
              <a:rPr lang="ru-RU" sz="2400" b="1" dirty="0" err="1"/>
              <a:t>Дякую</a:t>
            </a:r>
            <a:r>
              <a:rPr lang="ru-RU" sz="2400" b="1" dirty="0"/>
              <a:t> вам за роботу на </a:t>
            </a:r>
            <a:r>
              <a:rPr lang="ru-RU" sz="2400" b="1" dirty="0" err="1"/>
              <a:t>уроці</a:t>
            </a:r>
            <a:r>
              <a:rPr lang="ru-RU" sz="2400" b="1" dirty="0"/>
              <a:t>! 😊</a:t>
            </a:r>
          </a:p>
        </p:txBody>
      </p:sp>
    </p:spTree>
    <p:extLst>
      <p:ext uri="{BB962C8B-B14F-4D97-AF65-F5344CB8AC3E}">
        <p14:creationId xmlns:p14="http://schemas.microsoft.com/office/powerpoint/2010/main" val="5118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70363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0629" y="205922"/>
            <a:ext cx="11916229" cy="513986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4000" b="1" dirty="0" err="1" smtClean="0">
                <a:solidFill>
                  <a:srgbClr val="202124"/>
                </a:solidFill>
                <a:latin typeface="Comic Sans MS" panose="030F0702030302020204" pitchFamily="66" charset="0"/>
              </a:rPr>
              <a:t>Домашнє</a:t>
            </a:r>
            <a:r>
              <a:rPr lang="ru-RU" sz="4000" b="1" dirty="0" smtClean="0">
                <a:solidFill>
                  <a:srgbClr val="202124"/>
                </a:solidFill>
                <a:latin typeface="Comic Sans MS" panose="030F0702030302020204" pitchFamily="66" charset="0"/>
              </a:rPr>
              <a:t> </a:t>
            </a:r>
            <a:r>
              <a:rPr lang="ru-RU" sz="4000" b="1" dirty="0" err="1" smtClean="0">
                <a:solidFill>
                  <a:srgbClr val="202124"/>
                </a:solidFill>
                <a:latin typeface="Comic Sans MS" panose="030F0702030302020204" pitchFamily="66" charset="0"/>
              </a:rPr>
              <a:t>завдання</a:t>
            </a:r>
            <a:endParaRPr lang="ru-RU" sz="4000" b="1" dirty="0" smtClean="0">
              <a:solidFill>
                <a:srgbClr val="202124"/>
              </a:solidFill>
              <a:latin typeface="Comic Sans MS" panose="030F0702030302020204" pitchFamily="66" charset="0"/>
            </a:endParaRPr>
          </a:p>
          <a:p>
            <a:pPr indent="457200" algn="just"/>
            <a:r>
              <a:rPr lang="ru-RU" sz="2400" dirty="0" smtClean="0">
                <a:solidFill>
                  <a:srgbClr val="202124"/>
                </a:solidFill>
                <a:latin typeface="+mj-lt"/>
              </a:rPr>
              <a:t>-Знати </a:t>
            </a:r>
            <a:r>
              <a:rPr lang="ru-RU" sz="2400" dirty="0" err="1">
                <a:solidFill>
                  <a:srgbClr val="202124"/>
                </a:solidFill>
                <a:latin typeface="+mj-lt"/>
              </a:rPr>
              <a:t>зміст</a:t>
            </a:r>
            <a:r>
              <a:rPr lang="ru-RU" sz="2400" dirty="0">
                <a:solidFill>
                  <a:srgbClr val="202124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202124"/>
                </a:solidFill>
                <a:latin typeface="+mj-lt"/>
              </a:rPr>
              <a:t>твору</a:t>
            </a:r>
            <a:r>
              <a:rPr lang="ru-RU" sz="2400" dirty="0">
                <a:solidFill>
                  <a:srgbClr val="202124"/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rgbClr val="202124"/>
                </a:solidFill>
                <a:latin typeface="+mj-lt"/>
              </a:rPr>
              <a:t>Ернест</a:t>
            </a:r>
            <a:r>
              <a:rPr lang="ru-RU" sz="2400" b="1" dirty="0">
                <a:solidFill>
                  <a:srgbClr val="202124"/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rgbClr val="202124"/>
                </a:solidFill>
                <a:latin typeface="+mj-lt"/>
              </a:rPr>
              <a:t>Гемінгвей</a:t>
            </a:r>
            <a:r>
              <a:rPr lang="ru-RU" sz="2400" b="1" dirty="0">
                <a:solidFill>
                  <a:srgbClr val="202124"/>
                </a:solidFill>
                <a:latin typeface="+mj-lt"/>
              </a:rPr>
              <a:t> «</a:t>
            </a:r>
            <a:r>
              <a:rPr lang="ru-RU" sz="2400" b="1" dirty="0" err="1">
                <a:solidFill>
                  <a:srgbClr val="202124"/>
                </a:solidFill>
                <a:latin typeface="+mj-lt"/>
              </a:rPr>
              <a:t>Старий</a:t>
            </a:r>
            <a:r>
              <a:rPr lang="ru-RU" sz="2400" b="1" dirty="0">
                <a:solidFill>
                  <a:srgbClr val="202124"/>
                </a:solidFill>
                <a:latin typeface="+mj-lt"/>
              </a:rPr>
              <a:t> і  море». </a:t>
            </a:r>
            <a:endParaRPr lang="ru-RU" sz="2400" b="1" dirty="0" smtClean="0">
              <a:solidFill>
                <a:srgbClr val="202124"/>
              </a:solidFill>
              <a:latin typeface="+mj-lt"/>
            </a:endParaRPr>
          </a:p>
          <a:p>
            <a:pPr indent="457200" algn="just"/>
            <a:r>
              <a:rPr lang="ru-RU" sz="2400" dirty="0" err="1" smtClean="0">
                <a:solidFill>
                  <a:srgbClr val="202124"/>
                </a:solidFill>
              </a:rPr>
              <a:t>Читати</a:t>
            </a:r>
            <a:r>
              <a:rPr lang="ru-RU" sz="2400" dirty="0" smtClean="0">
                <a:solidFill>
                  <a:srgbClr val="202124"/>
                </a:solidFill>
              </a:rPr>
              <a:t> </a:t>
            </a:r>
            <a:r>
              <a:rPr lang="ru-RU" sz="2400" dirty="0">
                <a:solidFill>
                  <a:srgbClr val="202124"/>
                </a:solidFill>
              </a:rPr>
              <a:t>за </a:t>
            </a:r>
            <a:r>
              <a:rPr lang="ru-RU" sz="2400" dirty="0" err="1">
                <a:solidFill>
                  <a:srgbClr val="202124"/>
                </a:solidFill>
              </a:rPr>
              <a:t>посиланням</a:t>
            </a:r>
            <a:r>
              <a:rPr lang="ru-RU" sz="2400" dirty="0">
                <a:solidFill>
                  <a:srgbClr val="202124"/>
                </a:solidFill>
              </a:rPr>
              <a:t> </a:t>
            </a:r>
            <a:r>
              <a:rPr lang="ru-RU" sz="2400" dirty="0">
                <a:solidFill>
                  <a:srgbClr val="202124"/>
                </a:solidFill>
                <a:hlinkClick r:id="rId2"/>
              </a:rPr>
              <a:t>https://</a:t>
            </a:r>
            <a:r>
              <a:rPr lang="ru-RU" sz="2400" dirty="0" smtClean="0">
                <a:solidFill>
                  <a:srgbClr val="202124"/>
                </a:solidFill>
                <a:hlinkClick r:id="rId2"/>
              </a:rPr>
              <a:t>www.ukrlib.com.ua/styslo-zl/printit.php?tid=5736</a:t>
            </a:r>
            <a:endParaRPr lang="ru-RU" sz="2400" dirty="0" smtClean="0">
              <a:solidFill>
                <a:srgbClr val="202124"/>
              </a:solidFill>
            </a:endParaRPr>
          </a:p>
          <a:p>
            <a:pPr indent="457200" algn="just"/>
            <a:r>
              <a:rPr lang="ru-RU" sz="2400" dirty="0" err="1" smtClean="0">
                <a:solidFill>
                  <a:srgbClr val="202124"/>
                </a:solidFill>
              </a:rPr>
              <a:t>Прослухати</a:t>
            </a:r>
            <a:r>
              <a:rPr lang="ru-RU" sz="2400" dirty="0" smtClean="0">
                <a:solidFill>
                  <a:srgbClr val="202124"/>
                </a:solidFill>
              </a:rPr>
              <a:t> </a:t>
            </a:r>
            <a:r>
              <a:rPr lang="ru-RU" sz="2400" dirty="0" err="1" smtClean="0">
                <a:solidFill>
                  <a:srgbClr val="202124"/>
                </a:solidFill>
              </a:rPr>
              <a:t>аудіокнигу</a:t>
            </a:r>
            <a:r>
              <a:rPr lang="ru-RU" sz="2400" dirty="0" smtClean="0">
                <a:solidFill>
                  <a:srgbClr val="202124"/>
                </a:solidFill>
              </a:rPr>
              <a:t> </a:t>
            </a:r>
            <a:r>
              <a:rPr lang="ru-RU" sz="2000" dirty="0">
                <a:solidFill>
                  <a:srgbClr val="202124"/>
                </a:solidFill>
              </a:rPr>
              <a:t>https://</a:t>
            </a:r>
            <a:r>
              <a:rPr lang="ru-RU" sz="2000" dirty="0" smtClean="0">
                <a:solidFill>
                  <a:srgbClr val="202124"/>
                </a:solidFill>
              </a:rPr>
              <a:t>www.youtube.com/watch?v=mZPsff6JCgY&amp;authuser=0</a:t>
            </a:r>
            <a:r>
              <a:rPr lang="ru-RU" sz="2400" dirty="0" smtClean="0">
                <a:solidFill>
                  <a:srgbClr val="202124"/>
                </a:solidFill>
              </a:rPr>
              <a:t> </a:t>
            </a:r>
            <a:r>
              <a:rPr lang="ru-RU" sz="2400" dirty="0">
                <a:solidFill>
                  <a:srgbClr val="202124"/>
                </a:solidFill>
              </a:rPr>
              <a:t> </a:t>
            </a:r>
            <a:endParaRPr lang="ru-RU" sz="2400" dirty="0" smtClean="0">
              <a:solidFill>
                <a:srgbClr val="202124"/>
              </a:solidFill>
            </a:endParaRPr>
          </a:p>
          <a:p>
            <a:pPr indent="457200" algn="just"/>
            <a:r>
              <a:rPr lang="ru-RU" sz="2400" dirty="0" err="1" smtClean="0">
                <a:solidFill>
                  <a:srgbClr val="202124"/>
                </a:solidFill>
              </a:rPr>
              <a:t>Вміти</a:t>
            </a:r>
            <a:r>
              <a:rPr lang="ru-RU" sz="2400" dirty="0" smtClean="0">
                <a:solidFill>
                  <a:srgbClr val="202124"/>
                </a:solidFill>
              </a:rPr>
              <a:t> </a:t>
            </a:r>
            <a:r>
              <a:rPr lang="ru-RU" sz="2400" dirty="0" err="1" smtClean="0">
                <a:solidFill>
                  <a:srgbClr val="202124"/>
                </a:solidFill>
              </a:rPr>
              <a:t>аналізувати</a:t>
            </a:r>
            <a:r>
              <a:rPr lang="ru-RU" sz="2400" dirty="0" smtClean="0">
                <a:solidFill>
                  <a:srgbClr val="202124"/>
                </a:solidFill>
              </a:rPr>
              <a:t> та </a:t>
            </a:r>
            <a:r>
              <a:rPr lang="ru-RU" sz="2400" dirty="0" err="1" smtClean="0">
                <a:solidFill>
                  <a:srgbClr val="202124"/>
                </a:solidFill>
              </a:rPr>
              <a:t>переказувати</a:t>
            </a:r>
            <a:r>
              <a:rPr lang="ru-RU" sz="2400" dirty="0" smtClean="0">
                <a:solidFill>
                  <a:srgbClr val="202124"/>
                </a:solidFill>
              </a:rPr>
              <a:t>. </a:t>
            </a:r>
          </a:p>
          <a:p>
            <a:pPr indent="457200" algn="just"/>
            <a:r>
              <a:rPr lang="ru-RU" sz="2400" dirty="0" smtClean="0">
                <a:solidFill>
                  <a:srgbClr val="202124"/>
                </a:solidFill>
                <a:latin typeface="+mj-lt"/>
              </a:rPr>
              <a:t>-</a:t>
            </a:r>
            <a:r>
              <a:rPr lang="ru-RU" sz="2400" dirty="0" err="1" smtClean="0">
                <a:solidFill>
                  <a:srgbClr val="202124"/>
                </a:solidFill>
                <a:latin typeface="+mj-lt"/>
              </a:rPr>
              <a:t>Опрацювати</a:t>
            </a:r>
            <a:r>
              <a:rPr lang="ru-RU" sz="2400" dirty="0" smtClean="0">
                <a:solidFill>
                  <a:srgbClr val="202124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202124"/>
                </a:solidFill>
                <a:latin typeface="+mj-lt"/>
              </a:rPr>
              <a:t>статтю</a:t>
            </a:r>
            <a:r>
              <a:rPr lang="ru-RU" sz="2400" dirty="0">
                <a:solidFill>
                  <a:srgbClr val="202124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202124"/>
                </a:solidFill>
                <a:latin typeface="+mj-lt"/>
              </a:rPr>
              <a:t>підручника</a:t>
            </a:r>
            <a:r>
              <a:rPr lang="ru-RU" sz="2400" dirty="0">
                <a:solidFill>
                  <a:srgbClr val="202124"/>
                </a:solidFill>
                <a:latin typeface="+mj-lt"/>
              </a:rPr>
              <a:t> с. 143-148. (</a:t>
            </a:r>
            <a:r>
              <a:rPr lang="ru-RU" sz="2400" dirty="0" err="1">
                <a:solidFill>
                  <a:srgbClr val="202124"/>
                </a:solidFill>
                <a:latin typeface="+mj-lt"/>
              </a:rPr>
              <a:t>відповідати</a:t>
            </a:r>
            <a:r>
              <a:rPr lang="ru-RU" sz="2400" dirty="0">
                <a:solidFill>
                  <a:srgbClr val="202124"/>
                </a:solidFill>
                <a:latin typeface="+mj-lt"/>
              </a:rPr>
              <a:t> на </a:t>
            </a:r>
            <a:r>
              <a:rPr lang="ru-RU" sz="2400" dirty="0" err="1" smtClean="0">
                <a:solidFill>
                  <a:srgbClr val="202124"/>
                </a:solidFill>
                <a:latin typeface="+mj-lt"/>
              </a:rPr>
              <a:t>питання</a:t>
            </a:r>
            <a:r>
              <a:rPr lang="ru-RU" sz="2400" dirty="0" smtClean="0">
                <a:solidFill>
                  <a:srgbClr val="202124"/>
                </a:solidFill>
                <a:latin typeface="+mj-lt"/>
              </a:rPr>
              <a:t> с. 148 - </a:t>
            </a:r>
            <a:r>
              <a:rPr lang="ru-RU" sz="2400" dirty="0" err="1" smtClean="0">
                <a:solidFill>
                  <a:srgbClr val="202124"/>
                </a:solidFill>
                <a:latin typeface="+mj-lt"/>
              </a:rPr>
              <a:t>усно</a:t>
            </a:r>
            <a:r>
              <a:rPr lang="ru-RU" sz="2400" dirty="0">
                <a:solidFill>
                  <a:srgbClr val="202124"/>
                </a:solidFill>
                <a:latin typeface="+mj-lt"/>
              </a:rPr>
              <a:t>)</a:t>
            </a:r>
            <a:r>
              <a:rPr lang="ru-RU" sz="2400" dirty="0">
                <a:latin typeface="+mj-lt"/>
              </a:rPr>
              <a:t/>
            </a:r>
            <a:br>
              <a:rPr lang="ru-RU" sz="2400" dirty="0">
                <a:latin typeface="+mj-lt"/>
              </a:rPr>
            </a:br>
            <a:r>
              <a:rPr lang="ru-RU" sz="2400" dirty="0">
                <a:solidFill>
                  <a:srgbClr val="202124"/>
                </a:solidFill>
                <a:latin typeface="+mj-lt"/>
                <a:hlinkClick r:id="rId3"/>
              </a:rPr>
              <a:t>https://drive.google.com/file/d/17i58v_G6e7uA42FTblT5NZVwUTHXPSYq/view?usp=drive_link</a:t>
            </a:r>
            <a:r>
              <a:rPr lang="ru-RU" sz="2400" dirty="0">
                <a:solidFill>
                  <a:srgbClr val="202124"/>
                </a:solidFill>
                <a:latin typeface="+mj-lt"/>
              </a:rPr>
              <a:t> </a:t>
            </a:r>
            <a:endParaRPr lang="en-US" sz="2400" dirty="0">
              <a:latin typeface="+mj-lt"/>
            </a:endParaRPr>
          </a:p>
          <a:p>
            <a:pPr indent="457200" algn="just"/>
            <a:endParaRPr lang="ru-RU" sz="2400" dirty="0" smtClean="0"/>
          </a:p>
          <a:p>
            <a:pPr indent="457200" algn="just"/>
            <a:r>
              <a:rPr lang="ru-RU" sz="2400" dirty="0"/>
              <a:t>*</a:t>
            </a:r>
            <a:r>
              <a:rPr lang="ru-RU" sz="2400" dirty="0" err="1" smtClean="0"/>
              <a:t>Виконати</a:t>
            </a:r>
            <a:r>
              <a:rPr lang="ru-RU" sz="2400" dirty="0" smtClean="0"/>
              <a:t> </a:t>
            </a:r>
            <a:r>
              <a:rPr lang="ru-RU" sz="2400" dirty="0" err="1"/>
              <a:t>завдання</a:t>
            </a:r>
            <a:r>
              <a:rPr lang="ru-RU" sz="2400" dirty="0"/>
              <a:t> за </a:t>
            </a:r>
            <a:r>
              <a:rPr lang="ru-RU" sz="2400" dirty="0" err="1"/>
              <a:t>посиланням</a:t>
            </a:r>
            <a:r>
              <a:rPr lang="ru-RU" sz="2400" dirty="0"/>
              <a:t> (</a:t>
            </a:r>
            <a:r>
              <a:rPr lang="ru-RU" sz="2400" i="1" dirty="0" err="1"/>
              <a:t>Надіслати</a:t>
            </a:r>
            <a:r>
              <a:rPr lang="ru-RU" sz="2400" i="1" dirty="0"/>
              <a:t> </a:t>
            </a:r>
            <a:r>
              <a:rPr lang="ru-RU" sz="2400" i="1" dirty="0" err="1"/>
              <a:t>скріншот</a:t>
            </a:r>
            <a:r>
              <a:rPr lang="ru-RU" sz="2400" i="1" dirty="0"/>
              <a:t> </a:t>
            </a:r>
            <a:r>
              <a:rPr lang="ru-RU" sz="2400" i="1" dirty="0" err="1"/>
              <a:t>виконаного</a:t>
            </a:r>
            <a:r>
              <a:rPr lang="ru-RU" sz="2400" i="1" dirty="0"/>
              <a:t> </a:t>
            </a:r>
            <a:r>
              <a:rPr lang="ru-RU" sz="2400" i="1" dirty="0" err="1"/>
              <a:t>завдання</a:t>
            </a:r>
            <a:r>
              <a:rPr lang="ru-RU" sz="2400" b="1" dirty="0"/>
              <a:t>)</a:t>
            </a:r>
            <a:r>
              <a:rPr lang="ru-RU" sz="2400" dirty="0"/>
              <a:t> </a:t>
            </a:r>
            <a:r>
              <a:rPr lang="en-US" sz="2400" dirty="0" smtClean="0">
                <a:hlinkClick r:id="rId4"/>
              </a:rPr>
              <a:t>https</a:t>
            </a:r>
            <a:r>
              <a:rPr lang="en-US" sz="2400" dirty="0">
                <a:hlinkClick r:id="rId4"/>
              </a:rPr>
              <a:t>://learningapps.org/display?v=pkvy6ezsc23</a:t>
            </a:r>
            <a:r>
              <a:rPr lang="uk-UA" sz="2400" dirty="0"/>
              <a:t> </a:t>
            </a:r>
            <a:r>
              <a:rPr lang="ru-RU" sz="2400" b="1" dirty="0"/>
              <a:t>(</a:t>
            </a:r>
            <a:r>
              <a:rPr lang="en-US" sz="2400" b="1" dirty="0"/>
              <a:t>3-6 </a:t>
            </a:r>
            <a:r>
              <a:rPr lang="uk-UA" sz="2400" b="1" dirty="0"/>
              <a:t>балів)</a:t>
            </a:r>
            <a:endParaRPr lang="en-US" sz="2400" dirty="0"/>
          </a:p>
          <a:p>
            <a:pPr indent="457200" algn="just"/>
            <a:r>
              <a:rPr lang="ru-RU" sz="2400" dirty="0" smtClean="0"/>
              <a:t>*</a:t>
            </a:r>
            <a:r>
              <a:rPr lang="ru-RU" sz="2400" dirty="0" err="1" smtClean="0"/>
              <a:t>Створити</a:t>
            </a:r>
            <a:r>
              <a:rPr lang="ru-RU" sz="2400" dirty="0" smtClean="0"/>
              <a:t> </a:t>
            </a:r>
            <a:r>
              <a:rPr lang="ru-RU" sz="2400" dirty="0" err="1"/>
              <a:t>ілюстрації</a:t>
            </a:r>
            <a:r>
              <a:rPr lang="ru-RU" sz="2400" dirty="0"/>
              <a:t> до </a:t>
            </a:r>
            <a:r>
              <a:rPr lang="ru-RU" sz="2400" dirty="0" err="1"/>
              <a:t>окремих</a:t>
            </a:r>
            <a:r>
              <a:rPr lang="ru-RU" sz="2400" dirty="0"/>
              <a:t> </a:t>
            </a:r>
            <a:r>
              <a:rPr lang="ru-RU" sz="2400" dirty="0" err="1"/>
              <a:t>епізодів</a:t>
            </a:r>
            <a:r>
              <a:rPr lang="ru-RU" sz="2400" dirty="0"/>
              <a:t> </a:t>
            </a:r>
            <a:r>
              <a:rPr lang="ru-RU" sz="2400" dirty="0" err="1"/>
              <a:t>твору</a:t>
            </a:r>
            <a:r>
              <a:rPr lang="ru-RU" sz="2400" dirty="0"/>
              <a:t>.</a:t>
            </a:r>
            <a:r>
              <a:rPr lang="ru-RU" sz="2400" b="1" dirty="0"/>
              <a:t> (7-9 </a:t>
            </a:r>
            <a:r>
              <a:rPr lang="ru-RU" sz="2400" b="1" dirty="0" err="1"/>
              <a:t>балів</a:t>
            </a:r>
            <a:r>
              <a:rPr lang="ru-RU" sz="2400" b="1" dirty="0"/>
              <a:t>)</a:t>
            </a:r>
          </a:p>
          <a:p>
            <a:pPr indent="457200" algn="just"/>
            <a:r>
              <a:rPr lang="ru-RU" sz="2400" dirty="0" smtClean="0">
                <a:solidFill>
                  <a:srgbClr val="202124"/>
                </a:solidFill>
              </a:rPr>
              <a:t>*</a:t>
            </a:r>
            <a:r>
              <a:rPr lang="ru-RU" sz="2400" dirty="0" err="1" smtClean="0">
                <a:solidFill>
                  <a:srgbClr val="202124"/>
                </a:solidFill>
              </a:rPr>
              <a:t>Підготувати</a:t>
            </a:r>
            <a:r>
              <a:rPr lang="ru-RU" sz="2400" dirty="0" smtClean="0">
                <a:solidFill>
                  <a:srgbClr val="202124"/>
                </a:solidFill>
              </a:rPr>
              <a:t> </a:t>
            </a:r>
            <a:r>
              <a:rPr lang="ru-RU" sz="2400" dirty="0" err="1">
                <a:solidFill>
                  <a:srgbClr val="202124"/>
                </a:solidFill>
              </a:rPr>
              <a:t>цитатну</a:t>
            </a:r>
            <a:r>
              <a:rPr lang="ru-RU" sz="2400" dirty="0">
                <a:solidFill>
                  <a:srgbClr val="202124"/>
                </a:solidFill>
              </a:rPr>
              <a:t> характеристику до образу Сантьяго </a:t>
            </a:r>
            <a:r>
              <a:rPr lang="ru-RU" sz="2400" b="1" dirty="0" smtClean="0"/>
              <a:t>(10-12 </a:t>
            </a:r>
            <a:r>
              <a:rPr lang="ru-RU" sz="2400" b="1" dirty="0" err="1" smtClean="0"/>
              <a:t>балів</a:t>
            </a:r>
            <a:r>
              <a:rPr lang="ru-RU" sz="2400" b="1" dirty="0" smtClean="0"/>
              <a:t>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188917" y="5682733"/>
            <a:ext cx="50866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202124"/>
                </a:solidFill>
                <a:latin typeface="Comic Sans MS" panose="030F0702030302020204" pitchFamily="66" charset="0"/>
              </a:rPr>
              <a:t>ОЦІНЮВАННЯ !!!</a:t>
            </a:r>
            <a:endParaRPr lang="ru-RU" sz="4400" b="1" dirty="0">
              <a:solidFill>
                <a:srgbClr val="202124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15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52922419SlideId25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52922419SlideId256"/>
</p:tagLst>
</file>

<file path=ppt/theme/theme1.xml><?xml version="1.0" encoding="utf-8"?>
<a:theme xmlns:a="http://schemas.openxmlformats.org/drawingml/2006/main" name="Тема Office">
  <a:themeElements>
    <a:clrScheme name="Красный и фиолетовый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2143</TotalTime>
  <Words>1398</Words>
  <Application>Microsoft Office PowerPoint</Application>
  <PresentationFormat>Широкоэкранный</PresentationFormat>
  <Paragraphs>178</Paragraphs>
  <Slides>24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Comic Sans MS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Відомий американський письменник, журналіст, лауреат Нобелівської премії</vt:lpstr>
      <vt:lpstr>Презентация PowerPoint</vt:lpstr>
      <vt:lpstr>Презентация PowerPoint</vt:lpstr>
      <vt:lpstr>Історія написання повісті-притчі «Старий і море»</vt:lpstr>
      <vt:lpstr>Презентация PowerPoint</vt:lpstr>
      <vt:lpstr>Презентация PowerPoint</vt:lpstr>
      <vt:lpstr>Тема, ідея повісті-притчі</vt:lpstr>
      <vt:lpstr>Презентация PowerPoint</vt:lpstr>
      <vt:lpstr>Презентация PowerPoint</vt:lpstr>
      <vt:lpstr>Композиція повісті-притчі  «Старий і море» Ернеста Хемінгуея</vt:lpstr>
      <vt:lpstr>Аналіз проблематики повісті</vt:lpstr>
      <vt:lpstr>Людина і природа</vt:lpstr>
      <vt:lpstr>Людина і суспільство</vt:lpstr>
      <vt:lpstr>Людина і всесвіт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Старий і море</dc:title>
  <dc:creator>Пользователь Windows</dc:creator>
  <cp:lastModifiedBy>irina</cp:lastModifiedBy>
  <cp:revision>136</cp:revision>
  <dcterms:created xsi:type="dcterms:W3CDTF">2018-03-29T18:58:54Z</dcterms:created>
  <dcterms:modified xsi:type="dcterms:W3CDTF">2025-02-23T15:15:33Z</dcterms:modified>
</cp:coreProperties>
</file>