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7" r:id="rId6"/>
    <p:sldId id="260" r:id="rId7"/>
    <p:sldId id="278" r:id="rId8"/>
    <p:sldId id="266" r:id="rId9"/>
    <p:sldId id="261" r:id="rId10"/>
    <p:sldId id="262" r:id="rId11"/>
    <p:sldId id="263" r:id="rId12"/>
    <p:sldId id="264" r:id="rId13"/>
    <p:sldId id="265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9" r:id="rId22"/>
    <p:sldId id="275" r:id="rId23"/>
    <p:sldId id="276" r:id="rId24"/>
    <p:sldId id="280" r:id="rId25"/>
    <p:sldId id="281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1" autoAdjust="0"/>
    <p:restoredTop sz="94660"/>
  </p:normalViewPr>
  <p:slideViewPr>
    <p:cSldViewPr snapToGrid="0">
      <p:cViewPr varScale="1">
        <p:scale>
          <a:sx n="67" d="100"/>
          <a:sy n="67" d="100"/>
        </p:scale>
        <p:origin x="113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DAC70-5455-445F-B058-324B07D1DF28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0BD78-80F1-4F24-B61F-6AA7C3B5E5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096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DAC70-5455-445F-B058-324B07D1DF28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0BD78-80F1-4F24-B61F-6AA7C3B5E5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80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DAC70-5455-445F-B058-324B07D1DF28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0BD78-80F1-4F24-B61F-6AA7C3B5E5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5317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DAC70-5455-445F-B058-324B07D1DF28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0BD78-80F1-4F24-B61F-6AA7C3B5E5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144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DAC70-5455-445F-B058-324B07D1DF28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0BD78-80F1-4F24-B61F-6AA7C3B5E5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55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DAC70-5455-445F-B058-324B07D1DF28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0BD78-80F1-4F24-B61F-6AA7C3B5E5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332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DAC70-5455-445F-B058-324B07D1DF28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0BD78-80F1-4F24-B61F-6AA7C3B5E5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448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DAC70-5455-445F-B058-324B07D1DF28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0BD78-80F1-4F24-B61F-6AA7C3B5E5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964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DAC70-5455-445F-B058-324B07D1DF28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0BD78-80F1-4F24-B61F-6AA7C3B5E5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45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DAC70-5455-445F-B058-324B07D1DF28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0BD78-80F1-4F24-B61F-6AA7C3B5E5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259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DAC70-5455-445F-B058-324B07D1DF28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0BD78-80F1-4F24-B61F-6AA7C3B5E5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95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7DAC70-5455-445F-B058-324B07D1DF28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B0BD78-80F1-4F24-B61F-6AA7C3B5E5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566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1040" y="720523"/>
            <a:ext cx="7853680" cy="4410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4000" kern="1800" dirty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ФЕНОМЕН СЕСТЕР БРОНТЕ: ТРИ ДОЧКИ СВЯЩЕННИКА, ЯКІ УВІЙШЛИ В ЛІТЕРАТУРУ, АЛЕ ПОМЕРЛИ МОЛОДИМИ ОДНА ЗА ОДНОЮ</a:t>
            </a:r>
            <a:endParaRPr lang="en-US" sz="1400" dirty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2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ШАРЛОТТА, ЕМІЛІ ТА ЕНН ЗАЛИШИЛИ ПО СОБІ ЗНАМЕНИТІ ЖІНОЧІ РОМАНИ, АЛЕ ЗАЛИШАЛИСЬ САМОТНІМИ Й БІДНИМИ</a:t>
            </a:r>
            <a:endParaRPr lang="en-US" sz="1600" dirty="0">
              <a:solidFill>
                <a:srgbClr val="663300"/>
              </a:solidFill>
              <a:effectLst/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29176" y="6381750"/>
            <a:ext cx="565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2060"/>
                </a:solidFill>
                <a:latin typeface="Bad Script" panose="02000000000000000000" pitchFamily="2" charset="0"/>
              </a:rPr>
              <a:t>Вчителька зарубіжної літератури </a:t>
            </a:r>
            <a:r>
              <a:rPr lang="uk-UA" b="1" dirty="0" err="1" smtClean="0">
                <a:solidFill>
                  <a:srgbClr val="002060"/>
                </a:solidFill>
                <a:latin typeface="Bad Script" panose="02000000000000000000" pitchFamily="2" charset="0"/>
              </a:rPr>
              <a:t>Лісогор</a:t>
            </a:r>
            <a:r>
              <a:rPr lang="uk-UA" b="1" dirty="0" smtClean="0">
                <a:solidFill>
                  <a:srgbClr val="002060"/>
                </a:solidFill>
                <a:latin typeface="Bad Script" panose="02000000000000000000" pitchFamily="2" charset="0"/>
              </a:rPr>
              <a:t> Л.М.</a:t>
            </a:r>
            <a:endParaRPr lang="en-US" b="1" dirty="0">
              <a:solidFill>
                <a:srgbClr val="002060"/>
              </a:solidFill>
              <a:latin typeface="Bad Scrip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69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9125" y="1018322"/>
            <a:ext cx="8086724" cy="4241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8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ІСТОРІЯ ТА ЖИТТЯ АНГЛІЙСЬКОЇ СІМ’Ї БРОНТЕ УНІКАЛЬНА, І ПЕРШ ЗА ВСЕ ТИМ, ЩО З П’ЯТИ СЕСТЕР БРОНТЕ ТРИ СТАЛИ ПИСЬМЕННИЦЯМИ – КЛАСИКАМИ БРИТАНСЬКОЇ ЛІТЕРАТУРИ. КРІМ ТОГО, ВСІ ШЕСТЕРО ДІТЕЙ СВЯЩЕННИКА ПАТРІКА БРОНТЕ ПОМЕРЛИ РАНІШЕ, НІЖ ВІН, НЕ ЗАЛИШИВШИ ПІСЛЯ СЕБЕ ДІТЕЙ. НІХТО З НИХ НЕ ДОЖИВ ДО 40 РОКІВ. АВТОРКА «ДЖЕЙН ЕЙР» ШАРЛОТТА БРОНТЕ ПОМЕРЛА ЗА МІСЯЦЬ ДО СВОГО 39-РІЧЧЯ, А ЇЇ СЕСТРАМ-ПИСЬМЕННИЦЯМ ДОЛЯ ПЕРЕДБАЧИЛА ЩЕ МЕНШЕ</a:t>
            </a:r>
            <a:r>
              <a:rPr lang="uk-UA" sz="2000" dirty="0" smtClean="0">
                <a:solidFill>
                  <a:srgbClr val="663300"/>
                </a:solidFill>
                <a:latin typeface="Noto Sans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600" dirty="0">
              <a:solidFill>
                <a:srgbClr val="66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0926" y="6446117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316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t="3269"/>
          <a:stretch/>
        </p:blipFill>
        <p:spPr>
          <a:xfrm>
            <a:off x="2867025" y="1541594"/>
            <a:ext cx="5943600" cy="423394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09575" y="101881"/>
            <a:ext cx="8839200" cy="1404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СЬОГОДНІ ТВОРИ СЕСТЕР БРОНТЕ ЗДАЮТЬСЯ ДЕЩО НАЇВНИМИ, АЛЕ ДЛЯ СЕРЕДИНИ XIX СТОЛІТТЯ ЦЕ БУЛО ЩОСЬ НЕЧУВАНЕ! НАСТІЛЬКИ НОВАТОРСЬКИМИ Й СВІЖИМИ БУЛИ ПОРУШЕНІ В НИХ ТЕМИ. ПРАВДА, СПОЧАТКУ ЇХ ТВОРИ ВИХОДИЛИ ПІД ПСЕВДОНІМАМИ –ЧОЛОВІЧИМИ ІМЕНАМИ: НЕГОЖЕ БУЛО В ТІ ЧАСИ ЖІНКАМ ЗАЙМАТИСЯ ПИСЬМЕННИЦТВОМ</a:t>
            </a:r>
            <a:r>
              <a:rPr lang="uk-UA" sz="2000" dirty="0" smtClean="0">
                <a:solidFill>
                  <a:srgbClr val="0000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600" dirty="0">
              <a:effectLst/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0976" y="2229872"/>
            <a:ext cx="2608202" cy="2857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 ВЖЕ ПОТІМ ШАРЛОТТА БРОНТЕ ПРОСЛАВИЛАСЯ СВОЄЮ «ДЖЕЙН ЕЙР», ЕМІЛІ НАПИСАЛА МІСТИЧНИЙ РОМАН «ГРОЗОВИЙ ПЕРЕВАЛ»</a:t>
            </a:r>
            <a:endParaRPr lang="en-US" dirty="0" smtClean="0">
              <a:solidFill>
                <a:srgbClr val="663300"/>
              </a:solidFill>
              <a:latin typeface="Mistral" panose="03090702030407020403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 ЕНН – «АГНЕС ГРЕЙ» І «НЕЗНАЙОМКУ З ВІЛДФЕЛ-ХОЛУ».</a:t>
            </a:r>
            <a:endParaRPr lang="en-US" sz="1400" dirty="0">
              <a:solidFill>
                <a:srgbClr val="663300"/>
              </a:solidFill>
              <a:effectLst/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101" y="6358085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1064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5300" y="240538"/>
            <a:ext cx="7467600" cy="14042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СЕСТРИ НАРОДИЛИСЯ В РОДИНІ СВЯЩЕННИКА АНГЛІКАНСЬКОЇ ЦЕРКВИ ПАТРІКА БРОНТЕ ТА ЙОГО ДРУЖИНИ МАРІЇ. ВЕЛИКУ ЧАСТИНУ ЖИТТЯ СІМ’Я ПРОЖИЛА В СЕЛІ ХАВОРТ, ЩО У БРИТАНСЬКОМУ ГРАФСТВІ УЕСТ-ЙОРКШИР, КУДИ БАТЬКА ПРИЗНАЧИЛИ НА ПОСАДУ ВІКАРІЯ.</a:t>
            </a:r>
            <a:endParaRPr lang="en-US" sz="1600" dirty="0">
              <a:solidFill>
                <a:srgbClr val="663300"/>
              </a:solidFill>
              <a:effectLst/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https://ukrainky.com.ua/wp-content/uploads/2021/10/bronte-sharlotta-musei-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212" y="1644769"/>
            <a:ext cx="7400925" cy="473297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8674" y="6465167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1016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275373"/>
            <a:ext cx="8439150" cy="2392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СЬОГОДНІ В СТАРОВИННИЙ БУДИНОК В ХАВОРТ ПРИХОДЯТЬ ТУРИСТИ, ЩОБ СВОЇМИ ОЧИМА ОГЛЯНУТИ СКРОМНЕ ПОМЕШКАННЯ СІМЕЙСТВА БРОНТЕ. ВСЕ ЗБЕРЕГЛОСЯ НА СВОЇХ МІСЦЯХ: СОФА, ДЕ ПОМЕРЛА ЕМІЛІ, СІРО-ЗЕЛЕНА СУКНЯ ШАРЛОТТИ З ВУЗЬКОЮ ТАЛІЄЮ І ШИРОКОЮ СПІДНИЦЕЮ, ЇЇ НЕПРАВДОПОДІБНО МАЛЕНЬКІ ЧОРНІ ТУФЛІ, МІНІАТЮРНІ, СПИСАНІ БІСЕРНИМ ПОЧЕРКОМ ПЕРШІ САМОРОБНІ КНИЖКИ СЕСТЕР…  НА ДРУГОМУ ПОВЕРСІ ЩЕ МОЖНА РОЗГЛЕДІТИ ЛЕДВЕ ПОМІТНІ, НАДРЯПАНІ ОЛІВЦЕМ ПО ВАПНУ ЛІНІЇ – ЗАЛИШКИ ДИТЯЧИХ МАЛЮНКІВ.</a:t>
            </a:r>
            <a:endParaRPr lang="en-US" sz="1600" dirty="0">
              <a:solidFill>
                <a:srgbClr val="663300"/>
              </a:solidFill>
              <a:effectLst/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606" y="3346539"/>
            <a:ext cx="3863219" cy="296324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476624" y="4743821"/>
            <a:ext cx="6715125" cy="1006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uk-UA" sz="28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ОДНА З “МАЛЕНЬКИХ КНИЖЕЧОК” </a:t>
            </a:r>
            <a:endParaRPr lang="en-US" sz="2800" dirty="0" smtClean="0">
              <a:solidFill>
                <a:srgbClr val="663300"/>
              </a:solidFill>
              <a:latin typeface="Mistral" panose="03090702030407020403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uk-UA" sz="28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ШАРЛОТТИ БРОНТЕ</a:t>
            </a:r>
            <a:endParaRPr lang="en-US" sz="2000" dirty="0">
              <a:solidFill>
                <a:srgbClr val="663300"/>
              </a:solidFill>
              <a:effectLst/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3301" y="6446117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3593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ukrainky.com.ua/wp-content/uploads/2021/10/bronte-sharlotta-musei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50" y="1990725"/>
            <a:ext cx="6594475" cy="410495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828674" y="389807"/>
            <a:ext cx="7934325" cy="1271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uk-UA" sz="24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В НАЙМЕНШІЙ КІМНАТЦІ БУДИНКУ Є НЕВЕЛИКЕ ВІКНО З ВИДОМ НА КЛАДОВИЩЕ, ДЕ І ЗНАЙШЛИ СВІЙ ОСТАННІЙ ПРИТУЛОК ЧЛЕНИ ЦІЄЇ ВЕЛИКОЇ РОДИНИ</a:t>
            </a:r>
            <a:endParaRPr lang="en-US" sz="2000" dirty="0">
              <a:solidFill>
                <a:srgbClr val="663300"/>
              </a:solidFill>
              <a:effectLst/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4701" y="6425162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0781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555843"/>
            <a:ext cx="857250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solidFill>
                  <a:srgbClr val="663300"/>
                </a:solidFill>
                <a:latin typeface="Mistral" panose="03090702030407020403" pitchFamily="66" charset="0"/>
                <a:ea typeface="Calibri" panose="020F0502020204030204" pitchFamily="34" charset="0"/>
              </a:rPr>
              <a:t>	</a:t>
            </a:r>
            <a:r>
              <a:rPr lang="ru-RU" sz="2400" dirty="0" smtClean="0">
                <a:solidFill>
                  <a:srgbClr val="663300"/>
                </a:solidFill>
                <a:latin typeface="Mistral" panose="03090702030407020403" pitchFamily="66" charset="0"/>
                <a:ea typeface="Calibri" panose="020F0502020204030204" pitchFamily="34" charset="0"/>
              </a:rPr>
              <a:t>ШАРЛОТА БРОНТЕ НАРОДИЛАСЯ 22 ЧЕРВНЯ 1816 Р.,  ЇЇ БАТЬКО, ПАТРІК БРОНТЕ, ІРЛАНДЕЦЬ ЗА ПОХОДЖЕННЯМ, СИН БІДНОГО ХРИСТИЯНИНА, БУВ ЗМОЛОДУ ПРОСТИМ ТКАЧЕМ. ВІН МАВ РІДКІСНІ ЗДІБНОСТІ І ПРАЦЬОВИТІСТЬ, МРІЯВ ВЧИТИСЯ. БУЛИ В НЬОГО І БАГАТІ ПРИРОДНІ ТАЛАНТИ, ЩО ДОПОМОГЛИ ЙОМУ ВИБРАТИСЯ В ЛЮДИ І НАВІТЬ ЗАКІНЧИТИ КЕМБРИДЖ, ЩО, НАЖАЛЬ, НЕ ВИРІШИЛО ЙОГО СОЦІАЛЬНІ МОЖЛИВОСТІ. </a:t>
            </a:r>
            <a:endParaRPr lang="en-US" sz="2400" dirty="0" smtClean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</a:endParaRPr>
          </a:p>
          <a:p>
            <a:pPr algn="just"/>
            <a:r>
              <a:rPr lang="en-US" sz="2400" dirty="0">
                <a:solidFill>
                  <a:srgbClr val="663300"/>
                </a:solidFill>
                <a:latin typeface="Mistral" panose="03090702030407020403" pitchFamily="66" charset="0"/>
                <a:ea typeface="Calibri" panose="020F0502020204030204" pitchFamily="34" charset="0"/>
              </a:rPr>
              <a:t>	</a:t>
            </a:r>
            <a:r>
              <a:rPr lang="ru-RU" sz="2400" dirty="0" smtClean="0">
                <a:solidFill>
                  <a:srgbClr val="663300"/>
                </a:solidFill>
                <a:latin typeface="Mistral" panose="03090702030407020403" pitchFamily="66" charset="0"/>
                <a:ea typeface="Calibri" panose="020F0502020204030204" pitchFamily="34" charset="0"/>
              </a:rPr>
              <a:t>ДЛЯ ПРОСТОЇ ЛЮДИНИ, ЩО ВИРІШИЛА ОПАНУВАТИ ЗНАННЯ, У БРИТАНІЇ ТОГО ЧАСУ БУВ ОДИН ШЛЯХ - СТАТИ СВЯЩЕНИКОМ І ЗАБУТИ ПРО БАЖАНУ СЛАВУ І ДОБЛЕСТЬ СОЛДАТСЬКОЇ СПРАВИ. ПАТРІК БРОНТЕ ВИВЧИВ БОГОСЛОВ'Я, ОДРУЖИВСЯ, ОТРИМАВ ЦЕРКОВНИЙ ПРИХІД НА ПІВНОЧІ АНГЛІЇ. ТАМ І НАРОДИЛИСЯ ЙОГО ДІТИ - П'ЯТЬ ДОЧОК І СИН. </a:t>
            </a:r>
            <a:endParaRPr lang="en-US" sz="2400" dirty="0">
              <a:solidFill>
                <a:srgbClr val="663300"/>
              </a:solidFill>
              <a:latin typeface="Mistral" panose="03090702030407020403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50" y="6358085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0535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47699" y="701756"/>
            <a:ext cx="7905751" cy="50764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ПЕРШОЮ ПОМЕРЛА ГОСПОДИНЯ БУДИНКУ – МАТИ ШІСТЬОХ ДІТЕЙ. СТАРШІЙ ДОЧЦІ ВИПОВНИЛОСЯ ЛИШЕ 7 РОКІВ, МОЛОДШІЙ – КІЛЬКА МІСЯЦІВ. ПАТРІК БРОНТЕ, ЯКИЙ ЗАВЖДИ ВИРІЗНЯВСЯ ЗАМКНУТІСТЮ Й СУВОРОЮ ВДАЧЕЮ, НЕ МАВ ДО ДІТЕЙ ТЕПЛИХ ПОЧУТТІВ, А ПІСЛЯ СМЕРТІ ДРУЖИНИ ПОКЛАВ ТУРБОТУ ПРО НИХ НА ПЛЕЧІ ЇЇ СЕСТРИ Й ЗОВСІМ ВІДДАЛИВСЯ.</a:t>
            </a:r>
            <a:endParaRPr lang="en-US" sz="2000" dirty="0" smtClean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ДІТЕЙ ВИХОВУВАЛИ СУВОРО, БЕЗ ЖОДНИХ ПОТУРАНЬ. ЇЖА БУЛА ПРОСТОЮ, ОДЯГ ЗАВЖДИ ТЕМНИМ: ОДНОГО РАЗУ БАТЬКО СПАЛИВ ЧОБІТКИ ОДНІЄЇ З ДІВЧАТОК ЧЕРЕЗ ЗАНАДТО ЯСКРАВИЙ КОЛІР. НІКОМУ БУЛО Й ТУРБУВАТИСЯ ПРО ЇХНЄ ЗДОРОВ’Я.</a:t>
            </a:r>
            <a:endParaRPr lang="en-US" sz="2000" dirty="0" smtClean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ЩОБ ДАТИ ДОЧКАМ ХОЧ ЯКУСЬ ОСВІТУ, В 1824 РОЦІ БАТЬКО ВІДПРАВИВ МАРІЮ, ЕЛІЗАБЕТ, ШАРЛОТТУ Й ЕМІЛІ У ПРИВАТНИЙ ПАНСІОН КОВЕН-БРІДЖ.</a:t>
            </a:r>
            <a:endParaRPr lang="en-US" sz="2000" dirty="0" smtClean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US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ТУТ ДІВЧАТКА ЗІТКНУЛИСЯ ІЗ ЩЕ ЖАХЛИВІШОЮ РЕАЛЬНІСТЮ: ЖОРСТОКІСТЮ І САДИЗМОМ ВИХОВАТЕЛЬОК, ЯКІ ПРИКРИВАЛИСЬ ЛИЦЕМІРНИМИ ТУРБОТАМИ ПРО ДОБРОБУТ ДІТЕЙ</a:t>
            </a:r>
            <a:endParaRPr lang="en-US" sz="2000" dirty="0">
              <a:solidFill>
                <a:srgbClr val="663300"/>
              </a:solidFill>
              <a:effectLst/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3776" y="6358085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5629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ukrainky.com.ua/wp-content/uploads/2021/10/bronte-sharlotta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" y="295275"/>
            <a:ext cx="8010525" cy="531272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746139" y="5863709"/>
            <a:ext cx="40751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ШАРЛОТТА БРОНТЕ З БАТЬКОМ</a:t>
            </a:r>
            <a:endParaRPr lang="en-US" sz="2800" dirty="0">
              <a:solidFill>
                <a:srgbClr val="663300"/>
              </a:solidFill>
              <a:latin typeface="Mistral" panose="03090702030407020403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4726" y="6386929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329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0075" y="1409700"/>
            <a:ext cx="8172450" cy="3883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ГОЛОД І ХОЛОД БУЛИ ЗВИЧАЙНИМИ СУПУТНИКАМИ СЕСТЕР. У ШКОЛІ ПРАКТИКУВАЛОСЯ ПУБЛІЧНЕ БИТТЯ І НОСІННЯ ТАБЛИЧКИ З НАПИСОМ «НЕЧУПАРА». НУ, І ЗВИЧАЙНО, ІНШІ ПОКАРАННЯ. ТАК, ОДНОГО РАЗУ ХВОРУ МАРІЮ БРОНТЕ ЗМУСИЛИ ПІДНЯТИСЯ З ЛІЖКА. А КОЛИ ВОНА НАСИЛУ ДІЙШЛА ДО ЇДАЛЬНІ, ЗА ЗАПІЗНЕННЯ ЇЇ ПОЗБАВИЛИ СНІДАНКУ. НЕЗАБАРОМ ДІВЧИНКА ПОМЕРЛА ВІД СУХОТ, ЛЕДЬ ДОЖИВШИ ДО 10 РОКІВ.</a:t>
            </a:r>
            <a:endParaRPr lang="en-US" sz="1600" dirty="0" smtClean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 ХОЧА ДИРЕКТОР ПАНСІОНУ ВВАЖАВ, ЩО РАННЯ СМЕРТЬ – НАЙКРАЩЕ, ЩО МОЖЕ СТАТИСЯ З ЛЮДИНОЮ (АДЖЕ ТОДІ ВОНА БЕЗГРІШНИМ АНГЕЛОМ ПОСТАНЕ ПЕРЕД ТВОРЦЕМ), ЗАНЕДУЖАННЯ ДРУГОЇ СЕСТРИ БРОНТЕ – ЕЛІЗАБЕТ ЗМУСИЛО ЙОГО СЕРЙОЗНО ЗАНЕПОКОЇТИСЯ РЕПУТАЦІЄЮ ШКОЛИ. ВІН КВАПЛИВО ВІДІСЛАВ «КВОЛИХ» СЕСТЕР ДОДОМУ. ЕЛІЗАБЕТ, ПРАВДА, ЦЕ ВЖЕ НЕ ВРЯТУВАЛО.</a:t>
            </a:r>
            <a:endParaRPr lang="en-US" sz="1600" dirty="0">
              <a:solidFill>
                <a:srgbClr val="663300"/>
              </a:solidFill>
              <a:effectLst/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3301" y="6358085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0474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8174" y="278638"/>
            <a:ext cx="8067675" cy="1673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4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СМЕРТЬ ДРУГОЇ СЕСТРИ ЗРОБИЛА ВОСЬМИРІЧНУ ШАРЛОТТУ ВІДПОВІДАЛЬНОЮ ЗА СІМ’Ю І НАЙСТАРШОЮ СЕРЕД РЕШТИ ЧОТИРЬОХ ДІТЕЙ. ЖАХИ, ЯКІ ДОВЕЛОСЯ ПЕРЕЖИТИ СЕСТРАМ БРОНТЕ В НАВЧАЛЬНОМУ ЗАКЛАДІ, ШАРЛОТТА ТАК І НЕ ЗАБУЛА.</a:t>
            </a:r>
            <a:endParaRPr lang="en-US" dirty="0">
              <a:solidFill>
                <a:srgbClr val="663300"/>
              </a:solidFill>
              <a:effectLst/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https://ukrainky.com.ua/wp-content/uploads/2021/10/sestry-bronte-sharlotta-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975" y="1951660"/>
            <a:ext cx="6477000" cy="448881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8551" y="6440475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8864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0999" y="1131627"/>
            <a:ext cx="8353425" cy="4741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ШАРЛОТТУ ВІДПРАВИЛИ В ПЛАТНИЙ ПАНСІОН. ЗАКІНЧИВШИ ЙОГО, ВОНА КІЛЬКА РОКІВ ПРАЦЮВАЛА ВЧИТЕЛЬКОЮ ФРАНЦУЗЬКОЇ МОВИ ТА МАЛЮВАННЯ.</a:t>
            </a:r>
            <a:endParaRPr lang="en-US" sz="2000" dirty="0" smtClean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ДОВГИМИ НУДНИМИ ВЕЧОРАМИ ВСІ ЧЕТВЕРО СКЛАДАЛИ ХРОНІКИ УЯВНИХ КОРОЛІВСТВ, ПИСАЛИ П’ЄСИ, ВІРШІ ТА ІСТОРІЇ ПРО ВИГАДАНІ АНГЛІЙСЬКІ КОЛОНІЇ В АФРИЦІ. ОДНАК НАЙКРАЩИМ У ЛІТЕРАТУРНІЙ ТВОРЧОСТІ БУВ БРАТ БРЕНУЕЛЛ. ПОКИ СЕСТРИ ПЕРЕБУВАЛИ В ПАНСІОНІ, ВІН ОТРИМУВАВ ОСВІТУ ВДОМА, І ЙОМУ ПРЕКРАСНО ДАВАЛАСЯ НЕ ТІЛЬКИ ПРОЗА, А Й ЖИВОПИС. ПІЗНІШЕ БРЕНУЕЛЛ ПИСАВ ПОРТРЕТИ СВОЇХ СЕСТЕР, ЧАСТИНА З ЯКИХ ЗБЕРЕГЛАСЯ ДО НАШИХ ДНІВ.</a:t>
            </a:r>
            <a:endParaRPr lang="en-US" sz="2000" dirty="0" smtClean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ПИСЬМЕННИЦЬКИЙ ДАР ДІТИ БРОНТЕ, ЙМОВІРНО, ОТРИМАЛИ ВІД СВОГО БАТЬКА. ДО НАРОДЖЕННЯ ДІТЕЙ ПАТРІК ВИДАВ ДВА ТОМИ ВІРШІВ, ЯКІ «ПРИЗНАЧАЛИСЯ ГОЛОВНИМ ЧИНОМ ДЛЯ НИЖЧИХ СТАНІВ».</a:t>
            </a:r>
            <a:endParaRPr lang="en-US" sz="2000" dirty="0" smtClean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US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ПРОТЕ, ОБТЯЖЕНИЙ СІМ’ЄЮ, ПІСЛЯ СМЕРТІ ДРУЖИНИ ПАСТОР І ДУМАТИ ЗАБУВ ПРО СВОЇ ПИСЬМЕННИЦЬКІ ЕКСПЕРИМЕНТИ</a:t>
            </a:r>
            <a:endParaRPr lang="en-US" sz="2000" dirty="0">
              <a:solidFill>
                <a:srgbClr val="663300"/>
              </a:solidFill>
              <a:effectLst/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1401" y="6358085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3464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8150" y="662726"/>
            <a:ext cx="8324850" cy="5367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2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1837 РОЦІ ШАРЛОТТА ВИРІШИЛА НАДІСЛАТИ СВОЇ ВІРШІ ДЛЯ ОЦІНКИ ВІДОМОМУ ПОЕТУ РОБЕРТУ САУТІ. ВІН ДОСИТЬ СХВАЛЬНО ПРО НИХ ВІДГУКНУВСЯ. ОДНАК У ВІДПОВІДІ НЕ ЗАБУВ ВІДЗНАЧИТИ, ЩО «ПРИСВЯЧУВАТИ СЕБЕ ВИНЯТКОВО ПОЕЗІЇ – НЕ ЖІНОЧА СПРАВА». ЗАЙМАТИСЯ ПОЕЗІЄЮ ЯК РОЗВАГОЮ ЖІНЦІ ПРИПУСТИМО ЗА УМОВИ, ЯКЩО ВОНА НЕ ЗАБУВАЄ СВОЇ ЖІНОЧІ ОБОВ’ЯЗКИ, ПІДКРЕСЛИВ ПОЕТ.</a:t>
            </a:r>
            <a:endParaRPr lang="en-US" sz="2000" dirty="0" smtClean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ТОЙ ЧАС У ШАРЛОТТИ БУЛА МРІЯ: ВІДКРИТИ ВЛАСНУ ШКОЛУ, ЩОБ МАТЕРІАЛЬНО ДОПОМАГАТИ РІДНИМ. ЧАСТИНА ГРОШЕЙ НА ЦЮ СПРАВУ ЇЙ ДАЛА ТІТОНЬКА. ЕМІЛІ ТА ЕНН ТЕЖ ПІДТРИМАЛИ ІДЕЮ СЕСТРИ. АЛЕ НІЧОГО З ТОГО НЕ ВИЙШЛО…</a:t>
            </a:r>
            <a:endParaRPr lang="en-US" sz="2000" dirty="0" smtClean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1843 РОЦІ БРЕНУЕЛЛ БРОНТЕ ВЛАШТУВАВСЯ ГУВЕРНЕРОМ У СІМ’Ю СВЯЩЕННИКА ЕДМУНДА РОБІНСОНА. НЕЗАБАРОМ МІЖ БРОНТЕ І ДРУЖИНОЮ РОБІНСОНА ПОЧАВСЯ РОМАН, ЯКИЙ ТРИВАВ ДВА РОКИ. СВЯЩЕННИК ВИКРИВ КОХАНЦІВ І ЗВІЛЬНИВ ГУВЕРНЕРА ЗІ СКАНДАЛОМ. ПІСЛЯ ЦЬОГО БРЕНУЕЛЛ ПОВЕРНУВСЯ В РІДНУ ДОМІВКУ, ПОЧАВ ПИТИ І ЗАХОПИВСЯ ОПІУМОМ.</a:t>
            </a:r>
            <a:endParaRPr lang="en-US" sz="2000" dirty="0" smtClean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US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ДЕЯКІ БІОГРАФИ ВВАЖАЮТЬ, ЩО САМЕ БРАТ РОЗТРАТИВ УСІ ГРОШІ, ЯКІ СЕСТРИ ЗІБРАЛИ НА ВІДКРИТТЯ ШКОЛИ</a:t>
            </a:r>
            <a:endParaRPr lang="en-US" sz="2000" dirty="0">
              <a:solidFill>
                <a:srgbClr val="663300"/>
              </a:solidFill>
              <a:effectLst/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7101" y="6358085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9027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ukrainky.com.ua/wp-content/uploads/2021/10/sestry-bronte-sharlotta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141922"/>
            <a:ext cx="7124699" cy="461105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150935" y="4876800"/>
            <a:ext cx="7002464" cy="1074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СЕСТРИ БРОНТЕ, КАРТИНА НАПИСАНА БРАТОМ БРЕНУЕЛЛЕМ У 1835 РОЦІ. ЗЛІВА НАПРАВО: ЕНН, ЕМІЛІ, ШАРЛОТТА. СВОЄ ЗОБРАЖЕННЯ БРЕНУЕЛЛ ЗГОДОМ З КАРТИНИ СТЕР</a:t>
            </a:r>
            <a:endParaRPr lang="en-US" sz="1600" dirty="0">
              <a:solidFill>
                <a:srgbClr val="663300"/>
              </a:solidFill>
              <a:effectLst/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2167" y="6358085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5428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90575" y="557011"/>
            <a:ext cx="7429500" cy="5303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УЖЕ В НАСТУПНОМУ РОЦІ «БРАТИ БЕЛЛ» ПРЕДСТАВИЛИ НА СУД ВИДАВНИЦТВ СВОЇ НОВІ ПРАЦІ: ШАРЛОТТА – РОМАН «УЧИТЕЛЬ», ЕМІЛІ – «ГРОЗОВИЙ ПЕРЕВАЛ», А ЕНН – «АГНЕС ГРЕЙ». РУКОПИС СТАРШОЇ СЕСТРИ ВІДХИЛИЛИ, КНИГУ ЕМІЛІ НАДРУКУВАЛИ, АЛЕ КРИТИКИ ЇЇ НЕ ПОМІТИЛИ – ПІЗНІШЕ ВОНА УВІЙДЕ В ДЕСЯТКУ НАЙКРАЩИХ РОМАНІВ СВІТУ. А ТВІР МОЛОДШОЇ СЕСТРИ ОТРИМАВ ЦІЛКОМ СХВАЛЬНІ ВІДГУКИ.</a:t>
            </a:r>
            <a:endParaRPr lang="en-US" sz="2000" dirty="0" smtClean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ПРОТЕ НЕВДАЧА З ПЕРШИМ РОМАНОМ НЕ ЗЛАМАЛА ШАРЛОТТУ. ВОНА ЩИРО РАДІЛА ЗА СЕСТЕР.</a:t>
            </a:r>
            <a:endParaRPr lang="en-US" sz="2000" dirty="0" smtClean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en-US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ТИМ ЧАСОМ ШАРЛОТТА ШУКАЛА ВИДАВЦІВ ДЛЯ СВОГО НОВОГО РОМАНУ «ДЖЕЙН ЕЙР»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</a:rPr>
              <a:t> </a:t>
            </a:r>
            <a:endParaRPr lang="en-US" sz="2000" dirty="0" smtClean="0">
              <a:solidFill>
                <a:srgbClr val="663300"/>
              </a:solidFill>
              <a:latin typeface="Mistral" panose="03090702030407020403" pitchFamily="66" charset="0"/>
            </a:endParaRPr>
          </a:p>
          <a:p>
            <a:pPr algn="just">
              <a:lnSpc>
                <a:spcPct val="107000"/>
              </a:lnSpc>
            </a:pPr>
            <a:r>
              <a:rPr lang="en-US" sz="2000" dirty="0" smtClean="0">
                <a:solidFill>
                  <a:srgbClr val="663300"/>
                </a:solidFill>
                <a:latin typeface="Mistral" panose="03090702030407020403" pitchFamily="66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</a:rPr>
              <a:t>“ДЖЕЙН ЕЙР” УПЕРШЕ ОПУБЛІКОВАЛО ВИДАВНИЦТВО SMITH, ELDER &amp; COMPANY В 1847 РОЦІ. НА ОБКЛАДИНЦІ БУЛА НАЗВА «ДЖЕЙН ЕЙР: АВТОБІОГРАФІЯ», А АВТОРОМ ЗНАЧИВСЯ </a:t>
            </a:r>
            <a:r>
              <a:rPr lang="uk-UA" sz="2000" u="sng" dirty="0" smtClean="0">
                <a:solidFill>
                  <a:srgbClr val="663300"/>
                </a:solidFill>
                <a:latin typeface="Mistral" panose="03090702030407020403" pitchFamily="66" charset="0"/>
              </a:rPr>
              <a:t>КАРРЕР БЕЛЛ 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</a:rPr>
              <a:t>– ШАРЛОТТА ЗНОВУ ЗМУШЕНА БУЛА ПІДПИСАТИ СВІЙ ТВІР ПСЕВДОНІМОМ.</a:t>
            </a:r>
            <a:endParaRPr lang="en-US" sz="2000" dirty="0" smtClean="0">
              <a:solidFill>
                <a:srgbClr val="663300"/>
              </a:solidFill>
              <a:latin typeface="Mistral" panose="03090702030407020403" pitchFamily="66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en-US" sz="2000" dirty="0">
              <a:effectLst/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9001" y="6358085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5397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388" y="820859"/>
            <a:ext cx="8359168" cy="518941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7576" y="6358085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9262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3425" y="447675"/>
            <a:ext cx="7734300" cy="53626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 smtClean="0">
                <a:solidFill>
                  <a:srgbClr val="0000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ЖІНКИ, НАВІТЬ ДОБРЕ ОСВІЧЕНОЇ, В ТІ ЧАСИ ПРАКТИЧНО НЕ БУЛО МОЖЛИВОСТЕЙ ДЛЯ РОЗВИТКУ Й САМОРЕАЛІЗАЦІЇ. ШАРЛОТТА, ЯК ЇЇ СЕСТРИ, ДОБРЕ ЗНАЛА ЦЕ І НАМАГАЛАСЯ ВІДВОЮВАТИ СВОЄ МІСЦЕ ПІД СОНЦЕМ У ЧОЛОВІЧОМУ СВІТІ, ХОЧА Й НЕ ВИСЛОВЛЮВАЛА РАДИКАЛЬНИХ ІДЕЙ І НЕ ЗАКЛИКАЛА СКИДАТИ ПАТРІАРХАТ.</a:t>
            </a:r>
            <a:endParaRPr lang="en-US" sz="2000" dirty="0" smtClean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ВОНА ЗРОБИЛА ЗНАЧНО ВАЖЛИВІШЕ: РОЗПОВІЛА ЖІНКАМ, ЩО У НИХ Є ПРАВО НА ГІДНІСТЬ І НЕЗАЛЕЖНІСТЬ, І В ПЕВНОМУ СЕНСІ СТАЛА ФЕМІНІСТКОЮ ДО ПОЯВИ ФЕМІНІЗМУ. «Я НЕ ПТАХ, І ЖОДНА СІТКА НЕ ВТРИМАЄ МЕНЕ, Я ВІЛЬНА ЛЮДИНА, З НЕЗАЛЕЖНОЮ ВОЛЕЮ, ЯКА ВИМАГАЄ ВАС ПОКИНУТИ», – ТАКІ, ЗДАВАЛОСЯ Б, НЕВИННІ СЛОВА З ВУСТ ЖІНКИ У ВІКТОРІАНСЬКІЙ АНГЛІЇ ЗВУЧАЛИ ЩОНАЙМЕНШЕ ЗУХВАЛО.</a:t>
            </a:r>
            <a:endParaRPr lang="en-US" sz="2000" dirty="0" smtClean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ОТРИМАВШИ МАТЕРІАЛЬНУ НЕЗАЛЕЖНІСТЬ І СЛАВУ, СЕСТРИ ЗМОГЛИ НАРЕШТІ ЗАЙНЯТИСЯ УЛЮБЛЕНОЮ СПРАВОЮ.</a:t>
            </a:r>
            <a:endParaRPr lang="en-US" sz="2000" dirty="0" smtClean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</a:rPr>
              <a:t>ОДНАК ПЕРЕЇЗД ДО ЛОНДОНА, ЗНАЙОМСТВО З ЛІТЕРАТУРНИМ ТОВАРИСТВОМ І ЯСКРАВІ ОБРАЗИ ВЕЛИКОГО МІСТА СТАЛИ ОСТАННІМИ СВІТЛИМИ ВРАЖЕННЯМИ</a:t>
            </a:r>
            <a:endParaRPr lang="en-US" sz="2000" dirty="0">
              <a:solidFill>
                <a:srgbClr val="663300"/>
              </a:solidFill>
              <a:latin typeface="Mistral" panose="03090702030407020403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4726" y="6358085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6372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789" y="590745"/>
            <a:ext cx="8732192" cy="549573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6885" y="6284192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4943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57275" y="570741"/>
            <a:ext cx="7038975" cy="50764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ЛОНДОНІ МОЛОДША ЕНН ЗАХВОРІЛА І ПОВЕРНУЛАСЯ ДОДОМУ, В ХАВОРТ. ШАРЛОТТА ЩЕ ДЕЯКИЙ ЧАС ПЕРЕБУВАЛА В СТОЛИЦІ, ПРОТЕ НЕЗАБАРОМ ТЕЖ БУЛА ЗМУШЕНА ВІДПРАВИТИСЯ НА БАТЬКІВЩИНУ – ЇЙ ПОВІДОМИЛИ ПРО СМЕРТЬ БРАТА.</a:t>
            </a:r>
            <a:endParaRPr lang="en-US" sz="2000" dirty="0" smtClean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СЕСТРИ ЯК МОГЛИ ДБАЛИ ПРО НЬОГО, АЛЕ ЇХНІ СТАРАННЯ ВИЯВИЛИСЯ МАРНИМИ: БРЕНУЕЛЛ ПОМЕР У 31 РІК ВІД ТУБЕРКУЛЬОЗУ. ЧЕРЕЗ ПЕРІОДИЧНІ НАПАДИ БІЛОЇ ГАРЯЧКИ СІМ’Я ЗВЕРНУЛА УВАГУ НА ЙОГО ХВОРОБУ НАДТО ПІЗНО, І ДІАГНОЗ ПОСТАВИЛИ ВЖЕ НА ОСТАННІЙ, НЕВИЛІКОВНІЙ СТАДІЇ.</a:t>
            </a:r>
            <a:endParaRPr lang="en-US" sz="2000" dirty="0" smtClean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ПОДАЛЬШИЙ ЛАНЦЮГ ПОДІЙ ПЕРЕТВОРИВ, ЗА ВИСЛОВОМ ШАРЛОТТИ, ХАВОРТСЬКИЙ БУДИНОК У «МОГИЛУ З ДВЕРИМА І ВІКНАМИ». ПІД ЧАС ПОХОРОНУ БРАТА ЗАСТУДИЛАСЯ ЕМІЛІ, У НЕЇ ПОЧАЛАСЯ СУХОТИ.</a:t>
            </a:r>
            <a:endParaRPr lang="en-US" sz="2000" dirty="0" smtClean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US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ТРОХИ ПІЗНІШЕ СТРАШНИЙ ДІАГНОЗ ПРОЗВУЧАВ І ДЛЯ ЕНН. РІК ПО ТОМУ ОБИДВІ ЗГАСЛИ: ЕМІЛІ БУЛО 30 РОКІВ, ЕНН – 29</a:t>
            </a:r>
            <a:endParaRPr lang="en-US" sz="2000" dirty="0">
              <a:solidFill>
                <a:srgbClr val="663300"/>
              </a:solidFill>
              <a:effectLst/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6601" y="6188942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7087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3436" y="480034"/>
            <a:ext cx="7477125" cy="53980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8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4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ТАК, З УСІХ ДІТЕЙ СІМЕЙСТВА БРОНТЕ ШАРЛОТТА ЗАЛИШИЛАСЯ ОДНА. І БЕЗ ТОГО ПОХМУРИЙ ЗАМКНУТИЙ БАТЬКО СТАВ ЗОВСІМ ВІДЧУЖЕНИМ, ЩЕ Й ОСЛІП. ВЕЛИЧЕЗНИМ ЗУСИЛЛЯМ ВОЛІ ШАРЛОТТА ЗМУСИЛА СЕБЕ ПОВЕРНУТИСЯ ДО ТВОРЧОСТІ. НАПРИКІНЦІ 1849 РОКУ ВИХОДИТЬ РОМАН «ШЕРЛІ», В 1853 – «ВІЛЬЄТТ», А ОСЬ РОМАН «ЕММА» ТАК І ЗАЛИШИВСЯ НЕЗАВЕРШЕНИМ. ШАРЛОТТА ВСТИГЛА НАПИСАТИ ТІЛЬКИ ДВА РОЗДІЛИ.</a:t>
            </a:r>
            <a:endParaRPr lang="en-US" dirty="0" smtClean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4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 І СЕСТРАМ, ЇЙ НЕ СУДИЛОСЯ ПРОЖИТИ ДОВГЕ ЖИТТЯ. ЧЕРЕЗ 8 РОКІВ ПІСЛЯ ПУБЛІКАЦІЇ «ДЖЕЙН ЕЙР» ВОНА ПОМЕРЛА. НЕЗАДОВГО ДО ЦЬОГО ШАРЛОТТА ВИРІШИЛА ВИЙТИ ЗАМІЖ ЗА НАСТУПНИКА СВОГО БАТЬКА У ПРИХОДІ – ЗА СВЯЩЕННИКА АРТУРА БЕЛЛА НІКОЛЛСА.</a:t>
            </a:r>
            <a:endParaRPr lang="en-US" dirty="0">
              <a:solidFill>
                <a:srgbClr val="663300"/>
              </a:solidFill>
              <a:effectLst/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0401" y="6207992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4803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3425" y="456337"/>
            <a:ext cx="7696200" cy="601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5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</a:rPr>
              <a:t>	</a:t>
            </a:r>
            <a:r>
              <a:rPr lang="ru-RU" sz="24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</a:rPr>
              <a:t>МІСТЕР БРОНТЕ РОЗСЕРДИВСЯ НА ЦЕЙ ВЧИНОК ВІКАРІЯ, І ЗРОБИВ ЙОГО ЖИТТЯ ТАКИМ НЕСТЕРПНИМ, ЩО АРТУРУ ЗАЛИШАЛОСЯ ТІЛЬКИ ПОКИНУТИ СЕЛО. ВІН ОБІЙНЯВ ПОСАДУ СВЯЩЕННОСЛУЖИТЕЛЯ В СУСІДНЬОМУ ПОСЕЛЕННІ І ПЕРЕПИСУВАВСЯ З ШАРЛОТТОЮ.</a:t>
            </a:r>
            <a:r>
              <a:rPr lang="uk-UA" sz="2400" dirty="0" smtClean="0">
                <a:solidFill>
                  <a:srgbClr val="663300"/>
                </a:solidFill>
                <a:latin typeface="Mistral" panose="03090702030407020403" pitchFamily="66" charset="0"/>
              </a:rPr>
              <a:t> </a:t>
            </a:r>
            <a:endParaRPr lang="en-US" sz="2400" dirty="0" smtClean="0">
              <a:solidFill>
                <a:srgbClr val="663300"/>
              </a:solidFill>
              <a:latin typeface="Mistral" panose="03090702030407020403" pitchFamily="66" charset="0"/>
            </a:endParaRPr>
          </a:p>
          <a:p>
            <a:pPr algn="just"/>
            <a:r>
              <a:rPr lang="en-US" sz="2400" dirty="0">
                <a:solidFill>
                  <a:srgbClr val="663300"/>
                </a:solidFill>
                <a:latin typeface="Mistral" panose="03090702030407020403" pitchFamily="66" charset="0"/>
              </a:rPr>
              <a:t>	</a:t>
            </a:r>
            <a:r>
              <a:rPr lang="uk-UA" sz="2400" dirty="0" smtClean="0">
                <a:solidFill>
                  <a:srgbClr val="663300"/>
                </a:solidFill>
                <a:latin typeface="Mistral" panose="03090702030407020403" pitchFamily="66" charset="0"/>
              </a:rPr>
              <a:t>А ШАРЛОТТА </a:t>
            </a:r>
            <a:r>
              <a:rPr lang="ru-RU" sz="2400" dirty="0" smtClean="0">
                <a:solidFill>
                  <a:srgbClr val="663300"/>
                </a:solidFill>
                <a:latin typeface="Mistral" panose="03090702030407020403" pitchFamily="66" charset="0"/>
              </a:rPr>
              <a:t>ПІШЛА СЛУЖИТИ ГУВЕРНАНТКОЮ В СІМ'Ю БАГАТОГО ЙОРКШИРСЬКОГО ПРОМИСЛОВЦЯ</a:t>
            </a:r>
            <a:r>
              <a:rPr lang="uk-UA" sz="2400" dirty="0" smtClean="0">
                <a:solidFill>
                  <a:srgbClr val="663300"/>
                </a:solidFill>
                <a:latin typeface="Mistral" panose="03090702030407020403" pitchFamily="66" charset="0"/>
              </a:rPr>
              <a:t> (ХОЧА ЛЮБОВІ ДО ДІТЕЙ У НЕЇ НЕ БУЛО, ЯК І У ЇЇ СЕСТЕР, ЇЙ ХОТІЛОСЯ ПИСАТИ ТА МАЛЮВАТИ, А ЦІ ЇЇ ЗАНЯТТЯ ПІДДАВАЛИСЯ ОСУДУ)</a:t>
            </a:r>
            <a:r>
              <a:rPr lang="ru-RU" sz="2400" dirty="0" smtClean="0">
                <a:solidFill>
                  <a:srgbClr val="663300"/>
                </a:solidFill>
                <a:latin typeface="Mistral" panose="03090702030407020403" pitchFamily="66" charset="0"/>
              </a:rPr>
              <a:t>. ВИТРИМКА ІЗ ЇЇ ТОДІШНІХ ЛИСТІВ ДАЮТЬ РОЗУМІННЯ ТОГО, ЯК ВАЖКО ЇЙ БУЛО ВТИСНУТИ СЕБЕ В ЖОРСТОКІ РАМКИ НОВОГО ЖИТТЯ.</a:t>
            </a:r>
            <a:endParaRPr lang="en-US" sz="2400" dirty="0" smtClean="0">
              <a:solidFill>
                <a:srgbClr val="663300"/>
              </a:solidFill>
              <a:latin typeface="Mistral" panose="03090702030407020403" pitchFamily="66" charset="0"/>
            </a:endParaRPr>
          </a:p>
          <a:p>
            <a:pPr algn="just"/>
            <a:r>
              <a:rPr lang="en-US" sz="2400" dirty="0" smtClean="0">
                <a:solidFill>
                  <a:srgbClr val="663300"/>
                </a:solidFill>
                <a:latin typeface="Mistral" panose="03090702030407020403" pitchFamily="66" charset="0"/>
              </a:rPr>
              <a:t>	</a:t>
            </a:r>
            <a:r>
              <a:rPr lang="ru-RU" sz="2400" dirty="0" smtClean="0">
                <a:solidFill>
                  <a:srgbClr val="663300"/>
                </a:solidFill>
                <a:latin typeface="Mistral" panose="03090702030407020403" pitchFamily="66" charset="0"/>
              </a:rPr>
              <a:t>У КІНЦІ 1853 РОКУ ВОНИ З АРТУРОМ В ТАЄМНИЦІ ЗУСТРІЛИСЯ БІЛЯ ГЕВОРТУ, І НА РІЗДВО ШАРЛОТТА ПОГОДИЛАСЯ СТАТИ ЙОГО ДРУЖИНОЮ, І СКАЗАЛА, ЩО УМОВИТЬ БАТЬКА ПРИЙНЯТИ ЦЕЙ ФАКТ. ВОНИ ОДРУЖИЛИСЯ 29 ЧЕРВНЯ 1854 РОКУ І ПРОВЕЛИ МЕДОВИЙ МІСЯЦЬ В ІРЛАНДІЇ.</a:t>
            </a:r>
            <a:endParaRPr lang="en-US" sz="2400" dirty="0">
              <a:solidFill>
                <a:srgbClr val="663300"/>
              </a:solidFill>
              <a:effectLst/>
              <a:latin typeface="Mistral" panose="03090702030407020403" pitchFamily="66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9901" y="6223411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1023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ukrainky.com.ua/wp-content/uploads/2021/10/sharlotta-bronte-artur-bell-nikolls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133351"/>
            <a:ext cx="5378449" cy="33718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98425" y="1595569"/>
            <a:ext cx="2209800" cy="1666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uk-UA" sz="24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ШАРЛОТТА БРОНТЕ ТА ЇЇ ЧОЛОВІК АРТУР БЕЛЛ НІКОЛЛС</a:t>
            </a:r>
            <a:endParaRPr lang="en-US" dirty="0">
              <a:solidFill>
                <a:srgbClr val="663300"/>
              </a:solidFill>
              <a:effectLst/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7701" y="3514727"/>
            <a:ext cx="7943850" cy="2790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</a:pPr>
            <a:r>
              <a:rPr lang="en-US" sz="22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ВОНА ПОМЕРЛА НА 39-МУ РОЦІ ЖИТТЯ, ПРОЖИВШИ РІВНО СТІЛЬКИ Ж, СКІЛЬКИ І ЇЇ МАТИ.</a:t>
            </a:r>
            <a:endParaRPr lang="en-US" sz="2000" dirty="0" smtClean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en-US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СПРАВЖНЮ ПРИЧИНУ СМЕРТІ ШАРЛОТТИ ТАК І НЕ ВСТАНОВИЛИ. У СВІДОЦТВІ ПРО СМЕРТЬ ВКАЗАЛИ ТУБЕРКУЛЬОЗ, ОДНАК, ЯК ПРИПУСКАЮТЬ БАГАТО БІОГРАФІВ ШАРЛОТТИ, ВОНА МОГЛА ПОМЕРТИ ВІД ЗНЕВОДНЕННЯ І ВИСНАЖЕННЯ, ВИКЛИКАНОГО ВАЖКИМ ТОКСИКОЗОМ.</a:t>
            </a:r>
            <a:endParaRPr lang="en-US" sz="2000" dirty="0" smtClean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0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ДОСЛІДНИКИ ТАКОЖ ПРИПУСКАЮТЬ, ЩО ШАРЛОТТА ПОМЕРЛА ВІД ТИФУ: ЇЇ МОГЛА ЗАРАЗИТИ СЛУЖНИЦЯ, ЩО ПОМЕРЛА НЕЗАДОВГО ДО СМЕРТІ ПИСЬМЕННИЦІ</a:t>
            </a:r>
            <a:endParaRPr lang="en-US" sz="2000" dirty="0">
              <a:solidFill>
                <a:srgbClr val="663300"/>
              </a:solidFill>
              <a:effectLst/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9426" y="6358085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5856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33450" y="732218"/>
            <a:ext cx="752475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</a:rPr>
              <a:t>	</a:t>
            </a:r>
            <a:r>
              <a:rPr lang="uk-UA" sz="28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</a:rPr>
              <a:t>ПАТРІК БРОНТЕ ПРОСИВ ПОДРУГУ ДОЧКИ, ВІДОМУ РОМАНІСТКУ Е. ГАСКЕЛЛ, НАПИСАТИ ПРО ШАРЛОТТУ КНИГУ. ВОНА ВЗЯЛАСЯ ЗА ЦЕ З ВЛАСТИВОЮ ЇЙ СУМЛІННІСТЮ: ВІДВІДАЛА УСІ МІСЦЯ, ДЕ ДОВЕЛОСЯ ЖИТИ І ПРАЦЮВАТИ ШАРЛОТТІ, ПОБУВАЛА І У БРЮССЕЛІ, ДЕ БАЧИЛАСЯ З СІМЕЙСТВОМ ЕГРІВ. </a:t>
            </a:r>
            <a:endParaRPr lang="en-US" sz="2800" dirty="0" smtClean="0">
              <a:solidFill>
                <a:srgbClr val="663300"/>
              </a:solidFill>
              <a:latin typeface="Mistral" panose="03090702030407020403" pitchFamily="66" charset="0"/>
              <a:ea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</a:rPr>
              <a:t>	</a:t>
            </a:r>
            <a:r>
              <a:rPr lang="uk-UA" sz="28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</a:rPr>
              <a:t>У 1857 Р. З'ЯВИЛАСЯ ЇЇ ПРАВДИВА І СИЛЬНА КНИГА «ЖИТТЯ ШАРЛОТТИ БРОНТЕ». ЗГОДОМ В АНГЛІЇ ВИЙШЛО БАГАТО ПРАЦЬ, ПРИСВЯЧЕНИХ БРОНТЕ.</a:t>
            </a:r>
            <a:endParaRPr lang="en-US" sz="2800" dirty="0" smtClean="0">
              <a:solidFill>
                <a:srgbClr val="663300"/>
              </a:solidFill>
              <a:latin typeface="Mistral" panose="03090702030407020403" pitchFamily="66" charset="0"/>
              <a:ea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</a:rPr>
              <a:t>	</a:t>
            </a:r>
            <a:r>
              <a:rPr lang="uk-UA" sz="28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</a:rPr>
              <a:t> АЛЕ ВСІ ВОНИ СКИДАЛИСЯ БІЛЬШЕ НА ЖИТТЄПИС РОДИНИ, НІЖ НА ЛІТЕРАТУРНІ ДОСЛІДЖЕННЯ.</a:t>
            </a:r>
            <a:endParaRPr lang="uk-UA" sz="2400" dirty="0">
              <a:solidFill>
                <a:srgbClr val="663300"/>
              </a:solidFill>
              <a:effectLst/>
              <a:latin typeface="Mistral" panose="03090702030407020403" pitchFamily="66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2776" y="6236567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5388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5349" y="835719"/>
            <a:ext cx="7620001" cy="50028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8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ПАТРІК БРОНТЕ ПЕРЕЖИВ УСІХ СВОЇХ ДІТЕЙ: ПОМЕР ЧЕРЕЗ 6 РОКІВ ПІСЛЯ СМЕРТІ ШАРЛОТТИ, В 1861 РОЦІ. ЙОМУ СПОВНИЛОСЯ 84. «Я ПРОЖИВ ТАК ДОВГО, ЩО ПОХОВАВ КОХАНУ ДРУЖИНУ І ШІСТЬОХ ДІТЕЙ – УСІХ, КОГО МАВ. ЇХ ВЖЕ НЕМАЄ, ЗАЛИШИЛИСЯ ЛИШЕ ОБРАЗИ Й ПАМ’ЯТЬ ПРО НИХ… ГОСПОДЬ УЗЯВ ТА ГОСПОДЬ ЗАБРАВ [ЇХ] ТАК РАНО… Я ДЕДАЛІ ЧАСТІШЕ ПЕРЕКОНУЮСЯ, ЯК ВАЖКО КЕРУВАТИСЯ ТІЛЬКИ ВІРОЮ І З УСЬОГО СЕРЦЯ ВИМОВЛЯТИ СЛОВА МОЛИТВИ ”НЕХАЙ БУДЕ ВОЛЯ ТВОЯ…».</a:t>
            </a:r>
            <a:endParaRPr lang="en-US" dirty="0" smtClean="0">
              <a:solidFill>
                <a:srgbClr val="663300"/>
              </a:solidFill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 ЗАКІНЧИЛАСЯ ІСТОРІЯ СІМ’Ї БРОНТЕ, ЩО ДАЛА СВІТУ ТРЬОХ ОБДАРОВАНИХ ПИСЬМЕННИЦЬ. МОЖНА ТІЛЬКИ ЗДОГАДУВАТИСЯ, СКІЛЬКИ ЩЕ ТАЛАНОВИТИХ ТВОРІВ ВОНИ МОГЛИ Б СТВОРИТИ, ЯКБИ ПРОЖИЛИ ДОВГЕ ЖИТТЯ.</a:t>
            </a:r>
            <a:endParaRPr lang="en-US" dirty="0">
              <a:solidFill>
                <a:srgbClr val="663300"/>
              </a:solidFill>
              <a:effectLst/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8026" y="6160367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3236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ukrainky.com.ua/wp-content/uploads/2021/10/sestry-bronte-sharlotta-1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232" y="352425"/>
            <a:ext cx="4117943" cy="519112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92053" y="2612621"/>
            <a:ext cx="2767104" cy="10068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8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АФІША ФІЛЬМУ</a:t>
            </a:r>
            <a:endParaRPr lang="en-US" sz="2800" dirty="0" smtClean="0">
              <a:solidFill>
                <a:srgbClr val="663300"/>
              </a:solidFill>
              <a:latin typeface="Mistral" panose="03090702030407020403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800" dirty="0" smtClean="0">
                <a:solidFill>
                  <a:srgbClr val="663300"/>
                </a:solidFill>
                <a:latin typeface="Mistral" panose="03090702030407020403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 СЕСТЕР БРОНТЕ</a:t>
            </a:r>
            <a:endParaRPr lang="en-US" sz="2000" dirty="0">
              <a:solidFill>
                <a:srgbClr val="663300"/>
              </a:solidFill>
              <a:effectLst/>
              <a:latin typeface="Mistral" panose="030907020304070204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9901" y="6103217"/>
            <a:ext cx="5712447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47394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</TotalTime>
  <Words>2105</Words>
  <Application>Microsoft Office PowerPoint</Application>
  <PresentationFormat>Экран (4:3)</PresentationFormat>
  <Paragraphs>59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3" baseType="lpstr">
      <vt:lpstr>Arial</vt:lpstr>
      <vt:lpstr>Bad Script</vt:lpstr>
      <vt:lpstr>Calibri</vt:lpstr>
      <vt:lpstr>Calibri Light</vt:lpstr>
      <vt:lpstr>Mistral</vt:lpstr>
      <vt:lpstr>Noto Sans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13</cp:revision>
  <dcterms:created xsi:type="dcterms:W3CDTF">2022-11-19T21:15:56Z</dcterms:created>
  <dcterms:modified xsi:type="dcterms:W3CDTF">2022-11-20T20:12:19Z</dcterms:modified>
</cp:coreProperties>
</file>