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6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CB3BD-74DB-4643-9809-4FF64E3398E9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DAAD4-9F49-4FBA-AD37-FF587F86B2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038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CB3BD-74DB-4643-9809-4FF64E3398E9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DAAD4-9F49-4FBA-AD37-FF587F86B2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7785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CB3BD-74DB-4643-9809-4FF64E3398E9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DAAD4-9F49-4FBA-AD37-FF587F86B2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897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CB3BD-74DB-4643-9809-4FF64E3398E9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DAAD4-9F49-4FBA-AD37-FF587F86B2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098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CB3BD-74DB-4643-9809-4FF64E3398E9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DAAD4-9F49-4FBA-AD37-FF587F86B2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127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CB3BD-74DB-4643-9809-4FF64E3398E9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DAAD4-9F49-4FBA-AD37-FF587F86B2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656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CB3BD-74DB-4643-9809-4FF64E3398E9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DAAD4-9F49-4FBA-AD37-FF587F86B2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059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CB3BD-74DB-4643-9809-4FF64E3398E9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DAAD4-9F49-4FBA-AD37-FF587F86B2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541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CB3BD-74DB-4643-9809-4FF64E3398E9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DAAD4-9F49-4FBA-AD37-FF587F86B2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482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CB3BD-74DB-4643-9809-4FF64E3398E9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DAAD4-9F49-4FBA-AD37-FF587F86B2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211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CB3BD-74DB-4643-9809-4FF64E3398E9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DAAD4-9F49-4FBA-AD37-FF587F86B2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40815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CB3BD-74DB-4643-9809-4FF64E3398E9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DAAD4-9F49-4FBA-AD37-FF587F86B240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77010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CB3BD-74DB-4643-9809-4FF64E3398E9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DAAD4-9F49-4FBA-AD37-FF587F86B2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8259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CB3BD-74DB-4643-9809-4FF64E3398E9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DAAD4-9F49-4FBA-AD37-FF587F86B2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61056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CB3BD-74DB-4643-9809-4FF64E3398E9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DAAD4-9F49-4FBA-AD37-FF587F86B2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6296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CB3BD-74DB-4643-9809-4FF64E3398E9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DAAD4-9F49-4FBA-AD37-FF587F86B2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5661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CB3BD-74DB-4643-9809-4FF64E3398E9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DAAD4-9F49-4FBA-AD37-FF587F86B2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919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1ECB3BD-74DB-4643-9809-4FF64E3398E9}" type="datetimeFigureOut">
              <a:rPr lang="en-US" smtClean="0"/>
              <a:t>1/29/2023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86BDAAD4-9F49-4FBA-AD37-FF587F86B2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072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f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iveworksheets.com/c?a=s&amp;t=6025hz2ls7n&amp;sr=n&amp;ms=ud&amp;l=yz&amp;i=ttdsftz&amp;r=tg&amp;db=0&amp;f=dzdtzudn&amp;cd=p1258wg5ap3lligzznpezgzb2ngnzgxnlxn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f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188686"/>
            <a:ext cx="6865258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dirty="0" smtClean="0">
                <a:latin typeface="Monotype Corsiva" panose="03010101010201010101" pitchFamily="66" charset="0"/>
              </a:rPr>
              <a:t>Тема:</a:t>
            </a:r>
            <a:r>
              <a:rPr lang="uk-UA" sz="4400" dirty="0" smtClean="0">
                <a:latin typeface="Monotype Corsiva" panose="03010101010201010101" pitchFamily="66" charset="0"/>
              </a:rPr>
              <a:t> </a:t>
            </a:r>
            <a:r>
              <a:rPr lang="uk-UA" sz="4400" b="1" i="1" dirty="0" smtClean="0">
                <a:latin typeface="Monotype Corsiva" panose="03010101010201010101" pitchFamily="66" charset="0"/>
              </a:rPr>
              <a:t>Джек Лондон (1876-1916). Життєвий і творчий шлях письменника. Оповідання «Жага до життя». Особливості сюжету та ідеї оповідання.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9920" y="0"/>
            <a:ext cx="521208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63418" y="595526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i="1" dirty="0"/>
              <a:t>Є воля до життя – є людина.</a:t>
            </a:r>
            <a:endParaRPr lang="en-US" dirty="0"/>
          </a:p>
          <a:p>
            <a:r>
              <a:rPr lang="uk-UA" dirty="0"/>
              <a:t>О. Довженко</a:t>
            </a:r>
            <a:endParaRPr lang="en-US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47629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6258097"/>
              </p:ext>
            </p:extLst>
          </p:nvPr>
        </p:nvGraphicFramePr>
        <p:xfrm>
          <a:off x="2512286" y="1452170"/>
          <a:ext cx="6206840" cy="444062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620684">
                  <a:extLst>
                    <a:ext uri="{9D8B030D-6E8A-4147-A177-3AD203B41FA5}">
                      <a16:colId xmlns:a16="http://schemas.microsoft.com/office/drawing/2014/main" val="2406373212"/>
                    </a:ext>
                  </a:extLst>
                </a:gridCol>
                <a:gridCol w="620684">
                  <a:extLst>
                    <a:ext uri="{9D8B030D-6E8A-4147-A177-3AD203B41FA5}">
                      <a16:colId xmlns:a16="http://schemas.microsoft.com/office/drawing/2014/main" val="2901483513"/>
                    </a:ext>
                  </a:extLst>
                </a:gridCol>
                <a:gridCol w="620684">
                  <a:extLst>
                    <a:ext uri="{9D8B030D-6E8A-4147-A177-3AD203B41FA5}">
                      <a16:colId xmlns:a16="http://schemas.microsoft.com/office/drawing/2014/main" val="2575869780"/>
                    </a:ext>
                  </a:extLst>
                </a:gridCol>
                <a:gridCol w="620684">
                  <a:extLst>
                    <a:ext uri="{9D8B030D-6E8A-4147-A177-3AD203B41FA5}">
                      <a16:colId xmlns:a16="http://schemas.microsoft.com/office/drawing/2014/main" val="2899984838"/>
                    </a:ext>
                  </a:extLst>
                </a:gridCol>
                <a:gridCol w="620684">
                  <a:extLst>
                    <a:ext uri="{9D8B030D-6E8A-4147-A177-3AD203B41FA5}">
                      <a16:colId xmlns:a16="http://schemas.microsoft.com/office/drawing/2014/main" val="3252815042"/>
                    </a:ext>
                  </a:extLst>
                </a:gridCol>
                <a:gridCol w="620684">
                  <a:extLst>
                    <a:ext uri="{9D8B030D-6E8A-4147-A177-3AD203B41FA5}">
                      <a16:colId xmlns:a16="http://schemas.microsoft.com/office/drawing/2014/main" val="3352220950"/>
                    </a:ext>
                  </a:extLst>
                </a:gridCol>
                <a:gridCol w="620684">
                  <a:extLst>
                    <a:ext uri="{9D8B030D-6E8A-4147-A177-3AD203B41FA5}">
                      <a16:colId xmlns:a16="http://schemas.microsoft.com/office/drawing/2014/main" val="4139928298"/>
                    </a:ext>
                  </a:extLst>
                </a:gridCol>
                <a:gridCol w="620684">
                  <a:extLst>
                    <a:ext uri="{9D8B030D-6E8A-4147-A177-3AD203B41FA5}">
                      <a16:colId xmlns:a16="http://schemas.microsoft.com/office/drawing/2014/main" val="3336234335"/>
                    </a:ext>
                  </a:extLst>
                </a:gridCol>
                <a:gridCol w="620684">
                  <a:extLst>
                    <a:ext uri="{9D8B030D-6E8A-4147-A177-3AD203B41FA5}">
                      <a16:colId xmlns:a16="http://schemas.microsoft.com/office/drawing/2014/main" val="3738217851"/>
                    </a:ext>
                  </a:extLst>
                </a:gridCol>
                <a:gridCol w="620684">
                  <a:extLst>
                    <a:ext uri="{9D8B030D-6E8A-4147-A177-3AD203B41FA5}">
                      <a16:colId xmlns:a16="http://schemas.microsoft.com/office/drawing/2014/main" val="557238371"/>
                    </a:ext>
                  </a:extLst>
                </a:gridCol>
              </a:tblGrid>
              <a:tr h="4934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Г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Р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О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Б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І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Н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З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О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Н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К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73638703"/>
                  </a:ext>
                </a:extLst>
              </a:tr>
              <a:tr h="4934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М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Д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М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О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Н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Ш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С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В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У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Р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19474393"/>
                  </a:ext>
                </a:extLst>
              </a:tr>
              <a:tr h="4934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О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Н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Ж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Т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Ь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Д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М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Л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Я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У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41260622"/>
                  </a:ext>
                </a:extLst>
              </a:tr>
              <a:tr h="4934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Ж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И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Т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И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Г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Л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Д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Т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К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З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33845068"/>
                  </a:ext>
                </a:extLst>
              </a:tr>
              <a:tr h="4934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І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Т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Ц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К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М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О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Т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С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Р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О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35406198"/>
                  </a:ext>
                </a:extLst>
              </a:tr>
              <a:tr h="4934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В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Ь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Ф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І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А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Р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К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О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Д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Г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70236641"/>
                  </a:ext>
                </a:extLst>
              </a:tr>
              <a:tr h="4934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Д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Л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Я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С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И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Ь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Б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І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О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Г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84131253"/>
                  </a:ext>
                </a:extLst>
              </a:tr>
              <a:tr h="4934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І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О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Ф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Й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У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К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Е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Г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Н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Ш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8974029"/>
                  </a:ext>
                </a:extLst>
              </a:tr>
              <a:tr h="49340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К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С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Е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Н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Д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І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В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Р</a:t>
                      </a:r>
                      <a:endParaRPr lang="en-US" sz="2800" b="1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О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b="1" dirty="0">
                          <a:solidFill>
                            <a:srgbClr val="002060"/>
                          </a:solidFill>
                          <a:effectLst/>
                          <a:latin typeface="Arial Black" panose="020B0A04020102020204" pitchFamily="34" charset="0"/>
                        </a:rPr>
                        <a:t>С</a:t>
                      </a:r>
                      <a:endParaRPr lang="en-US" sz="2800" b="1" dirty="0">
                        <a:solidFill>
                          <a:srgbClr val="002060"/>
                        </a:solidFill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71995517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283855" y="251844"/>
            <a:ext cx="943032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9875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en-US" sz="2400" b="1" dirty="0" err="1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Вправа</a:t>
            </a:r>
            <a:r>
              <a:rPr lang="ru-RU" altLang="en-US" sz="24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“</a:t>
            </a:r>
            <a:r>
              <a:rPr lang="ru-RU" altLang="en-US" sz="2400" b="1" dirty="0" err="1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Знайди</a:t>
            </a:r>
            <a:r>
              <a:rPr lang="ru-RU" altLang="en-US" sz="2400" b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героя”</a:t>
            </a:r>
            <a:endParaRPr kumimoji="0" lang="en-US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  <a:p>
            <a:pPr lvl="0" indent="269875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en-US" sz="2400" b="1" i="1" dirty="0" err="1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Завдання</a:t>
            </a:r>
            <a:r>
              <a:rPr lang="ru-RU" altLang="en-US" sz="2400" b="1" i="1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:</a:t>
            </a:r>
            <a:r>
              <a:rPr lang="ru-RU" altLang="en-US" sz="2400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ru-RU" altLang="en-US" sz="2400" dirty="0" err="1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Розв’яжіть</a:t>
            </a:r>
            <a:r>
              <a:rPr lang="ru-RU" altLang="en-US" sz="2400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ru-RU" altLang="en-US" sz="2400" dirty="0" err="1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філворд</a:t>
            </a:r>
            <a:r>
              <a:rPr lang="ru-RU" altLang="en-US" sz="2400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і </a:t>
            </a:r>
            <a:r>
              <a:rPr lang="ru-RU" altLang="en-US" sz="2400" dirty="0" err="1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дізнайтеся</a:t>
            </a:r>
            <a:r>
              <a:rPr lang="ru-RU" altLang="en-US" sz="2400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ru-RU" altLang="en-US" sz="2400" dirty="0" err="1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імена</a:t>
            </a:r>
            <a:r>
              <a:rPr lang="ru-RU" altLang="en-US" sz="2400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ru-RU" altLang="en-US" sz="2400" dirty="0" err="1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героїв</a:t>
            </a:r>
            <a:r>
              <a:rPr lang="ru-RU" altLang="en-US" sz="2400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uk-UA" altLang="en-US" sz="2400" dirty="0" smtClean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пригодницьких </a:t>
            </a:r>
            <a:r>
              <a:rPr lang="ru-RU" altLang="en-US" sz="2400" dirty="0" err="1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творів</a:t>
            </a:r>
            <a:r>
              <a:rPr lang="uk-UA" altLang="en-US" sz="2400" dirty="0">
                <a:solidFill>
                  <a:srgbClr val="00000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.</a:t>
            </a:r>
            <a:endParaRPr kumimoji="0" lang="uk-UA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5952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err="1">
                <a:latin typeface="Monotype Corsiva" panose="03010101010201010101" pitchFamily="66" charset="0"/>
              </a:rPr>
              <a:t>Вправа</a:t>
            </a:r>
            <a:r>
              <a:rPr lang="ru-RU" sz="2800" b="1" dirty="0">
                <a:latin typeface="Monotype Corsiva" panose="03010101010201010101" pitchFamily="66" charset="0"/>
              </a:rPr>
              <a:t> “</a:t>
            </a:r>
            <a:r>
              <a:rPr lang="ru-RU" sz="2800" b="1" dirty="0" err="1">
                <a:latin typeface="Monotype Corsiva" panose="03010101010201010101" pitchFamily="66" charset="0"/>
              </a:rPr>
              <a:t>Розв’яжи</a:t>
            </a:r>
            <a:r>
              <a:rPr lang="ru-RU" sz="2800" b="1" dirty="0">
                <a:latin typeface="Monotype Corsiva" panose="03010101010201010101" pitchFamily="66" charset="0"/>
              </a:rPr>
              <a:t> ребус”</a:t>
            </a:r>
            <a:r>
              <a:rPr lang="en-US" sz="2800" dirty="0">
                <a:latin typeface="Monotype Corsiva" panose="03010101010201010101" pitchFamily="66" charset="0"/>
              </a:rPr>
              <a:t/>
            </a:r>
            <a:br>
              <a:rPr lang="en-US" sz="2800" dirty="0">
                <a:latin typeface="Monotype Corsiva" panose="03010101010201010101" pitchFamily="66" charset="0"/>
              </a:rPr>
            </a:br>
            <a:r>
              <a:rPr lang="ru-RU" sz="2800" b="1" i="1" dirty="0" err="1">
                <a:latin typeface="Monotype Corsiva" panose="03010101010201010101" pitchFamily="66" charset="0"/>
              </a:rPr>
              <a:t>Завдання</a:t>
            </a:r>
            <a:r>
              <a:rPr lang="ru-RU" sz="2800" b="1" i="1" dirty="0">
                <a:latin typeface="Monotype Corsiva" panose="03010101010201010101" pitchFamily="66" charset="0"/>
              </a:rPr>
              <a:t>: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Розв’яжіть</a:t>
            </a:r>
            <a:r>
              <a:rPr lang="ru-RU" sz="2800" dirty="0">
                <a:latin typeface="Monotype Corsiva" panose="03010101010201010101" pitchFamily="66" charset="0"/>
              </a:rPr>
              <a:t> ребус і </a:t>
            </a:r>
            <a:r>
              <a:rPr lang="ru-RU" sz="2800" dirty="0" err="1">
                <a:latin typeface="Monotype Corsiva" panose="03010101010201010101" pitchFamily="66" charset="0"/>
              </a:rPr>
              <a:t>дізнайтеся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назву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твору</a:t>
            </a:r>
            <a:r>
              <a:rPr lang="ru-RU" sz="2800" dirty="0">
                <a:latin typeface="Monotype Corsiva" panose="03010101010201010101" pitchFamily="66" charset="0"/>
              </a:rPr>
              <a:t>, </a:t>
            </a:r>
            <a:r>
              <a:rPr lang="ru-RU" sz="2800" dirty="0" err="1">
                <a:latin typeface="Monotype Corsiva" panose="03010101010201010101" pitchFamily="66" charset="0"/>
              </a:rPr>
              <a:t>який</a:t>
            </a:r>
            <a:r>
              <a:rPr lang="ru-RU" sz="2800" dirty="0">
                <a:latin typeface="Monotype Corsiva" panose="03010101010201010101" pitchFamily="66" charset="0"/>
              </a:rPr>
              <a:t> ми </a:t>
            </a:r>
            <a:r>
              <a:rPr lang="ru-RU" sz="2800" dirty="0" err="1">
                <a:latin typeface="Monotype Corsiva" panose="03010101010201010101" pitchFamily="66" charset="0"/>
              </a:rPr>
              <a:t>будемо</a:t>
            </a:r>
            <a:r>
              <a:rPr lang="ru-RU" sz="2800" dirty="0">
                <a:latin typeface="Monotype Corsiva" panose="03010101010201010101" pitchFamily="66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</a:rPr>
              <a:t>вивчати</a:t>
            </a:r>
            <a:r>
              <a:rPr lang="ru-RU" sz="2800" dirty="0">
                <a:latin typeface="Monotype Corsiva" panose="03010101010201010101" pitchFamily="66" charset="0"/>
              </a:rPr>
              <a:t>.</a:t>
            </a:r>
            <a:endParaRPr lang="en-US" sz="2800" dirty="0">
              <a:latin typeface="Monotype Corsiva" panose="03010101010201010101" pitchFamily="66" charset="0"/>
            </a:endParaRPr>
          </a:p>
        </p:txBody>
      </p:sp>
      <p:pic>
        <p:nvPicPr>
          <p:cNvPr id="2050" name="Picture 2" descr="rebus (3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18" y="2485120"/>
            <a:ext cx="11257310" cy="2502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2379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97891" y="757382"/>
            <a:ext cx="9411854" cy="55797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97155" algn="just">
              <a:lnSpc>
                <a:spcPct val="115000"/>
              </a:lnSpc>
              <a:spcAft>
                <a:spcPts val="0"/>
              </a:spcAft>
            </a:pPr>
            <a:r>
              <a:rPr lang="uk-UA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Літературна гра «Так або ні» </a:t>
            </a:r>
            <a:endParaRPr lang="en-US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uk-UA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Джек Лондон  народився 12 січня 1876 р </a:t>
            </a:r>
            <a:endParaRPr lang="uk-UA" sz="2400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uk-UA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Мати </a:t>
            </a:r>
            <a:r>
              <a:rPr lang="uk-UA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письменника була учителем математики 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uk-UA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Справжнє </a:t>
            </a:r>
            <a:r>
              <a:rPr lang="uk-UA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ім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uk-UA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я письменника Джон </a:t>
            </a:r>
            <a:r>
              <a:rPr lang="uk-UA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Гріффіт</a:t>
            </a:r>
            <a:r>
              <a:rPr lang="uk-UA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Чейні</a:t>
            </a:r>
            <a:r>
              <a:rPr lang="uk-UA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uk-UA" sz="2400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uk-UA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Джек </a:t>
            </a:r>
            <a:r>
              <a:rPr lang="uk-UA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виріс у заможній родині </a:t>
            </a:r>
            <a:endParaRPr lang="en-US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uk-UA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Понад усе письменник любив співати й читати </a:t>
            </a:r>
            <a:endParaRPr lang="en-US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uk-UA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Через брак коштів залишив навчання </a:t>
            </a:r>
            <a:endParaRPr lang="en-US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uk-UA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Охоплений «золотою лихоманкою» вирушив на </a:t>
            </a:r>
            <a:r>
              <a:rPr lang="uk-UA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Північ</a:t>
            </a:r>
            <a:endParaRPr lang="en-US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uk-UA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 1898 році став </a:t>
            </a:r>
            <a:r>
              <a:rPr lang="uk-UA" sz="2400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професійно</a:t>
            </a:r>
            <a:r>
              <a:rPr lang="uk-UA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займатися літературою </a:t>
            </a:r>
            <a:endParaRPr lang="en-US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uk-UA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Протягом життя написав майже 90 </a:t>
            </a:r>
            <a:r>
              <a:rPr lang="uk-UA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книжок</a:t>
            </a:r>
            <a:endParaRPr lang="en-US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uk-UA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Найвідоміша збірка письменника «Син вовка» </a:t>
            </a:r>
            <a:endParaRPr lang="en-US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uk-UA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Джек Лондон помер у Сан-Франциско </a:t>
            </a:r>
            <a:endParaRPr lang="en-US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uk-UA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 1920 році вийшов друком роман «Серця трьох» 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6834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15771" y="387928"/>
            <a:ext cx="61804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latin typeface="Monotype Corsiva" panose="03010101010201010101" pitchFamily="66" charset="0"/>
                <a:ea typeface="Times New Roman" panose="02020603050405020304" pitchFamily="18" charset="0"/>
              </a:rPr>
              <a:t>Робота з </a:t>
            </a:r>
            <a:r>
              <a:rPr lang="ru-RU" sz="3600" b="1" dirty="0" err="1" smtClean="0">
                <a:latin typeface="Monotype Corsiva" panose="03010101010201010101" pitchFamily="66" charset="0"/>
                <a:ea typeface="Times New Roman" panose="02020603050405020304" pitchFamily="18" charset="0"/>
              </a:rPr>
              <a:t>ілюстраціями</a:t>
            </a:r>
            <a:endParaRPr lang="en-US" sz="3600" dirty="0">
              <a:latin typeface="Monotype Corsiva" panose="03010101010201010101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9985" y="1293225"/>
            <a:ext cx="7082015" cy="526723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491" y="1249682"/>
            <a:ext cx="4733841" cy="5267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941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34473" y="2641600"/>
            <a:ext cx="81095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www.liveworksheets.com/c?a=s&amp;t=6025hz2ls7n&amp;sr=n&amp;ms=ud&amp;l=yz&amp;i=ttdsftz&amp;r=tg&amp;db=0&amp;f=dzdtzudn&amp;cd=p1258wg5ap3lligzznpezgzb2ngnzgxnlxn</a:t>
            </a:r>
            <a:r>
              <a:rPr lang="uk-UA" dirty="0" smtClean="0"/>
              <a:t> 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394691" y="1320800"/>
            <a:ext cx="751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latin typeface="Monotype Corsiva" panose="03010101010201010101" pitchFamily="66" charset="0"/>
              </a:rPr>
              <a:t>Заповнення </a:t>
            </a:r>
            <a:r>
              <a:rPr lang="uk-UA" sz="3600" b="1" dirty="0" err="1" smtClean="0">
                <a:latin typeface="Monotype Corsiva" panose="03010101010201010101" pitchFamily="66" charset="0"/>
              </a:rPr>
              <a:t>інтетактивного</a:t>
            </a:r>
            <a:r>
              <a:rPr lang="uk-UA" sz="3600" b="1" dirty="0" smtClean="0">
                <a:latin typeface="Monotype Corsiva" panose="03010101010201010101" pitchFamily="66" charset="0"/>
              </a:rPr>
              <a:t> аркуша</a:t>
            </a:r>
            <a:endParaRPr lang="en-US" sz="36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5261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base"/>
            <a:r>
              <a:rPr lang="ru-RU" sz="3100" b="1" dirty="0" err="1">
                <a:latin typeface="Monotype Corsiva" panose="03010101010201010101" pitchFamily="66" charset="0"/>
              </a:rPr>
              <a:t>Вправа</a:t>
            </a:r>
            <a:r>
              <a:rPr lang="ru-RU" sz="3100" b="1" dirty="0">
                <a:latin typeface="Monotype Corsiva" panose="03010101010201010101" pitchFamily="66" charset="0"/>
              </a:rPr>
              <a:t> </a:t>
            </a:r>
            <a:r>
              <a:rPr lang="en-US" sz="3100" b="1" dirty="0">
                <a:latin typeface="Monotype Corsiva" panose="03010101010201010101" pitchFamily="66" charset="0"/>
              </a:rPr>
              <a:t>“</a:t>
            </a:r>
            <a:r>
              <a:rPr lang="ru-RU" sz="3100" b="1" dirty="0" err="1">
                <a:latin typeface="Monotype Corsiva" panose="03010101010201010101" pitchFamily="66" charset="0"/>
              </a:rPr>
              <a:t>Хмаринка</a:t>
            </a:r>
            <a:r>
              <a:rPr lang="ru-RU" sz="3100" b="1" dirty="0">
                <a:latin typeface="Monotype Corsiva" panose="03010101010201010101" pitchFamily="66" charset="0"/>
              </a:rPr>
              <a:t> </a:t>
            </a:r>
            <a:r>
              <a:rPr lang="ru-RU" sz="3100" b="1" dirty="0" err="1">
                <a:latin typeface="Monotype Corsiva" panose="03010101010201010101" pitchFamily="66" charset="0"/>
              </a:rPr>
              <a:t>слів</a:t>
            </a:r>
            <a:r>
              <a:rPr lang="en-US" sz="3100" b="1" dirty="0">
                <a:latin typeface="Monotype Corsiva" panose="03010101010201010101" pitchFamily="66" charset="0"/>
              </a:rPr>
              <a:t>” </a:t>
            </a:r>
            <a:r>
              <a:rPr lang="en-US" sz="3100" dirty="0">
                <a:latin typeface="Monotype Corsiva" panose="03010101010201010101" pitchFamily="66" charset="0"/>
              </a:rPr>
              <a:t/>
            </a:r>
            <a:br>
              <a:rPr lang="en-US" sz="3100" dirty="0">
                <a:latin typeface="Monotype Corsiva" panose="03010101010201010101" pitchFamily="66" charset="0"/>
              </a:rPr>
            </a:br>
            <a:r>
              <a:rPr lang="ru-RU" sz="3100" b="1" i="1" dirty="0" err="1">
                <a:latin typeface="Monotype Corsiva" panose="03010101010201010101" pitchFamily="66" charset="0"/>
              </a:rPr>
              <a:t>Завдання</a:t>
            </a:r>
            <a:r>
              <a:rPr lang="ru-RU" sz="3100" i="1" dirty="0">
                <a:latin typeface="Monotype Corsiva" panose="03010101010201010101" pitchFamily="66" charset="0"/>
              </a:rPr>
              <a:t>:</a:t>
            </a:r>
            <a:r>
              <a:rPr lang="ru-RU" sz="3100" dirty="0">
                <a:latin typeface="Monotype Corsiva" panose="03010101010201010101" pitchFamily="66" charset="0"/>
              </a:rPr>
              <a:t>  </a:t>
            </a:r>
            <a:r>
              <a:rPr lang="ru-RU" sz="3100" dirty="0" err="1">
                <a:latin typeface="Monotype Corsiva" panose="03010101010201010101" pitchFamily="66" charset="0"/>
              </a:rPr>
              <a:t>Роздивіться</a:t>
            </a:r>
            <a:r>
              <a:rPr lang="ru-RU" sz="3100" b="1" dirty="0">
                <a:latin typeface="Monotype Corsiva" panose="03010101010201010101" pitchFamily="66" charset="0"/>
              </a:rPr>
              <a:t> </a:t>
            </a:r>
            <a:r>
              <a:rPr lang="ru-RU" sz="3100" dirty="0" err="1">
                <a:latin typeface="Monotype Corsiva" panose="03010101010201010101" pitchFamily="66" charset="0"/>
              </a:rPr>
              <a:t>хмаринку</a:t>
            </a:r>
            <a:r>
              <a:rPr lang="ru-RU" sz="3100" b="1" dirty="0">
                <a:latin typeface="Monotype Corsiva" panose="03010101010201010101" pitchFamily="66" charset="0"/>
              </a:rPr>
              <a:t> </a:t>
            </a:r>
            <a:r>
              <a:rPr lang="ru-RU" sz="3100" dirty="0" err="1">
                <a:latin typeface="Monotype Corsiva" panose="03010101010201010101" pitchFamily="66" charset="0"/>
              </a:rPr>
              <a:t>слів</a:t>
            </a:r>
            <a:r>
              <a:rPr lang="ru-RU" sz="3100" dirty="0">
                <a:latin typeface="Monotype Corsiva" panose="03010101010201010101" pitchFamily="66" charset="0"/>
              </a:rPr>
              <a:t> і </a:t>
            </a:r>
            <a:r>
              <a:rPr lang="ru-RU" sz="3100" dirty="0" err="1">
                <a:latin typeface="Monotype Corsiva" panose="03010101010201010101" pitchFamily="66" charset="0"/>
              </a:rPr>
              <a:t>допишіть</a:t>
            </a:r>
            <a:r>
              <a:rPr lang="ru-RU" sz="3100" dirty="0">
                <a:latin typeface="Monotype Corsiva" panose="03010101010201010101" pitchFamily="66" charset="0"/>
              </a:rPr>
              <a:t> у </a:t>
            </a:r>
            <a:r>
              <a:rPr lang="ru-RU" sz="3100" dirty="0" err="1">
                <a:latin typeface="Monotype Corsiva" panose="03010101010201010101" pitchFamily="66" charset="0"/>
              </a:rPr>
              <a:t>зошити</a:t>
            </a:r>
            <a:r>
              <a:rPr lang="ru-RU" sz="3100" dirty="0">
                <a:latin typeface="Monotype Corsiva" panose="03010101010201010101" pitchFamily="66" charset="0"/>
              </a:rPr>
              <a:t> </a:t>
            </a:r>
            <a:r>
              <a:rPr lang="ru-RU" sz="3100" dirty="0" err="1">
                <a:latin typeface="Monotype Corsiva" panose="03010101010201010101" pitchFamily="66" charset="0"/>
              </a:rPr>
              <a:t>нові</a:t>
            </a:r>
            <a:r>
              <a:rPr lang="ru-RU" sz="3100" dirty="0">
                <a:latin typeface="Monotype Corsiva" panose="03010101010201010101" pitchFamily="66" charset="0"/>
              </a:rPr>
              <a:t> слова – </a:t>
            </a:r>
            <a:r>
              <a:rPr lang="ru-RU" sz="3100" dirty="0" err="1">
                <a:latin typeface="Monotype Corsiva" panose="03010101010201010101" pitchFamily="66" charset="0"/>
              </a:rPr>
              <a:t>асоціації</a:t>
            </a:r>
            <a:r>
              <a:rPr lang="ru-RU" sz="3100" dirty="0">
                <a:latin typeface="Monotype Corsiva" panose="03010101010201010101" pitchFamily="66" charset="0"/>
              </a:rPr>
              <a:t>, </a:t>
            </a:r>
            <a:r>
              <a:rPr lang="ru-RU" sz="3100" dirty="0" err="1">
                <a:latin typeface="Monotype Corsiva" panose="03010101010201010101" pitchFamily="66" charset="0"/>
              </a:rPr>
              <a:t>які</a:t>
            </a:r>
            <a:r>
              <a:rPr lang="ru-RU" sz="3100" dirty="0">
                <a:latin typeface="Monotype Corsiva" panose="03010101010201010101" pitchFamily="66" charset="0"/>
              </a:rPr>
              <a:t> </a:t>
            </a:r>
            <a:r>
              <a:rPr lang="ru-RU" sz="3100" dirty="0" err="1">
                <a:latin typeface="Monotype Corsiva" panose="03010101010201010101" pitchFamily="66" charset="0"/>
              </a:rPr>
              <a:t>ви</a:t>
            </a:r>
            <a:r>
              <a:rPr lang="ru-RU" sz="3100" dirty="0">
                <a:latin typeface="Monotype Corsiva" panose="03010101010201010101" pitchFamily="66" charset="0"/>
              </a:rPr>
              <a:t> не назвали.</a:t>
            </a:r>
            <a:r>
              <a:rPr lang="en-US" dirty="0"/>
              <a:t/>
            </a:r>
            <a:br>
              <a:rPr lang="en-US" dirty="0"/>
            </a:br>
            <a:r>
              <a:rPr lang="uk-UA" dirty="0"/>
              <a:t> </a:t>
            </a:r>
            <a:endParaRPr lang="en-US" dirty="0"/>
          </a:p>
        </p:txBody>
      </p:sp>
      <p:pic>
        <p:nvPicPr>
          <p:cNvPr id="3074" name="Picture 2" descr="Word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436" y="1717965"/>
            <a:ext cx="8636000" cy="4581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4866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74255" y="675169"/>
            <a:ext cx="10815781" cy="6144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Тестовий</a:t>
            </a: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зріз</a:t>
            </a:r>
            <a:endParaRPr lang="en-US" sz="36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 algn="ctr">
              <a:lnSpc>
                <a:spcPct val="115000"/>
              </a:lnSpc>
              <a:spcAft>
                <a:spcPts val="0"/>
              </a:spcAft>
              <a:buAutoNum type="arabicPeriod"/>
            </a:pPr>
            <a:r>
              <a:rPr lang="ru-RU" sz="2400" b="1" dirty="0" smtClean="0">
                <a:latin typeface="Monotype Corsiva" panose="03010101010201010101" pitchFamily="66" charset="0"/>
                <a:ea typeface="Times New Roman" panose="02020603050405020304" pitchFamily="18" charset="0"/>
              </a:rPr>
              <a:t>Джек </a:t>
            </a:r>
            <a:r>
              <a:rPr lang="ru-RU" sz="2400" b="1" dirty="0">
                <a:latin typeface="Monotype Corsiva" panose="03010101010201010101" pitchFamily="66" charset="0"/>
                <a:ea typeface="Times New Roman" panose="02020603050405020304" pitchFamily="18" charset="0"/>
              </a:rPr>
              <a:t>Лондон </a:t>
            </a:r>
            <a:r>
              <a:rPr lang="ru-RU" sz="2400" b="1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письменник</a:t>
            </a:r>
            <a:r>
              <a:rPr lang="ru-RU" sz="2400" b="1" dirty="0">
                <a:latin typeface="Monotype Corsiva" panose="03010101010201010101" pitchFamily="66" charset="0"/>
                <a:ea typeface="Times New Roman" panose="02020603050405020304" pitchFamily="18" charset="0"/>
              </a:rPr>
              <a:t>: </a:t>
            </a:r>
            <a:endParaRPr lang="ru-RU" sz="2400" b="1" dirty="0" smtClean="0"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latin typeface="Monotype Corsiva" panose="03010101010201010101" pitchFamily="66" charset="0"/>
                <a:ea typeface="Times New Roman" panose="02020603050405020304" pitchFamily="18" charset="0"/>
              </a:rPr>
              <a:t>а</a:t>
            </a:r>
            <a:r>
              <a:rPr lang="ru-RU" sz="2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) </a:t>
            </a:r>
            <a:r>
              <a:rPr lang="ru-RU" sz="24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американський</a:t>
            </a:r>
            <a:r>
              <a:rPr lang="ru-RU" sz="2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; б) </a:t>
            </a:r>
            <a:r>
              <a:rPr lang="ru-RU" sz="24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англійський</a:t>
            </a:r>
            <a:r>
              <a:rPr lang="ru-RU" sz="2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; в)</a:t>
            </a:r>
            <a:r>
              <a:rPr lang="ru-RU" sz="24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ірландський</a:t>
            </a:r>
            <a:r>
              <a:rPr lang="ru-RU" sz="2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.</a:t>
            </a:r>
            <a:endParaRPr lang="en-US" sz="2400" dirty="0" smtClean="0">
              <a:effectLst/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latin typeface="Monotype Corsiva" panose="03010101010201010101" pitchFamily="66" charset="0"/>
                <a:ea typeface="Times New Roman" panose="02020603050405020304" pitchFamily="18" charset="0"/>
              </a:rPr>
              <a:t>2. </a:t>
            </a:r>
            <a:r>
              <a:rPr lang="ru-RU" sz="2400" b="1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Справжнє</a:t>
            </a:r>
            <a:r>
              <a:rPr lang="ru-RU" sz="2400" b="1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ім’я</a:t>
            </a:r>
            <a:r>
              <a:rPr lang="ru-RU" sz="2400" b="1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Джека Лондона: </a:t>
            </a:r>
            <a:endParaRPr lang="ru-RU" sz="2400" b="1" dirty="0" smtClean="0"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latin typeface="Monotype Corsiva" panose="03010101010201010101" pitchFamily="66" charset="0"/>
                <a:ea typeface="Times New Roman" panose="02020603050405020304" pitchFamily="18" charset="0"/>
              </a:rPr>
              <a:t>а)Джек </a:t>
            </a:r>
            <a:r>
              <a:rPr lang="ru-RU" sz="24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Лернер</a:t>
            </a:r>
            <a:r>
              <a:rPr lang="ru-RU" sz="2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; б)Джон </a:t>
            </a:r>
            <a:r>
              <a:rPr lang="ru-RU" sz="24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Гріффіт</a:t>
            </a:r>
            <a:r>
              <a:rPr lang="ru-RU" sz="2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; в)Джон </a:t>
            </a:r>
            <a:r>
              <a:rPr lang="ru-RU" sz="24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Джордон</a:t>
            </a:r>
            <a:r>
              <a:rPr lang="ru-RU" sz="2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.</a:t>
            </a:r>
            <a:endParaRPr lang="en-US" sz="2400" dirty="0" smtClean="0">
              <a:effectLst/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latin typeface="Monotype Corsiva" panose="03010101010201010101" pitchFamily="66" charset="0"/>
                <a:ea typeface="Times New Roman" panose="02020603050405020304" pitchFamily="18" charset="0"/>
              </a:rPr>
              <a:t>3. </a:t>
            </a:r>
            <a:r>
              <a:rPr lang="ru-RU" sz="2400" b="1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Навчаючись</a:t>
            </a:r>
            <a:r>
              <a:rPr lang="ru-RU" sz="2400" b="1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в </a:t>
            </a:r>
            <a:r>
              <a:rPr lang="ru-RU" sz="2400" b="1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початковій</a:t>
            </a:r>
            <a:r>
              <a:rPr lang="ru-RU" sz="2400" b="1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школі</a:t>
            </a:r>
            <a:r>
              <a:rPr lang="ru-RU" sz="2400" b="1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Джек Лондон  </a:t>
            </a:r>
            <a:r>
              <a:rPr lang="ru-RU" sz="2400" b="1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продає</a:t>
            </a:r>
            <a:r>
              <a:rPr lang="ru-RU" sz="2400" b="1" dirty="0" smtClean="0">
                <a:latin typeface="Monotype Corsiva" panose="03010101010201010101" pitchFamily="66" charset="0"/>
                <a:ea typeface="Times New Roman" panose="02020603050405020304" pitchFamily="18" charset="0"/>
              </a:rPr>
              <a:t>: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latin typeface="Monotype Corsiva" panose="03010101010201010101" pitchFamily="66" charset="0"/>
                <a:ea typeface="Times New Roman" panose="02020603050405020304" pitchFamily="18" charset="0"/>
              </a:rPr>
              <a:t>а)</a:t>
            </a:r>
            <a:r>
              <a:rPr lang="ru-RU" sz="2400" dirty="0" err="1" smtClean="0">
                <a:latin typeface="Monotype Corsiva" panose="03010101010201010101" pitchFamily="66" charset="0"/>
                <a:ea typeface="Times New Roman" panose="02020603050405020304" pitchFamily="18" charset="0"/>
              </a:rPr>
              <a:t>газети</a:t>
            </a:r>
            <a:r>
              <a:rPr lang="ru-RU" sz="2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; б)</a:t>
            </a:r>
            <a:r>
              <a:rPr lang="ru-RU" sz="24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хліб</a:t>
            </a:r>
            <a:r>
              <a:rPr lang="ru-RU" sz="2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; в)цигарки.</a:t>
            </a:r>
            <a:endParaRPr lang="en-US" sz="2400" dirty="0" smtClean="0">
              <a:effectLst/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latin typeface="Monotype Corsiva" panose="03010101010201010101" pitchFamily="66" charset="0"/>
                <a:ea typeface="Times New Roman" panose="02020603050405020304" pitchFamily="18" charset="0"/>
              </a:rPr>
              <a:t>4. За яке </a:t>
            </a:r>
            <a:r>
              <a:rPr lang="ru-RU" sz="2400" b="1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оповідання</a:t>
            </a:r>
            <a:r>
              <a:rPr lang="ru-RU" sz="2400" b="1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Джек Лондон </a:t>
            </a:r>
            <a:r>
              <a:rPr lang="ru-RU" sz="2400" b="1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отримує</a:t>
            </a:r>
            <a:r>
              <a:rPr lang="ru-RU" sz="2400" b="1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1-шу </a:t>
            </a:r>
            <a:r>
              <a:rPr lang="ru-RU" sz="2400" b="1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премію</a:t>
            </a:r>
            <a:r>
              <a:rPr lang="ru-RU" sz="2400" b="1" dirty="0" smtClean="0">
                <a:latin typeface="Monotype Corsiva" panose="03010101010201010101" pitchFamily="66" charset="0"/>
                <a:ea typeface="Times New Roman" panose="02020603050405020304" pitchFamily="18" charset="0"/>
              </a:rPr>
              <a:t>: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latin typeface="Monotype Corsiva" panose="03010101010201010101" pitchFamily="66" charset="0"/>
                <a:ea typeface="Times New Roman" panose="02020603050405020304" pitchFamily="18" charset="0"/>
              </a:rPr>
              <a:t>а</a:t>
            </a:r>
            <a:r>
              <a:rPr lang="ru-RU" sz="2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) «</a:t>
            </a:r>
            <a:r>
              <a:rPr lang="ru-RU" sz="24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Біле</a:t>
            </a:r>
            <a:r>
              <a:rPr lang="ru-RU" sz="2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ікло</a:t>
            </a:r>
            <a:r>
              <a:rPr lang="ru-RU" sz="2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»; </a:t>
            </a:r>
            <a:r>
              <a:rPr lang="uk-UA" sz="2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ru-RU" sz="2400" dirty="0" smtClean="0">
                <a:latin typeface="Monotype Corsiva" panose="03010101010201010101" pitchFamily="66" charset="0"/>
                <a:ea typeface="Times New Roman" panose="02020603050405020304" pitchFamily="18" charset="0"/>
              </a:rPr>
              <a:t>б</a:t>
            </a:r>
            <a:r>
              <a:rPr lang="ru-RU" sz="2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) «</a:t>
            </a:r>
            <a:r>
              <a:rPr lang="ru-RU" sz="24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Сірий</a:t>
            </a:r>
            <a:r>
              <a:rPr lang="ru-RU" sz="2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вовк</a:t>
            </a:r>
            <a:r>
              <a:rPr lang="ru-RU" sz="2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»;  в) «Тайфун </a:t>
            </a:r>
            <a:r>
              <a:rPr lang="ru-RU" sz="24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біля</a:t>
            </a:r>
            <a:r>
              <a:rPr lang="ru-RU" sz="2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берегів</a:t>
            </a:r>
            <a:r>
              <a:rPr lang="ru-RU" sz="2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Японії</a:t>
            </a:r>
            <a:r>
              <a:rPr lang="ru-RU" sz="2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».</a:t>
            </a:r>
            <a:endParaRPr lang="en-US" sz="2400" dirty="0" smtClean="0">
              <a:effectLst/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latin typeface="Monotype Corsiva" panose="03010101010201010101" pitchFamily="66" charset="0"/>
                <a:ea typeface="Times New Roman" panose="02020603050405020304" pitchFamily="18" charset="0"/>
              </a:rPr>
              <a:t>5. Джек Лондон </a:t>
            </a:r>
            <a:r>
              <a:rPr lang="ru-RU" sz="2400" b="1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перериває</a:t>
            </a:r>
            <a:r>
              <a:rPr lang="ru-RU" sz="2400" b="1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навчання</a:t>
            </a:r>
            <a:r>
              <a:rPr lang="ru-RU" sz="2400" b="1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в </a:t>
            </a:r>
            <a:r>
              <a:rPr lang="ru-RU" sz="2400" b="1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університеті</a:t>
            </a:r>
            <a:r>
              <a:rPr lang="ru-RU" sz="2400" b="1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через</a:t>
            </a:r>
            <a:r>
              <a:rPr lang="ru-RU" sz="2400" b="1" dirty="0" smtClean="0">
                <a:latin typeface="Monotype Corsiva" panose="03010101010201010101" pitchFamily="66" charset="0"/>
                <a:ea typeface="Times New Roman" panose="02020603050405020304" pitchFamily="18" charset="0"/>
              </a:rPr>
              <a:t>: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latin typeface="Monotype Corsiva" panose="03010101010201010101" pitchFamily="66" charset="0"/>
                <a:ea typeface="Times New Roman" panose="02020603050405020304" pitchFamily="18" charset="0"/>
              </a:rPr>
              <a:t>а)брак </a:t>
            </a:r>
            <a:r>
              <a:rPr lang="ru-RU" sz="24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коштів</a:t>
            </a:r>
            <a:r>
              <a:rPr lang="ru-RU" sz="2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; б)</a:t>
            </a:r>
            <a:r>
              <a:rPr lang="ru-RU" sz="24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подорож</a:t>
            </a:r>
            <a:r>
              <a:rPr lang="ru-RU" sz="2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на </a:t>
            </a:r>
            <a:r>
              <a:rPr lang="ru-RU" sz="24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півострів</a:t>
            </a:r>
            <a:r>
              <a:rPr lang="ru-RU" sz="2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Аляска; в)хворобу.</a:t>
            </a:r>
            <a:endParaRPr lang="en-US" sz="2400" dirty="0" smtClean="0">
              <a:effectLst/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latin typeface="Monotype Corsiva" panose="03010101010201010101" pitchFamily="66" charset="0"/>
                <a:ea typeface="Times New Roman" panose="02020603050405020304" pitchFamily="18" charset="0"/>
              </a:rPr>
              <a:t>6. </a:t>
            </a:r>
            <a:r>
              <a:rPr lang="ru-RU" sz="2400" b="1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Чому</a:t>
            </a:r>
            <a:r>
              <a:rPr lang="ru-RU" sz="2400" b="1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герой </a:t>
            </a:r>
            <a:r>
              <a:rPr lang="ru-RU" sz="2400" b="1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оповідання</a:t>
            </a:r>
            <a:r>
              <a:rPr lang="ru-RU" sz="2400" b="1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«</a:t>
            </a:r>
            <a:r>
              <a:rPr lang="ru-RU" sz="2400" b="1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Жага</a:t>
            </a:r>
            <a:r>
              <a:rPr lang="ru-RU" sz="2400" b="1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до </a:t>
            </a:r>
            <a:r>
              <a:rPr lang="ru-RU" sz="2400" b="1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життя</a:t>
            </a:r>
            <a:r>
              <a:rPr lang="ru-RU" sz="2400" b="1" dirty="0">
                <a:latin typeface="Monotype Corsiva" panose="03010101010201010101" pitchFamily="66" charset="0"/>
                <a:ea typeface="Times New Roman" panose="02020603050405020304" pitchFamily="18" charset="0"/>
              </a:rPr>
              <a:t>» </a:t>
            </a:r>
            <a:r>
              <a:rPr lang="ru-RU" sz="2400" b="1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відстав</a:t>
            </a:r>
            <a:r>
              <a:rPr lang="ru-RU" sz="2400" b="1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від</a:t>
            </a:r>
            <a:r>
              <a:rPr lang="ru-RU" sz="2400" b="1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Білла</a:t>
            </a:r>
            <a:r>
              <a:rPr lang="ru-RU" sz="2400" b="1" dirty="0" smtClean="0">
                <a:latin typeface="Monotype Corsiva" panose="03010101010201010101" pitchFamily="66" charset="0"/>
                <a:ea typeface="Times New Roman" panose="02020603050405020304" pitchFamily="18" charset="0"/>
              </a:rPr>
              <a:t>: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latin typeface="Monotype Corsiva" panose="03010101010201010101" pitchFamily="66" charset="0"/>
                <a:ea typeface="Times New Roman" panose="02020603050405020304" pitchFamily="18" charset="0"/>
              </a:rPr>
              <a:t>а)не </a:t>
            </a:r>
            <a:r>
              <a:rPr lang="ru-RU" sz="24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хотів</a:t>
            </a:r>
            <a:r>
              <a:rPr lang="ru-RU" sz="2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іти</a:t>
            </a:r>
            <a:r>
              <a:rPr lang="ru-RU" sz="2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далі</a:t>
            </a:r>
            <a:r>
              <a:rPr lang="ru-RU" sz="2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; б) </a:t>
            </a:r>
            <a:r>
              <a:rPr lang="ru-RU" sz="24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підвернув</a:t>
            </a:r>
            <a:r>
              <a:rPr lang="ru-RU" sz="2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ногу; в)</a:t>
            </a:r>
            <a:r>
              <a:rPr lang="ru-RU" sz="24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замилувався</a:t>
            </a:r>
            <a:r>
              <a:rPr lang="ru-RU" sz="2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краєвидом</a:t>
            </a:r>
            <a:r>
              <a:rPr lang="ru-RU" sz="2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.</a:t>
            </a:r>
            <a:endParaRPr lang="en-US" sz="2400" dirty="0" smtClean="0">
              <a:effectLst/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0456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99855" y="785091"/>
            <a:ext cx="8118763" cy="4021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2800" dirty="0" smtClean="0"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5400" b="1" dirty="0" err="1" smtClean="0">
                <a:latin typeface="Monotype Corsiva" panose="03010101010201010101" pitchFamily="66" charset="0"/>
                <a:ea typeface="Times New Roman" panose="02020603050405020304" pitchFamily="18" charset="0"/>
              </a:rPr>
              <a:t>Сенкан</a:t>
            </a:r>
            <a:endParaRPr lang="ru-RU" sz="2800" dirty="0"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 smtClean="0">
                <a:latin typeface="Monotype Corsiva" panose="03010101010201010101" pitchFamily="66" charset="0"/>
                <a:ea typeface="Times New Roman" panose="02020603050405020304" pitchFamily="18" charset="0"/>
              </a:rPr>
              <a:t>1</a:t>
            </a:r>
            <a:r>
              <a:rPr lang="ru-RU" sz="28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. Тема (</a:t>
            </a:r>
            <a:r>
              <a:rPr lang="ru-RU" sz="28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іменник</a:t>
            </a:r>
            <a:r>
              <a:rPr lang="ru-RU" sz="28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).</a:t>
            </a:r>
            <a:endParaRPr lang="en-US" sz="2800" dirty="0" smtClean="0">
              <a:effectLst/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2. </a:t>
            </a:r>
            <a:r>
              <a:rPr lang="ru-RU" sz="28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Опис</a:t>
            </a:r>
            <a:r>
              <a:rPr lang="ru-RU" sz="28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(два </a:t>
            </a:r>
            <a:r>
              <a:rPr lang="ru-RU" sz="28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прикметники</a:t>
            </a:r>
            <a:r>
              <a:rPr lang="ru-RU" sz="28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).</a:t>
            </a:r>
            <a:endParaRPr lang="en-US" sz="2800" dirty="0" smtClean="0">
              <a:effectLst/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3. </a:t>
            </a:r>
            <a:r>
              <a:rPr lang="ru-RU" sz="28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Дія</a:t>
            </a:r>
            <a:r>
              <a:rPr lang="ru-RU" sz="28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(три слова).</a:t>
            </a:r>
            <a:endParaRPr lang="en-US" sz="2800" dirty="0" smtClean="0">
              <a:effectLst/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4. </a:t>
            </a:r>
            <a:r>
              <a:rPr lang="ru-RU" sz="28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Ставлення</a:t>
            </a:r>
            <a:r>
              <a:rPr lang="ru-RU" sz="28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(фраза – </a:t>
            </a:r>
            <a:r>
              <a:rPr lang="ru-RU" sz="28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чотири</a:t>
            </a:r>
            <a:r>
              <a:rPr lang="ru-RU" sz="28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слова).</a:t>
            </a:r>
            <a:endParaRPr lang="en-US" sz="2800" dirty="0" smtClean="0">
              <a:effectLst/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8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5. </a:t>
            </a:r>
            <a:r>
              <a:rPr lang="ru-RU" sz="28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Перефразування</a:t>
            </a:r>
            <a:r>
              <a:rPr lang="ru-RU" sz="28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сутності</a:t>
            </a:r>
            <a:r>
              <a:rPr lang="ru-RU" sz="28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( </a:t>
            </a:r>
            <a:r>
              <a:rPr lang="ru-RU" sz="28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одне</a:t>
            </a:r>
            <a:r>
              <a:rPr lang="ru-RU" sz="28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слово</a:t>
            </a:r>
            <a:r>
              <a:rPr lang="ru-RU" sz="2800" dirty="0" smtClean="0">
                <a:latin typeface="Monotype Corsiva" panose="03010101010201010101" pitchFamily="66" charset="0"/>
                <a:ea typeface="Times New Roman" panose="02020603050405020304" pitchFamily="18" charset="0"/>
              </a:rPr>
              <a:t>).</a:t>
            </a:r>
            <a:endParaRPr lang="en-US" sz="2800" dirty="0" smtClean="0">
              <a:effectLst/>
              <a:latin typeface="Monotype Corsiva" panose="03010101010201010101" pitchFamily="66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1818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75771" y="397444"/>
            <a:ext cx="11343574" cy="476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4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1.Письменник</a:t>
            </a:r>
            <a:endParaRPr lang="en-US" sz="4400" dirty="0" smtClean="0">
              <a:effectLst/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4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2.Відчайдушний, </a:t>
            </a:r>
            <a:r>
              <a:rPr lang="ru-RU" sz="4400" dirty="0" err="1" smtClean="0">
                <a:latin typeface="Monotype Corsiva" panose="03010101010201010101" pitchFamily="66" charset="0"/>
                <a:ea typeface="Times New Roman" panose="02020603050405020304" pitchFamily="18" charset="0"/>
              </a:rPr>
              <a:t>сміливий</a:t>
            </a:r>
            <a:endParaRPr lang="en-US" sz="4400" dirty="0" smtClean="0">
              <a:effectLst/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4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3.Жив, творив, </a:t>
            </a:r>
            <a:r>
              <a:rPr lang="ru-RU" sz="44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страждав</a:t>
            </a:r>
            <a:endParaRPr lang="en-US" sz="4400" dirty="0" smtClean="0">
              <a:effectLst/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4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4.Найвидатніший </a:t>
            </a:r>
            <a:r>
              <a:rPr lang="ru-RU" sz="44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письменник</a:t>
            </a:r>
            <a:r>
              <a:rPr lang="ru-RU" sz="4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endParaRPr lang="ru-RU" sz="4400" dirty="0" smtClean="0"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4400" dirty="0" err="1" smtClean="0">
                <a:latin typeface="Monotype Corsiva" panose="03010101010201010101" pitchFamily="66" charset="0"/>
                <a:ea typeface="Times New Roman" panose="02020603050405020304" pitchFamily="18" charset="0"/>
              </a:rPr>
              <a:t>Сполучених</a:t>
            </a:r>
            <a:r>
              <a:rPr lang="ru-RU" sz="4400" dirty="0" smtClean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ru-RU" sz="4400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Штатів</a:t>
            </a:r>
            <a:endParaRPr lang="en-US" sz="4400" dirty="0" smtClean="0">
              <a:effectLst/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4400" dirty="0">
                <a:latin typeface="Monotype Corsiva" panose="03010101010201010101" pitchFamily="66" charset="0"/>
                <a:ea typeface="Times New Roman" panose="02020603050405020304" pitchFamily="18" charset="0"/>
              </a:rPr>
              <a:t>5.Митець</a:t>
            </a:r>
            <a:endParaRPr lang="en-US" sz="4400" dirty="0">
              <a:effectLst/>
              <a:latin typeface="Monotype Corsiva" panose="03010101010201010101" pitchFamily="66" charset="0"/>
              <a:ea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6115" y="306076"/>
            <a:ext cx="3773714" cy="5213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903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68219" y="1089892"/>
            <a:ext cx="10483272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3200" b="1" dirty="0" err="1" smtClean="0">
                <a:latin typeface="Monotype Corsiva" panose="03010101010201010101" pitchFamily="66" charset="0"/>
                <a:ea typeface="Times New Roman" panose="02020603050405020304" pitchFamily="18" charset="0"/>
              </a:rPr>
              <a:t>Домашнє</a:t>
            </a:r>
            <a:r>
              <a:rPr lang="ru-RU" sz="3200" b="1" dirty="0" smtClean="0"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Monotype Corsiva" panose="03010101010201010101" pitchFamily="66" charset="0"/>
                <a:ea typeface="Times New Roman" panose="02020603050405020304" pitchFamily="18" charset="0"/>
              </a:rPr>
              <a:t>завдання</a:t>
            </a:r>
            <a:endParaRPr lang="en-US" sz="3200" dirty="0" smtClean="0">
              <a:effectLst/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uk-UA" sz="32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дочитати оповідання до кінця (с. 117-127);</a:t>
            </a:r>
            <a:endParaRPr lang="en-US" sz="3200" dirty="0">
              <a:latin typeface="Monotype Corsiva" panose="03010101010201010101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uk-UA" sz="32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підібрати цитати до характеристики образів головних героїв, знайти описи природи та подумати яка їх роль у тексті; </a:t>
            </a:r>
            <a:endParaRPr lang="uk-UA" sz="3200" dirty="0" smtClean="0"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uk-UA" sz="3200" dirty="0" smtClean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намалювати </a:t>
            </a:r>
            <a:r>
              <a:rPr lang="uk-UA" sz="3200" dirty="0"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ілюстрації до епізодів, які вас найбільше вразили.</a:t>
            </a:r>
            <a:endParaRPr lang="en-US" sz="3200" dirty="0">
              <a:latin typeface="Monotype Corsiva" panose="03010101010201010101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0397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54</TotalTime>
  <Words>372</Words>
  <Application>Microsoft Office PowerPoint</Application>
  <PresentationFormat>Широкоэкранный</PresentationFormat>
  <Paragraphs>144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Arial Black</vt:lpstr>
      <vt:lpstr>Calibri</vt:lpstr>
      <vt:lpstr>Monotype Corsiva</vt:lpstr>
      <vt:lpstr>Times New Roman</vt:lpstr>
      <vt:lpstr>Tw Cen MT</vt:lpstr>
      <vt:lpstr>Капля</vt:lpstr>
      <vt:lpstr>Презентация PowerPoint</vt:lpstr>
      <vt:lpstr>Презентация PowerPoint</vt:lpstr>
      <vt:lpstr>Вправа “Розв’яжи ребус” Завдання: Розв’яжіть ребус і дізнайтеся назву твору, який ми будемо вивчати.</vt:lpstr>
      <vt:lpstr>Презентация PowerPoint</vt:lpstr>
      <vt:lpstr>Презентация PowerPoint</vt:lpstr>
      <vt:lpstr>Презентация PowerPoint</vt:lpstr>
      <vt:lpstr>Вправа “Хмаринка слів”  Завдання:  Роздивіться хмаринку слів і допишіть у зошити нові слова – асоціації, які ви не назвали.  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ASUS</cp:lastModifiedBy>
  <cp:revision>7</cp:revision>
  <dcterms:created xsi:type="dcterms:W3CDTF">2023-01-29T14:04:16Z</dcterms:created>
  <dcterms:modified xsi:type="dcterms:W3CDTF">2023-01-29T15:06:41Z</dcterms:modified>
</cp:coreProperties>
</file>