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62" r:id="rId4"/>
    <p:sldId id="263" r:id="rId5"/>
    <p:sldId id="264" r:id="rId6"/>
    <p:sldId id="265" r:id="rId7"/>
    <p:sldId id="271" r:id="rId8"/>
    <p:sldId id="257" r:id="rId9"/>
    <p:sldId id="258" r:id="rId10"/>
    <p:sldId id="261" r:id="rId11"/>
    <p:sldId id="259" r:id="rId12"/>
    <p:sldId id="260" r:id="rId13"/>
    <p:sldId id="272" r:id="rId14"/>
    <p:sldId id="270" r:id="rId15"/>
    <p:sldId id="266" r:id="rId16"/>
    <p:sldId id="275" r:id="rId17"/>
    <p:sldId id="267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4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76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532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708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9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117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708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320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41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97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E836C7-69CA-45E2-8A1C-587C5179E221}" type="datetimeFigureOut">
              <a:rPr lang="ru-RU" smtClean="0"/>
              <a:t>09.04.2025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8A06B5-7945-447E-9253-0EC9BE0C9A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2709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A1%D0%BF%D0%B5%D0%BA%D1%82%D0%B0%D0%BA%D0%BB%D1%8C" TargetMode="External"/><Relationship Id="rId2" Type="http://schemas.openxmlformats.org/officeDocument/2006/relationships/hyperlink" Target="https://uk.wikipedia.org/wiki/%D0%A4%D1%80%D0%B0%D0%BD%D1%86%D1%83%D0%B7%D1%8C%D0%BA%D0%B0_%D0%BC%D0%BE%D0%B2%D0%B0" TargetMode="Externa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hyperlink" Target="https://uk.wikipedia.org/w/index.php?title=%D0%9C%D0%B0%D0%B3%D1%96%D1%87%D0%BD%D0%B8%D0%B9_%D0%BB%D1%96%D1%85%D1%82%D0%B0%D1%80&amp;action=edit&amp;redlink=1" TargetMode="External"/><Relationship Id="rId4" Type="http://schemas.openxmlformats.org/officeDocument/2006/relationships/hyperlink" Target="https://uk.wikipedia.org/wiki/%D0%A4%D1%80%D0%B0%D0%BD%D1%86%D1%96%D1%8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Pc3qGSMlRi8&amp;authuser=0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6cY-zz7dkfo&amp;authuser=0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hyperlink" Target="https://learningapps.org/watch?v=p5fggzg2c25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7JKBQFHDJkU&amp;ab_channel=BookBeats:%D0%90%D1%83%D0%B4%D1%96%D0%BE%D0%BA%D0%BD%D0%B8%D0%B3%D0%B8%D1%83%D0%BA%D1%80%D0%B0%D1%97%D0%BD%D1%81%D1%8C%D0%BA%D0%BE%D1%8E" TargetMode="External"/><Relationship Id="rId2" Type="http://schemas.openxmlformats.org/officeDocument/2006/relationships/hyperlink" Target="https://uabooks.net/reader/104/page/1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earningapps.org/watch?v=p5fggzg2c25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afilm.tv/5238-knizhkova-zlodyka-kradyka-knizhok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bg2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30514" cy="685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9143" y="4412342"/>
            <a:ext cx="1653593" cy="2315029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1300" y="6193500"/>
            <a:ext cx="1030700" cy="4060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368" b="3003"/>
          <a:stretch/>
        </p:blipFill>
        <p:spPr>
          <a:xfrm>
            <a:off x="6197600" y="4132246"/>
            <a:ext cx="4005943" cy="962267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/>
          <a:srcRect t="8619"/>
          <a:stretch/>
        </p:blipFill>
        <p:spPr>
          <a:xfrm>
            <a:off x="7908584" y="3740516"/>
            <a:ext cx="2744901" cy="1675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1432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35428" y="774957"/>
            <a:ext cx="11263085" cy="526297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Мета уроку:</a:t>
            </a:r>
            <a:endParaRPr lang="ru-RU" sz="2800" dirty="0">
              <a:solidFill>
                <a:srgbClr val="202124"/>
              </a:solidFill>
              <a:latin typeface="Times New Roman" panose="02020603050405020304" pitchFamily="18" charset="0"/>
              <a:ea typeface="Nirmala UI Semilight" panose="020B0402040204020203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err="1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Познайомитись</a:t>
            </a:r>
            <a:r>
              <a:rPr lang="ru-RU" sz="2800" dirty="0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із</a:t>
            </a:r>
            <a:r>
              <a:rPr lang="ru-RU" sz="2800" dirty="0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Маркусом</a:t>
            </a:r>
            <a:r>
              <a:rPr lang="ru-RU" sz="2800" b="1" dirty="0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Зузаком</a:t>
            </a:r>
            <a:r>
              <a:rPr lang="ru-RU" sz="2800" b="1" dirty="0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та </a:t>
            </a:r>
            <a:r>
              <a:rPr lang="ru-RU" sz="2800" b="1" dirty="0" err="1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його</a:t>
            </a:r>
            <a:r>
              <a:rPr lang="ru-RU" sz="2800" b="1" dirty="0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романом 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«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Крадійка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книг</a:t>
            </a:r>
            <a:r>
              <a:rPr lang="ru-RU" sz="2800" b="1" dirty="0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».</a:t>
            </a:r>
            <a:endParaRPr lang="ru-RU" sz="2800" dirty="0">
              <a:solidFill>
                <a:srgbClr val="202124"/>
              </a:solidFill>
              <a:latin typeface="Times New Roman" panose="02020603050405020304" pitchFamily="18" charset="0"/>
              <a:ea typeface="Nirmala UI Semilight" panose="020B0402040204020203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Проаналізувати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особливості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композиції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та 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образ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оповідача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–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Смерті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Дослідити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становлення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головної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героїні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Лізель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Мемінґер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прагнення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та роль книги в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її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житті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Обговорити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основні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теми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твору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: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цінність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книг,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людяність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у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нелюдські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часи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моральний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вибір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під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час </a:t>
            </a:r>
            <a:r>
              <a:rPr lang="ru-RU" sz="2800" b="1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війни</a:t>
            </a:r>
            <a:r>
              <a:rPr lang="ru-RU" sz="2800" b="1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Розвивати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критичне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мислення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навички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аналізу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тексту та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здатність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висловлювати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власну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думку.</a:t>
            </a:r>
          </a:p>
          <a:p>
            <a:pPr algn="just"/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Виховувати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співчуття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толерантність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усвідомлення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значення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освіти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сили</a:t>
            </a:r>
            <a:r>
              <a:rPr lang="ru-RU" sz="2800" dirty="0">
                <a:solidFill>
                  <a:srgbClr val="202124"/>
                </a:solidFill>
                <a:latin typeface="Times New Roman" panose="02020603050405020304" pitchFamily="18" charset="0"/>
                <a:ea typeface="Nirmala UI Semilight" panose="020B0402040204020203" pitchFamily="34" charset="0"/>
                <a:cs typeface="Times New Roman" panose="02020603050405020304" pitchFamily="18" charset="0"/>
              </a:rPr>
              <a:t> слова.</a:t>
            </a:r>
            <a:endParaRPr lang="ru-RU" sz="2800" b="0" i="0" dirty="0">
              <a:solidFill>
                <a:srgbClr val="202124"/>
              </a:solidFill>
              <a:effectLst/>
              <a:latin typeface="Times New Roman" panose="02020603050405020304" pitchFamily="18" charset="0"/>
              <a:ea typeface="Nirmala UI Semilight" panose="020B0402040204020203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52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8685" y="191930"/>
            <a:ext cx="11829143" cy="63094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вирушимо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захоплюючу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розглядаючи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найцікавіших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вражаючих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Крадійка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книг"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Маркуса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Френк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Зузака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книга — не просто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залишає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слід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читача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Зузак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майстерно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наративного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голосу,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робить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кожен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момент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емоцію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вкрай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виразними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дарує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нам не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історію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і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враження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справжні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шедеври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викликати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"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Крадійці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книг" ми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зіткнемося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питаннями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моралі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героїзму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будемо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теми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толерантності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солідарності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важливості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 в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кожного з нас.</a:t>
            </a:r>
          </a:p>
          <a:p>
            <a:pPr indent="457200"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готуймося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захоплюючого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Маркуса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Френка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Зузака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книга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розкриє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нами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сторінки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надихне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задуматися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 великими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глибше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пізнати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себе.</a:t>
            </a:r>
          </a:p>
          <a:p>
            <a:pPr indent="457200"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Почнемо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наше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подорожжя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разом!</a:t>
            </a:r>
            <a:endParaRPr lang="ru-RU" sz="24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94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3" name="Рисунок 2"/>
          <p:cNvPicPr/>
          <p:nvPr/>
        </p:nvPicPr>
        <p:blipFill rotWithShape="1">
          <a:blip r:embed="rId2"/>
          <a:srcRect t="10341" b="10910"/>
          <a:stretch/>
        </p:blipFill>
        <p:spPr>
          <a:xfrm>
            <a:off x="407368" y="188640"/>
            <a:ext cx="11377264" cy="648072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2500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79376" y="266343"/>
            <a:ext cx="11377264" cy="5262979"/>
          </a:xfrm>
          <a:prstGeom prst="rect">
            <a:avLst/>
          </a:prstGeom>
          <a:ln w="76200">
            <a:prstDash val="sysDot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Хуліо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Кортасар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Рік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написання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-1956 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новела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Збірка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Кінець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фантасмагоричної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картини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безумства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натовпу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інтерпретація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міфічного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сюжету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лад</a:t>
            </a:r>
          </a:p>
          <a:p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Ідея</a:t>
            </a: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новий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погляд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у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сучасному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споживачів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1344" y="5691703"/>
            <a:ext cx="12000656" cy="1200329"/>
          </a:xfrm>
          <a:prstGeom prst="rect">
            <a:avLst/>
          </a:prstGeom>
          <a:solidFill>
            <a:schemeClr val="bg1">
              <a:lumMod val="75000"/>
            </a:schemeClr>
          </a:solidFill>
          <a:ln w="38100">
            <a:solidFill>
              <a:srgbClr val="00B050"/>
            </a:solidFill>
            <a:prstDash val="sysDash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Фантасмагорія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2" tooltip="Французька мова"/>
              </a:rPr>
              <a:t>фр.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fantasmagorie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 — вид 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3" tooltip="Спектакль"/>
              </a:rPr>
              <a:t>спектаклю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придуманий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18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 tooltip="Франція"/>
              </a:rPr>
              <a:t>Франції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5" tooltip="Магічний ліхтар (ще не написана)"/>
              </a:rPr>
              <a:t>магічного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  <a:hlinkClick r:id="rId5" tooltip="Магічний ліхтар (ще не написана)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5" tooltip="Магічний ліхтар (ще не написана)"/>
              </a:rPr>
              <a:t>ліхтаря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показували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привидів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мертвих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страховиськ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5362" name="Picture 2" descr="lrsVerlindeClaude-LaFoule.  Клод Верлінден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328" y="256971"/>
            <a:ext cx="2854143" cy="399579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498817" y="3574220"/>
            <a:ext cx="1953163" cy="646331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b="1" dirty="0"/>
              <a:t>Клод </a:t>
            </a:r>
            <a:r>
              <a:rPr lang="ru-RU" b="1" dirty="0" err="1"/>
              <a:t>Верліндена</a:t>
            </a:r>
            <a:r>
              <a:rPr lang="ru-RU" b="1" dirty="0"/>
              <a:t> </a:t>
            </a:r>
          </a:p>
          <a:p>
            <a:pPr algn="ctr"/>
            <a:r>
              <a:rPr lang="ru-RU" b="1" dirty="0"/>
              <a:t>«</a:t>
            </a:r>
            <a:r>
              <a:rPr lang="ru-RU" b="1" dirty="0" err="1"/>
              <a:t>Натовп</a:t>
            </a:r>
            <a:r>
              <a:rPr lang="ru-RU" b="1" dirty="0"/>
              <a:t>»</a:t>
            </a:r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33545" y="2569029"/>
            <a:ext cx="8568952" cy="14804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6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endParaRPr lang="en-US" sz="6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79376" y="4268691"/>
            <a:ext cx="11219138" cy="11356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Ідея: </a:t>
            </a: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33370" y="103962"/>
            <a:ext cx="6226629" cy="2308324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давньогрецькій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міфології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грец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l-GR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μαινάδες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шалені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божевільні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жрицями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бога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виноробства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Діоніса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(Бахуса). Вони брали участь 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ритуальних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святах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супроводжувалися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танцями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співами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містичними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обрядами.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95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254634" y="560109"/>
            <a:ext cx="9445655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Проблематика 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Менади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»:</a:t>
            </a:r>
          </a:p>
          <a:p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індивідуалізму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відчуження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непередбачуваності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натовпу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ролі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споживачів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дисгармонії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натовпу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err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26,927 Orchestra Illustrations &amp; Clip Art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221" y="4303280"/>
            <a:ext cx="5616624" cy="2487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s://o.remove.bg/downloads/0cb26c69-0241-4a86-ad80-878b7a9bece3/%D0%BD%D0%B0%D1%82%D0%BE%D0%B2%D0%BF3-removebg-preview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78" b="26913"/>
          <a:stretch/>
        </p:blipFill>
        <p:spPr bwMode="auto">
          <a:xfrm>
            <a:off x="6632345" y="4511352"/>
            <a:ext cx="4067944" cy="2070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19314" y="352035"/>
            <a:ext cx="11669485" cy="38472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Проблематика 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Менади</a:t>
            </a:r>
            <a:r>
              <a:rPr lang="ru-RU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»:</a:t>
            </a:r>
          </a:p>
          <a:p>
            <a:pPr algn="ctr"/>
            <a:r>
              <a:rPr lang="uk-UA" sz="5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24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50"/>
            <a:ext cx="12192000" cy="68500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996" y="457797"/>
            <a:ext cx="3728113" cy="55921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827314" y="6276140"/>
            <a:ext cx="4258923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Відео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О.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Ніколенко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перші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хв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    </a:t>
            </a:r>
            <a:endParaRPr lang="en-US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392561" y="6271768"/>
            <a:ext cx="634173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b="1" dirty="0">
                <a:hlinkClick r:id="rId4"/>
              </a:rPr>
              <a:t>https://</a:t>
            </a:r>
            <a:r>
              <a:rPr lang="en-US" b="1" dirty="0" smtClean="0">
                <a:hlinkClick r:id="rId4"/>
              </a:rPr>
              <a:t>www.youtube.com/watch?v=Pc3qGSMlRi8&amp;authuser=0</a:t>
            </a:r>
            <a:r>
              <a:rPr lang="uk-UA" b="1" dirty="0" smtClean="0"/>
              <a:t> </a:t>
            </a:r>
            <a:endParaRPr lang="en-US" b="1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101600" y="347567"/>
            <a:ext cx="8461829" cy="495520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«Числа, </a:t>
            </a:r>
            <a:r>
              <a:rPr kumimoji="0" lang="ru-RU" alt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що</a:t>
            </a:r>
            <a:r>
              <a:rPr kumimoji="0" lang="ru-RU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розповідають</a:t>
            </a:r>
            <a:r>
              <a:rPr kumimoji="0" lang="ru-RU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історію</a:t>
            </a:r>
            <a:r>
              <a:rPr kumimoji="0" lang="ru-RU" alt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»</a:t>
            </a:r>
            <a:endParaRPr kumimoji="0" lang="ru-RU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2006 </a:t>
            </a:r>
            <a:r>
              <a:rPr kumimoji="0" lang="ru-RU" alt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рік</a:t>
            </a:r>
            <a:r>
              <a:rPr kumimoji="0" lang="ru-RU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</a:t>
            </a:r>
            <a:endParaRPr kumimoji="0" lang="ru-RU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написано роман «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Крадійка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книг», яки став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відомий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у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всьому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світі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в ХХІ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столітті</a:t>
            </a:r>
            <a:endParaRPr kumimoji="0" lang="ru-RU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За мотивами роману «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Крадійка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книг», створено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однойменний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фільм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Режисер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Браян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Персіваль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Виробництво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США –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Німеччина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– 2013 </a:t>
            </a:r>
            <a:r>
              <a:rPr kumimoji="0" lang="ru-RU" alt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рік</a:t>
            </a:r>
            <a:r>
              <a:rPr kumimoji="0" lang="ru-RU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  </a:t>
            </a:r>
            <a:endParaRPr kumimoji="0" lang="ru-RU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Маркус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Зузак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близько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40 </a:t>
            </a:r>
            <a:r>
              <a:rPr kumimoji="0" lang="ru-RU" alt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років</a:t>
            </a:r>
            <a:r>
              <a:rPr kumimoji="0" lang="ru-RU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(В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цьому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році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виповниться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50 </a:t>
            </a:r>
            <a:r>
              <a:rPr kumimoji="0" lang="ru-RU" alt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років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</a:t>
            </a:r>
            <a:endParaRPr kumimoji="0" lang="ru-RU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Найменший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із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4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дітей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в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родині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kumimoji="0" lang="ru-RU" alt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 </a:t>
            </a:r>
            <a:r>
              <a:rPr kumimoji="0" lang="ru-RU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публікації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</a:t>
            </a:r>
            <a:r>
              <a:rPr kumimoji="0" lang="ru-RU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1999 року </a:t>
            </a: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М.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Зузак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найпопулярніший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автор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Австралії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та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всього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ru-RU" alt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світу</a:t>
            </a:r>
            <a:r>
              <a:rPr kumimoji="0" lang="ru-RU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kumimoji="0" lang="ru-RU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01600" y="1216428"/>
            <a:ext cx="7576457" cy="679038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9485" y="2001520"/>
            <a:ext cx="8060620" cy="1042971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16743" y="3414886"/>
            <a:ext cx="3556971" cy="3684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12025" y="3819766"/>
            <a:ext cx="5227402" cy="3538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31694" y="4204761"/>
            <a:ext cx="1926375" cy="3538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781497" y="4204761"/>
            <a:ext cx="2053819" cy="3538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12024" y="4900751"/>
            <a:ext cx="7839971" cy="3538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Прямоугольник 15"/>
          <p:cNvSpPr/>
          <p:nvPr/>
        </p:nvSpPr>
        <p:spPr>
          <a:xfrm>
            <a:off x="1567542" y="5476416"/>
            <a:ext cx="6110515" cy="707886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Перегляньте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відео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пов’язану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почутими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датами і цифрами.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29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950"/>
            <a:ext cx="12192000" cy="68500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996" y="457797"/>
            <a:ext cx="3728113" cy="55921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0" y="247487"/>
            <a:ext cx="8911772" cy="63709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Маркус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Франк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Зузак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народився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23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червня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1975 року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Сіднеї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Австралія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батьки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біженцями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післявоєнної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Європи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найменшим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чотирьох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виявив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здібності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літературної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творчості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у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написав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перший роман, але 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публікації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довелося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чекати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майже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Зузак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закінчив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школу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Енгандіна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вищу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освіту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Сіднейському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університету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юнак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деякий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учителем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англійської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мови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 де колись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навчався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сам.</a:t>
            </a:r>
          </a:p>
          <a:p>
            <a:pPr indent="457200" algn="jus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Дебютний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роман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Маркуса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Зузака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1999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Однак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тріумфом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Зузака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став роман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Книжкова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злодюжка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вийшов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друком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2006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році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457200" algn="jus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загорівся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бажанням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свою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власну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Ернеста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Хемінгуея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море» 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Пітера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Хеджеса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гризе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Гілберта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Грейпа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indent="45720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Зараз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Маркус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Зузак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разом з родиною (дружиною і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доньеою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живе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Сіднеї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04066" y="6348711"/>
            <a:ext cx="5015412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статтю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підручнику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ст. 185-186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34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48655" y="61693"/>
            <a:ext cx="8541745" cy="61247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основу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лягли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спогади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письменника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воєнне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дитинство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бомбардування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Мюнхена, потоки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прямували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Дахау, голод і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загибель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рідних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побудований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незвичайним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чином –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ведеться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імені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яка у автора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чоловіком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Смерть є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досить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розпливчастий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присутність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відіграє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роль. Смерть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свою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нелегку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роботу і часто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коментарі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приводу того,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відбувається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книзі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Роман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розділений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десять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власну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назву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десята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називається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так само, як і сама книга – 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Книжковий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злодій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25" y="752277"/>
            <a:ext cx="3287830" cy="5142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968291" y="6154732"/>
            <a:ext cx="6886244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000" b="1" dirty="0">
                <a:hlinkClick r:id="rId4"/>
              </a:rPr>
              <a:t>https://</a:t>
            </a:r>
            <a:r>
              <a:rPr lang="en-US" sz="2000" b="1" dirty="0" smtClean="0">
                <a:hlinkClick r:id="rId4"/>
              </a:rPr>
              <a:t>www.youtube.com/watch?v=6cY-zz7dkfo&amp;authuser=0</a:t>
            </a:r>
            <a:r>
              <a:rPr lang="uk-UA" sz="2000" b="1" dirty="0" smtClean="0"/>
              <a:t> </a:t>
            </a:r>
            <a:endParaRPr lang="en-US" sz="20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9056" y="6093177"/>
            <a:ext cx="4707635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Відео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Знайченко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(перегляд до 06.38 хв.)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96000" y="5709777"/>
            <a:ext cx="4342343" cy="369332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 wrap="none">
            <a:spAutoFit/>
          </a:bodyPr>
          <a:lstStyle/>
          <a:p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Записати ключові слова до змісту твору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88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5447" y="3285866"/>
            <a:ext cx="11727867" cy="329320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indent="457200" algn="just"/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Сюжетний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ланцюжок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45720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Дорогою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Молькінга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помирає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молодший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братик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прибуває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Молькінга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сім’ї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Хуберманів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знайомство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Руді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Штайнером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Ганс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Хуберман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навчає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читати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починає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красти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знайомство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Максом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хвороба Макса – книга  Макса 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розкладають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шматки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хліба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шляху, де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проходитиме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колона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євреїв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Макс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змушений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тікати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Ганса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мобілізують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армії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поранення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Ганса – Ганс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повертається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бомбардування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Молькінга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загибель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Небесної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вулиці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зустріч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6426" y="105602"/>
            <a:ext cx="5513696" cy="31014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Стрелка вправо 6"/>
          <p:cNvSpPr/>
          <p:nvPr/>
        </p:nvSpPr>
        <p:spPr>
          <a:xfrm rot="2637044">
            <a:off x="367278" y="1197504"/>
            <a:ext cx="3831771" cy="1698172"/>
          </a:xfrm>
          <a:prstGeom prst="rightArrow">
            <a:avLst/>
          </a:prstGeom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26236" y="105601"/>
            <a:ext cx="2877078" cy="2585323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Ключові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слова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Повчання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могильникам», дружба,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нацисти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книги,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Потиск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плечей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«Свистун», «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Майн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кампф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світової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Гітлер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Смерть…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93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4275" y="151180"/>
            <a:ext cx="8622354" cy="65556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Жанр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роман</a:t>
            </a:r>
          </a:p>
          <a:p>
            <a:pPr indent="457200"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подій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знедоленого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воєнного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дитинства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фізичних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духовних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страждань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457200" algn="just"/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Художній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 і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простір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роману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розгортаються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нацистській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Німеччині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починаючи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січня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1939 року, коли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Мемінгер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виповнюється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9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закінчуються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головної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героїні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глибокій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старості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Австралії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457200" algn="just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Проблематика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Крадійка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книжок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»: </a:t>
            </a:r>
          </a:p>
          <a:p>
            <a:pPr marL="285750" indent="457200" algn="just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книга і слово в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</a:p>
          <a:p>
            <a:pPr marL="285750" indent="457200" algn="just">
              <a:buFont typeface="Wingdings" panose="05000000000000000000" pitchFamily="2" charset="2"/>
              <a:buChar char="Ø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ідеологія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фашизму і нацизму,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нівечить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душу; </a:t>
            </a:r>
          </a:p>
          <a:p>
            <a:pPr marL="285750" indent="457200" algn="just">
              <a:buFont typeface="Wingdings" panose="05000000000000000000" pitchFamily="2" charset="2"/>
              <a:buChar char="Ø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Голокост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дегероїзація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загальнолюдська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солідарність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 </a:t>
            </a:r>
          </a:p>
          <a:p>
            <a:pPr marL="285750" indent="457200" algn="just">
              <a:buFont typeface="Wingdings" panose="05000000000000000000" pitchFamily="2" charset="2"/>
              <a:buChar char="Ø"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зростання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сенс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життя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904" y="1187609"/>
            <a:ext cx="2930583" cy="4271888"/>
          </a:xfrm>
          <a:prstGeom prst="round2DiagRect">
            <a:avLst>
              <a:gd name="adj1" fmla="val 16667"/>
              <a:gd name="adj2" fmla="val 24277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096000" y="0"/>
            <a:ext cx="4601029" cy="647106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8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 твору</a:t>
            </a:r>
            <a:endParaRPr lang="en-US" sz="4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7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2525" y="428178"/>
            <a:ext cx="11586949" cy="600164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indent="457200"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Крадійка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книжок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головні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герої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457200" algn="just">
              <a:buFont typeface="Wingdings" panose="05000000000000000000" pitchFamily="2" charset="2"/>
              <a:buChar char="v"/>
            </a:pP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Смерть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Смерть,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колекціонер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душ.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смерть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розповідає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історію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яка жила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жахливі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нацистської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Німеччини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457200" algn="just">
              <a:buFont typeface="Wingdings" panose="05000000000000000000" pitchFamily="2" charset="2"/>
              <a:buChar char="v"/>
            </a:pPr>
            <a:r>
              <a:rPr lang="ru-RU" sz="24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Мемінгер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оловна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героїння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дев’ятирічна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дівчинка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─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книжкова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злодюжка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”,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йдеться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457200" algn="just">
              <a:buFont typeface="Wingdings" panose="05000000000000000000" pitchFamily="2" charset="2"/>
              <a:buChar char="v"/>
            </a:pP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Ганс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Хуберманн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прийомний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батько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Ганс –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колишній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німецький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солдат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світової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війни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акордеоніст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художник. </a:t>
            </a:r>
          </a:p>
          <a:p>
            <a:pPr marL="285750" indent="457200" algn="just">
              <a:buFont typeface="Wingdings" panose="05000000000000000000" pitchFamily="2" charset="2"/>
              <a:buChar char="v"/>
            </a:pPr>
            <a:r>
              <a:rPr lang="uk-UA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Роза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Хуберманн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Прийомна матір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Роза зустрічає дівчинку не надто привітно, але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незабаром звикає до тутешньої манери спілкування і зближується з названою матір’ю. </a:t>
            </a:r>
          </a:p>
          <a:p>
            <a:pPr marL="285750" indent="457200" algn="just">
              <a:buFont typeface="Wingdings" panose="05000000000000000000" pitchFamily="2" charset="2"/>
              <a:buChar char="v"/>
            </a:pP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Макс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Ванденбург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врей-втікач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укривається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нацистського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режиму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підвалі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уберманів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457200" algn="just">
              <a:buFont typeface="Wingdings" panose="05000000000000000000" pitchFamily="2" charset="2"/>
              <a:buChar char="v"/>
            </a:pPr>
            <a:r>
              <a:rPr lang="uk-UA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Руді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Штайнер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Сусід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Руді, має кістляві ноги, блакитні очі, волосся лимонного кольору та схильність до того, щоб потрапити в неприємні ситуації. </a:t>
            </a:r>
          </a:p>
          <a:p>
            <a:pPr marL="285750" indent="457200" algn="just">
              <a:buFont typeface="Wingdings" panose="05000000000000000000" pitchFamily="2" charset="2"/>
              <a:buChar char="v"/>
            </a:pPr>
            <a:r>
              <a:rPr lang="uk-UA" sz="24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Ільза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Герман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Дружина мера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міста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Молхінг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працює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Роза Губерман. </a:t>
            </a:r>
          </a:p>
          <a:p>
            <a:pPr marL="285750" indent="457200" algn="just">
              <a:buFont typeface="Wingdings" panose="05000000000000000000" pitchFamily="2" charset="2"/>
              <a:buChar char="v"/>
            </a:pPr>
            <a:r>
              <a:rPr lang="uk-UA" sz="24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Паула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Мемінгер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Рідна матір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згадується в оповіданні лише кілька разів.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33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5314" y="106824"/>
            <a:ext cx="9390743" cy="83099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Виконати завдання за посиланням </a:t>
            </a:r>
          </a:p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://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learningapps.org/watch?v=p5fggzg2c25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6824"/>
            <a:ext cx="2634575" cy="22406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389" y="1016898"/>
            <a:ext cx="8449854" cy="559195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4"/>
          <a:stretch/>
        </p:blipFill>
        <p:spPr>
          <a:xfrm>
            <a:off x="2716442" y="2235818"/>
            <a:ext cx="8116433" cy="445478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/>
          <a:srcRect l="30257" r="24903"/>
          <a:stretch/>
        </p:blipFill>
        <p:spPr>
          <a:xfrm>
            <a:off x="143905" y="4742811"/>
            <a:ext cx="2382817" cy="19451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5989" y="2743199"/>
            <a:ext cx="2354276" cy="15695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1182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bg1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0794" y="1596368"/>
            <a:ext cx="8051206" cy="3240360"/>
          </a:xfrm>
        </p:spPr>
        <p:txBody>
          <a:bodyPr rtlCol="0">
            <a:noAutofit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романі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Маркуса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Зузака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Крадійка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книжок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вразило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b="7588"/>
          <a:stretch/>
        </p:blipFill>
        <p:spPr>
          <a:xfrm>
            <a:off x="7984443" y="481138"/>
            <a:ext cx="4067621" cy="599223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018253" y="3962710"/>
            <a:ext cx="1901449" cy="138499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Крадійка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Книжок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53765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6114" y="1016789"/>
            <a:ext cx="11930743" cy="501675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Крадійка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книг"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демонструє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неперевершену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силу слова та книги в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Кожна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книга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стає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лише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джерелом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і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засобом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сприйняття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світу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Зузак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підкреслює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толерантності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солідарності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найважчі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герої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вчать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приймати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зважаючи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різниці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Розглядаючи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вчинки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можемо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проаналізувати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оцінити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моральні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вибори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кожного. Тема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вибору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між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добром та злом,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відданість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принципам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пролягає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всю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книгу.</a:t>
            </a:r>
          </a:p>
          <a:p>
            <a:pPr indent="457200" algn="just"/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Твір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ракурсу, через призму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досвіду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персонажів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сприяє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глибшому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розумінню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Наративний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голос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смерті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виконує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у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створенні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атмосфери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підкреслює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важливість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кожного моменту в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житті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57200"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00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7036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0629" y="205922"/>
            <a:ext cx="11916229" cy="58785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indent="457200" algn="just"/>
            <a:r>
              <a:rPr lang="ru-RU" sz="4000" b="1" dirty="0" err="1" smtClean="0">
                <a:solidFill>
                  <a:srgbClr val="202124"/>
                </a:solidFill>
                <a:latin typeface="Comic Sans MS" panose="030F0702030302020204" pitchFamily="66" charset="0"/>
              </a:rPr>
              <a:t>Домашнє</a:t>
            </a:r>
            <a:r>
              <a:rPr lang="ru-RU" sz="4000" b="1" dirty="0" smtClean="0">
                <a:solidFill>
                  <a:srgbClr val="202124"/>
                </a:solidFill>
                <a:latin typeface="Comic Sans MS" panose="030F0702030302020204" pitchFamily="66" charset="0"/>
              </a:rPr>
              <a:t> </a:t>
            </a:r>
            <a:r>
              <a:rPr lang="ru-RU" sz="4000" b="1" dirty="0" err="1" smtClean="0">
                <a:solidFill>
                  <a:srgbClr val="202124"/>
                </a:solidFill>
                <a:latin typeface="Comic Sans MS" panose="030F0702030302020204" pitchFamily="66" charset="0"/>
              </a:rPr>
              <a:t>завдання</a:t>
            </a:r>
            <a:endParaRPr lang="ru-RU" sz="4000" b="1" dirty="0" smtClean="0">
              <a:solidFill>
                <a:srgbClr val="202124"/>
              </a:solidFill>
              <a:latin typeface="Comic Sans MS" panose="030F0702030302020204" pitchFamily="66" charset="0"/>
            </a:endParaRPr>
          </a:p>
          <a:p>
            <a:pPr indent="457200" algn="just"/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-Знати </a:t>
            </a:r>
            <a:r>
              <a:rPr lang="ru-RU" sz="2400" dirty="0" err="1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зміст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роману</a:t>
            </a:r>
            <a:r>
              <a:rPr lang="en-US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Маркуас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Зузака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Крадійка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книжок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indent="457200" algn="just"/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err="1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Читати</a:t>
            </a:r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dirty="0" err="1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посиланням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https://uabooks.net/reader/104/page/1</a:t>
            </a:r>
            <a:r>
              <a:rPr lang="en-US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uk-UA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solidFill>
                <a:srgbClr val="20212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err="1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Прослухати</a:t>
            </a:r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аудіокнигу</a:t>
            </a:r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www.youtube.com/watch?v=7JKBQFHDJkU&amp;ab_channel=BookBeats%3A%D0%90%D1%83%D0%B4%D1%96%D0%BE%D0%BA%D0%BD%D0%B8%D0%B3%D0%B8%D1%83%D0%BA%D1%80%D0%B0%D1%97%D0%BD%D1%81%D1%8C%D0%BA%D0%BE%D1%8E</a:t>
            </a:r>
            <a:r>
              <a:rPr lang="uk-UA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 частина)</a:t>
            </a:r>
            <a:r>
              <a:rPr lang="ru-RU" sz="24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solidFill>
                <a:srgbClr val="202124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dirty="0" err="1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Вміти</a:t>
            </a:r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переказувати</a:t>
            </a:r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indent="45720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Надіслати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скріншот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виконаного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https://learningapps.org/watch?v=p5fggzg2c25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3-6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балів)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Створити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ілюстрації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окремих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епізодів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роману.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(7-9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балів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indent="457200" algn="just"/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короткий лист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Лізель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45720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 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(могла)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сказати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тобі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перед початком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твоєї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історії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 б сказав(ла)..."</a:t>
            </a:r>
            <a:r>
              <a:rPr lang="ru-RU" sz="2400" dirty="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(10-12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балів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512689" y="6069065"/>
            <a:ext cx="50866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202124"/>
                </a:solidFill>
                <a:latin typeface="Comic Sans MS" panose="030F0702030302020204" pitchFamily="66" charset="0"/>
              </a:rPr>
              <a:t>ОЦІНЮВАННЯ !!!</a:t>
            </a:r>
            <a:endParaRPr lang="ru-RU" sz="4400" b="1" dirty="0">
              <a:solidFill>
                <a:srgbClr val="202124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11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384" y="76200"/>
            <a:ext cx="11017224" cy="1397000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uk-UA" sz="4800" b="1" dirty="0" smtClean="0"/>
              <a:t>Художній фільм «Книжкова злодійка»</a:t>
            </a:r>
            <a:endParaRPr lang="ru-RU" sz="48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rcRect b="8546"/>
          <a:stretch/>
        </p:blipFill>
        <p:spPr>
          <a:xfrm>
            <a:off x="1063059" y="1294972"/>
            <a:ext cx="9993874" cy="53815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</p:pic>
      <p:sp>
        <p:nvSpPr>
          <p:cNvPr id="3" name="Прямоугольник 2"/>
          <p:cNvSpPr/>
          <p:nvPr/>
        </p:nvSpPr>
        <p:spPr>
          <a:xfrm>
            <a:off x="3885510" y="1103868"/>
            <a:ext cx="6133667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uafilm.tv/5238-knizhkova-zlodyka-kradyka-knizhok.html</a:t>
            </a:r>
            <a:r>
              <a:rPr lang="uk-UA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8829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806</TotalTime>
  <Words>984</Words>
  <Application>Microsoft Office PowerPoint</Application>
  <PresentationFormat>Широкоэкранный</PresentationFormat>
  <Paragraphs>109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Nirmala UI Semilight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Найбільше у романі Маркуса Зузака  «Крадійка книжок»  мене вразило…</vt:lpstr>
      <vt:lpstr>Презентация PowerPoint</vt:lpstr>
      <vt:lpstr>Презентация PowerPoint</vt:lpstr>
      <vt:lpstr>Художній фільм «Книжкова злодійка»</vt:lpstr>
    </vt:vector>
  </TitlesOfParts>
  <Company>ZverDVD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Zver</dc:creator>
  <cp:lastModifiedBy>irina</cp:lastModifiedBy>
  <cp:revision>42</cp:revision>
  <dcterms:created xsi:type="dcterms:W3CDTF">2021-06-08T17:28:00Z</dcterms:created>
  <dcterms:modified xsi:type="dcterms:W3CDTF">2025-04-09T08:32:25Z</dcterms:modified>
</cp:coreProperties>
</file>