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schemas.openxmlformats.org/officeDocument/2006/relationships/slide" Target="slides/slide7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688679a85f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688679a85f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688679a85f_0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688679a85f_0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688679a85f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688679a85f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688679a85f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688679a85f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688679a85f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2688679a85f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688679a85f_0_1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688679a85f_0_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5.png"/><Relationship Id="rId4" Type="http://schemas.openxmlformats.org/officeDocument/2006/relationships/image" Target="../media/image13.png"/><Relationship Id="rId11" Type="http://schemas.openxmlformats.org/officeDocument/2006/relationships/image" Target="../media/image2.png"/><Relationship Id="rId10" Type="http://schemas.openxmlformats.org/officeDocument/2006/relationships/image" Target="../media/image7.png"/><Relationship Id="rId9" Type="http://schemas.openxmlformats.org/officeDocument/2006/relationships/image" Target="../media/image1.png"/><Relationship Id="rId5" Type="http://schemas.openxmlformats.org/officeDocument/2006/relationships/image" Target="../media/image11.png"/><Relationship Id="rId6" Type="http://schemas.openxmlformats.org/officeDocument/2006/relationships/image" Target="../media/image14.png"/><Relationship Id="rId7" Type="http://schemas.openxmlformats.org/officeDocument/2006/relationships/image" Target="../media/image17.png"/><Relationship Id="rId8" Type="http://schemas.openxmlformats.org/officeDocument/2006/relationships/image" Target="../media/image1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png"/><Relationship Id="rId4" Type="http://schemas.openxmlformats.org/officeDocument/2006/relationships/hyperlink" Target="https://dovidka.biz.ua/ulf-stark-b-ograf-ya-ta-ts-kav-fakti/" TargetMode="External"/><Relationship Id="rId5" Type="http://schemas.openxmlformats.org/officeDocument/2006/relationships/hyperlink" Target="https://life.pravda.com.ua/culture/2017/06/13/224688/" TargetMode="External"/><Relationship Id="rId6" Type="http://schemas.openxmlformats.org/officeDocument/2006/relationships/hyperlink" Target="https://www.ukrlib.com.ua/bio-zl/printit.php?tid=8091" TargetMode="External"/><Relationship Id="rId7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54725"/>
            <a:ext cx="9144001" cy="5252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05125" y="259925"/>
            <a:ext cx="2419050" cy="2640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85175" y="186450"/>
            <a:ext cx="1190925" cy="1763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83000" y="2665325"/>
            <a:ext cx="1262775" cy="20835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318875" y="741963"/>
            <a:ext cx="1126775" cy="19086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400913" y="2962275"/>
            <a:ext cx="1743075" cy="2181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83000" y="186450"/>
            <a:ext cx="1676400" cy="211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561300" y="3362963"/>
            <a:ext cx="1609725" cy="1533525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3"/>
          <p:cNvSpPr txBox="1"/>
          <p:nvPr/>
        </p:nvSpPr>
        <p:spPr>
          <a:xfrm>
            <a:off x="4090175" y="2805425"/>
            <a:ext cx="2831100" cy="17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4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Ульф </a:t>
            </a:r>
            <a:r>
              <a:rPr lang="uk" sz="4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Старк</a:t>
            </a:r>
            <a:endParaRPr sz="4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" name="Google Shape;63;p13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954130" y="3744575"/>
            <a:ext cx="1504221" cy="1398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225575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4"/>
          <p:cNvSpPr txBox="1"/>
          <p:nvPr/>
        </p:nvSpPr>
        <p:spPr>
          <a:xfrm>
            <a:off x="1258525" y="-23250"/>
            <a:ext cx="7783800" cy="118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101600" marR="10160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50">
              <a:solidFill>
                <a:schemeClr val="dk1"/>
              </a:solidFill>
              <a:highlight>
                <a:srgbClr val="FFE599"/>
              </a:highlight>
            </a:endParaRPr>
          </a:p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70" name="Google Shape;7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725" y="59125"/>
            <a:ext cx="3045025" cy="242395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4"/>
          <p:cNvSpPr txBox="1"/>
          <p:nvPr/>
        </p:nvSpPr>
        <p:spPr>
          <a:xfrm>
            <a:off x="0" y="2140175"/>
            <a:ext cx="8903700" cy="342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Як батько я казав своєму синові, доньці або пізніше онукам: “Не роби цього, це небезпечно”.  Я навіть не міг кричати, щоб вони не робили чогось, але, пишучи, я перевтілююся в того самого онука й дивлюся на ситуацію з абсолютно іншої перспективи. Важливо, щоб дитина, коли читатиме книжку, не бачила в ній дорослого, який їй про щось говорить, а бачила тільки себе  і </a:t>
            </a:r>
            <a:r>
              <a:rPr lang="uk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свій</a:t>
            </a:r>
            <a:r>
              <a:rPr lang="uk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світ”, </a:t>
            </a:r>
            <a:r>
              <a:rPr lang="uk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вважав Старк.</a:t>
            </a:r>
            <a:endParaRPr sz="23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2" name="Google Shape;72;p14"/>
          <p:cNvSpPr txBox="1"/>
          <p:nvPr/>
        </p:nvSpPr>
        <p:spPr>
          <a:xfrm>
            <a:off x="3689125" y="141900"/>
            <a:ext cx="5037000" cy="166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73" name="Google Shape;73;p14"/>
          <p:cNvSpPr txBox="1"/>
          <p:nvPr/>
        </p:nvSpPr>
        <p:spPr>
          <a:xfrm>
            <a:off x="3287100" y="331075"/>
            <a:ext cx="5533800" cy="206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“Думаю, бути просто собі смішним дядечком, який пише книжки тільки для розваги, – це не література.  Бо література – це справжні почуття. Це також і смуток, і роздуми, і якісь серйозні речі, тобто все те, що ми зустрічаємо в житті.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68883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5"/>
          <p:cNvSpPr txBox="1"/>
          <p:nvPr/>
        </p:nvSpPr>
        <p:spPr>
          <a:xfrm>
            <a:off x="2585425" y="236475"/>
            <a:ext cx="6128400" cy="166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Ульф Старк народився 12 липня 1944 р.  в Стокгольмі в сім’ї дантиста. Рано втратив матір, що залишило глибокий слід у його житті. Згадки про своє радісне й сумне дитинство, Старк зберіг назавжди.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2"/>
                </a:solidFill>
              </a:rPr>
              <a:t> 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80" name="Google Shape;80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0775" y="236475"/>
            <a:ext cx="2142300" cy="20786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5"/>
          <p:cNvSpPr txBox="1"/>
          <p:nvPr/>
        </p:nvSpPr>
        <p:spPr>
          <a:xfrm>
            <a:off x="165550" y="2719550"/>
            <a:ext cx="2142300" cy="14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82" name="Google Shape;82;p15"/>
          <p:cNvSpPr txBox="1"/>
          <p:nvPr/>
        </p:nvSpPr>
        <p:spPr>
          <a:xfrm>
            <a:off x="232500" y="2315075"/>
            <a:ext cx="8679000" cy="19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його батька була чимала бібліотека, тому Старк з дитинства читав багато книг.  В 15 років почав писати перші твори, а у 19 вже написав першу книгу (поетичну збірку).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Дебютував у 1964 році як автор книг для дорослих.    Перші твори Старка для дітей були надруковані в 1975 і 1976 роках.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6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1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9" name="Google Shape;8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475" y="0"/>
            <a:ext cx="9121525" cy="5225575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6"/>
          <p:cNvSpPr txBox="1"/>
          <p:nvPr/>
        </p:nvSpPr>
        <p:spPr>
          <a:xfrm>
            <a:off x="106425" y="2471250"/>
            <a:ext cx="8915400" cy="20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Першим твором Ульфа Старка була повість “Петер і червоний птах”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У 1984 році вирішив писати лише для дітей. Зараз він вважається одним з найвідоміших і шанованих у світі дитячих письменників.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У 1998 він отримав скандинавську Дитячу Книжкову премію, а в 2000 році Міжнародне журі Премії Х. К. Андерсена відзначило його заслуги особливим дипломом.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2"/>
                </a:solidFill>
              </a:rPr>
              <a:t> 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91" name="Google Shape;91;p16"/>
          <p:cNvSpPr txBox="1"/>
          <p:nvPr/>
        </p:nvSpPr>
        <p:spPr>
          <a:xfrm>
            <a:off x="2246575" y="165550"/>
            <a:ext cx="6172200" cy="189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rgbClr val="3D3D3D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15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92" name="Google Shape;92;p16"/>
          <p:cNvSpPr txBox="1"/>
          <p:nvPr/>
        </p:nvSpPr>
        <p:spPr>
          <a:xfrm>
            <a:off x="2175650" y="165550"/>
            <a:ext cx="6846300" cy="21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Ульф </a:t>
            </a: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Старк</a:t>
            </a: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народився у той самий рік, коли Астрід Ліндгрен написала й опублікувала “Пеппі </a:t>
            </a: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Довгопанчоху</a:t>
            </a: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І певним чином  став “спадкоємцем” великої казкарки.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 Астрід Ліндгрен у певному сенсі  переслідує мене все життя.  Спершу, коли був малим, я читав її книжки сам,  а згодом, коли вже сам став батьком, читав ці книжки своїм дітям”,</a:t>
            </a: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згадував письменник в інтерв’ю.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3" name="Google Shape;93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475" y="116925"/>
            <a:ext cx="2153175" cy="2095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68883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7"/>
          <p:cNvSpPr txBox="1"/>
          <p:nvPr/>
        </p:nvSpPr>
        <p:spPr>
          <a:xfrm>
            <a:off x="177350" y="165550"/>
            <a:ext cx="8808900" cy="169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Старк уміє писати про найскладніші проблеми так просто і ясно, "що зрозуміло навіть дорослим". Не повчаючи, він серйозно говорить з дітьми про дружбу й ненависть, любов, жертовність і горе, про безпорадність дорослих і мудрість дітей та старих. У дитячих книгах йдеться про те, як непросто дорослішати й шукати себе.</a:t>
            </a:r>
            <a:r>
              <a:rPr lang="uk" sz="17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2300">
              <a:solidFill>
                <a:schemeClr val="dk2"/>
              </a:solidFill>
            </a:endParaRPr>
          </a:p>
        </p:txBody>
      </p:sp>
      <p:sp>
        <p:nvSpPr>
          <p:cNvPr id="100" name="Google Shape;100;p17"/>
          <p:cNvSpPr txBox="1"/>
          <p:nvPr/>
        </p:nvSpPr>
        <p:spPr>
          <a:xfrm>
            <a:off x="177350" y="1761800"/>
            <a:ext cx="8903700" cy="282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</a:t>
            </a: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Як сценарист, адаптував кілька своїх власних книжок для фільмів і написав до них сценарії. Будучи, на думку критиків і читачів, справжнім спадкоємцем Астрід Ліндгрен, письменник не боїться відвертої розмови з юними, не оминає найважчих тем, чесно й з великою часткою гумору відтворює діалог поколінь. 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Сюжет намагається будувати близьким дітям і підліткам усього світу. Знається на психології дітей і підлітків, що в поєднанні з дивовижною прямотою викладу, роблять його твори зрозумілими й близькими читачам усіх країн.</a:t>
            </a:r>
            <a:endParaRPr sz="27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1" name="Google Shape;101;p17"/>
          <p:cNvSpPr txBox="1"/>
          <p:nvPr/>
        </p:nvSpPr>
        <p:spPr>
          <a:xfrm>
            <a:off x="1820925" y="4493175"/>
            <a:ext cx="5935800" cy="56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6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https://www.ukrlib.com.ua/bio-zl/printit.php?tid=8091</a:t>
            </a:r>
            <a:endParaRPr sz="22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68883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8"/>
          <p:cNvSpPr txBox="1"/>
          <p:nvPr/>
        </p:nvSpPr>
        <p:spPr>
          <a:xfrm>
            <a:off x="1203800" y="656625"/>
            <a:ext cx="5622300" cy="31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08" name="Google Shape;108;p18"/>
          <p:cNvSpPr txBox="1"/>
          <p:nvPr/>
        </p:nvSpPr>
        <p:spPr>
          <a:xfrm>
            <a:off x="236475" y="425675"/>
            <a:ext cx="8064000" cy="420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2"/>
                </a:solidFill>
              </a:rPr>
              <a:t>     </a:t>
            </a: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 того як стати відомим письменником, Старк працював в газеті, в психіатричній лікарні, викладачем в університеті, чиновником в міністерстві праці. Бо неможливо було прожити тільки письменницькою працею, особливо на початку кар’єри.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Він став автором близько 30 книг, перекладених більш ніж на  25 мовами.  Українською вийшли його книги “Петер і червоний птах”, “Мій друг Персі, Бофало, Біл і Я”, “Диваки і зануди” та “Чи вмієш ти свистати , Юганно?”.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У квітні 2016 року Ульф Старк був у Києвій брав участь у Книжковому Арсеналі.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В останній рік свого життя Старк дізнався, що хворий на рак. Але він до останнього дня продовжував працювати.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Джерело: https://dovidka.biz.ua/ulf-stark-b-ograf-ya-ta-ts-kav-fakti</a:t>
            </a:r>
            <a:endParaRPr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9" name="Google Shape;109;p18"/>
          <p:cNvSpPr txBox="1"/>
          <p:nvPr/>
        </p:nvSpPr>
        <p:spPr>
          <a:xfrm>
            <a:off x="139950" y="307425"/>
            <a:ext cx="8864100" cy="100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101600" marR="10160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chemeClr val="dk2"/>
                </a:solidFill>
              </a:rPr>
              <a:t>            </a:t>
            </a:r>
            <a:endParaRPr sz="1800">
              <a:solidFill>
                <a:schemeClr val="dk2"/>
              </a:solidFill>
            </a:endParaRPr>
          </a:p>
          <a:p>
            <a:pPr indent="0" lvl="0" marL="101600" marR="101600" rtl="0" algn="l">
              <a:lnSpc>
                <a:spcPct val="16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800">
                <a:solidFill>
                  <a:schemeClr val="dk2"/>
                </a:solidFill>
              </a:rPr>
              <a:t>        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68883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9"/>
          <p:cNvSpPr txBox="1"/>
          <p:nvPr/>
        </p:nvSpPr>
        <p:spPr>
          <a:xfrm>
            <a:off x="2708550" y="547175"/>
            <a:ext cx="3981000" cy="7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Використані джерела</a:t>
            </a:r>
            <a:endParaRPr sz="25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6" name="Google Shape;116;p19"/>
          <p:cNvSpPr txBox="1"/>
          <p:nvPr/>
        </p:nvSpPr>
        <p:spPr>
          <a:xfrm>
            <a:off x="711325" y="1504750"/>
            <a:ext cx="4596300" cy="296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1.</a:t>
            </a:r>
            <a:r>
              <a:rPr lang="uk" sz="2300" u="sng">
                <a:solidFill>
                  <a:schemeClr val="hlink"/>
                </a:solidFill>
                <a:hlinkClick r:id="rId4"/>
              </a:rPr>
              <a:t>https://dovidka.biz.ua/ulf-stark-b-ograf-ya-ta-ts-kav-fakti/</a:t>
            </a:r>
            <a:endParaRPr sz="1700"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700"/>
              <a:t>2.</a:t>
            </a:r>
            <a:r>
              <a:rPr lang="uk" sz="2600" u="sng">
                <a:solidFill>
                  <a:schemeClr val="accent5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https://life.pravda.com.ua/culture/2017/06/13/224688/</a:t>
            </a:r>
            <a:endParaRPr sz="21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>
                <a:solidFill>
                  <a:schemeClr val="dk2"/>
                </a:solidFill>
              </a:rPr>
              <a:t>3.</a:t>
            </a:r>
            <a:r>
              <a:rPr lang="uk" sz="2100" u="sng">
                <a:solidFill>
                  <a:schemeClr val="hlink"/>
                </a:solidFill>
                <a:hlinkClick r:id="rId6"/>
              </a:rPr>
              <a:t>https://www.ukrlib.com.ua/bio-zl/printit.php?tid=8091</a:t>
            </a:r>
            <a:endParaRPr sz="21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17" name="Google Shape;117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443050" y="615575"/>
            <a:ext cx="2256925" cy="216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