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8" r:id="rId1"/>
    <p:sldMasterId id="2147484110" r:id="rId2"/>
    <p:sldMasterId id="2147484122" r:id="rId3"/>
  </p:sldMasterIdLst>
  <p:notesMasterIdLst>
    <p:notesMasterId r:id="rId31"/>
  </p:notesMasterIdLst>
  <p:sldIdLst>
    <p:sldId id="547" r:id="rId4"/>
    <p:sldId id="553" r:id="rId5"/>
    <p:sldId id="554" r:id="rId6"/>
    <p:sldId id="548" r:id="rId7"/>
    <p:sldId id="551" r:id="rId8"/>
    <p:sldId id="549" r:id="rId9"/>
    <p:sldId id="560" r:id="rId10"/>
    <p:sldId id="561" r:id="rId11"/>
    <p:sldId id="489" r:id="rId12"/>
    <p:sldId id="558" r:id="rId13"/>
    <p:sldId id="493" r:id="rId14"/>
    <p:sldId id="529" r:id="rId15"/>
    <p:sldId id="557" r:id="rId16"/>
    <p:sldId id="555" r:id="rId17"/>
    <p:sldId id="534" r:id="rId18"/>
    <p:sldId id="491" r:id="rId19"/>
    <p:sldId id="559" r:id="rId20"/>
    <p:sldId id="563" r:id="rId21"/>
    <p:sldId id="564" r:id="rId22"/>
    <p:sldId id="541" r:id="rId23"/>
    <p:sldId id="542" r:id="rId24"/>
    <p:sldId id="543" r:id="rId25"/>
    <p:sldId id="544" r:id="rId26"/>
    <p:sldId id="545" r:id="rId27"/>
    <p:sldId id="552" r:id="rId28"/>
    <p:sldId id="503" r:id="rId29"/>
    <p:sldId id="540" r:id="rId30"/>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800000"/>
    <a:srgbClr val="FF4343"/>
    <a:srgbClr val="990033"/>
    <a:srgbClr val="0042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37" autoAdjust="0"/>
    <p:restoredTop sz="93190" autoAdjust="0"/>
  </p:normalViewPr>
  <p:slideViewPr>
    <p:cSldViewPr>
      <p:cViewPr varScale="1">
        <p:scale>
          <a:sx n="68" d="100"/>
          <a:sy n="68" d="100"/>
        </p:scale>
        <p:origin x="-1566" y="-108"/>
      </p:cViewPr>
      <p:guideLst>
        <p:guide orient="horz" pos="2160"/>
        <p:guide pos="2880"/>
      </p:guideLst>
    </p:cSldViewPr>
  </p:slideViewPr>
  <p:outlineViewPr>
    <p:cViewPr>
      <p:scale>
        <a:sx n="33" d="100"/>
        <a:sy n="33" d="100"/>
      </p:scale>
      <p:origin x="0" y="9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EC87D0-A93F-4B0E-9B33-59A2573CC421}" type="datetimeFigureOut">
              <a:rPr lang="ru-RU" smtClean="0"/>
              <a:pPr/>
              <a:t>22.10.2021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C74074-93CE-42F5-9FF9-2B9ED7961C09}" type="slidenum">
              <a:rPr lang="ru-RU" smtClean="0"/>
              <a:pPr/>
              <a:t>‹#›</a:t>
            </a:fld>
            <a:endParaRPr lang="ru-RU"/>
          </a:p>
        </p:txBody>
      </p:sp>
    </p:spTree>
    <p:extLst>
      <p:ext uri="{BB962C8B-B14F-4D97-AF65-F5344CB8AC3E}">
        <p14:creationId xmlns:p14="http://schemas.microsoft.com/office/powerpoint/2010/main" val="307711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A8C19494-CE99-4F26-8B68-FFCC93536FA6}" type="datetimeFigureOut">
              <a:rPr lang="ru-RU" smtClean="0"/>
              <a:pPr>
                <a:defRPr/>
              </a:pPr>
              <a:t>22.10.2021</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E7AF0B65-E2C3-4219-B4C5-042FDA600780}"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171EB9E9-8837-43BB-B845-CD27A2C66F84}" type="datetimeFigureOut">
              <a:rPr lang="ru-RU" smtClean="0"/>
              <a:pPr>
                <a:defRPr/>
              </a:pPr>
              <a:t>22.10.2021</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07668D01-BCBA-4CA5-8210-7D3BA4B6CE28}"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E3AD483B-0CEF-473C-9F99-73FAE2C8FF98}" type="datetimeFigureOut">
              <a:rPr lang="ru-RU" smtClean="0"/>
              <a:pPr>
                <a:defRPr/>
              </a:pPr>
              <a:t>22.10.2021</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78563605-773C-4BBB-8162-7FA5B7E105AF}"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476FEE20-8DBF-4245-A23D-92EF640760E7}" type="datetimeFigureOut">
              <a:rPr lang="ru-RU" smtClean="0"/>
              <a:pPr>
                <a:defRPr/>
              </a:pPr>
              <a:t>22.10.2021</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3EE84538-6B79-4483-B0FB-686B4A96822A}"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CA00F928-61E5-4243-89C5-734E807ABD88}" type="datetimeFigureOut">
              <a:rPr lang="ru-RU" smtClean="0"/>
              <a:pPr>
                <a:defRPr/>
              </a:pPr>
              <a:t>22.10.2021</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606A4C78-6866-47BE-BE59-3305AA83C912}"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D0493FF8-F726-4DFE-ADD1-A6E8A94F7855}" type="datetimeFigureOut">
              <a:rPr lang="ru-RU" smtClean="0"/>
              <a:pPr>
                <a:defRPr/>
              </a:pPr>
              <a:t>22.10.2021</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A2F6F36-7309-49E7-9035-14E4F5250AE3}"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44214A87-D534-4E4F-BF39-A5A1D24DA874}" type="datetimeFigureOut">
              <a:rPr lang="ru-RU" smtClean="0"/>
              <a:pPr>
                <a:defRPr/>
              </a:pPr>
              <a:t>22.10.2021</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E68A66C-F233-4A4C-A7E7-298353279D23}"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D501F919-F38C-4B49-9D80-6039A9E04474}" type="datetimeFigureOut">
              <a:rPr lang="ru-RU" smtClean="0"/>
              <a:pPr>
                <a:defRPr/>
              </a:pPr>
              <a:t>22.10.2021</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BC5F19C0-F740-4E41-BCC2-50B8395A4E4C}"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4DF8BDCC-5D05-4967-8FB3-019F0CEC3469}"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DB6C3F3F-D99C-406F-932A-05710D3AA290}"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9922C1E8-EFDE-482C-AC49-615DED680412}"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7C2E872-4DB9-44CC-9045-45954E625C9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3280468E-D70C-415F-81C7-5174633BA4AB}"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E275BB2E-1F09-4406-A7F8-426E649321F2}" type="slidenum">
              <a:rPr lang="ru-RU" smtClean="0"/>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fld id="{A8C19494-CE99-4F26-8B68-FFCC93536FA6}" type="datetimeFigureOut">
              <a:rPr lang="ru-RU" smtClean="0"/>
              <a:pPr>
                <a:defRPr/>
              </a:pPr>
              <a:t>22.10.2021</a:t>
            </a:fld>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E7AF0B65-E2C3-4219-B4C5-042FDA600780}" type="slidenum">
              <a:rPr lang="ru-RU" smtClean="0"/>
              <a:pPr>
                <a:defRPr/>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fld id="{171EB9E9-8837-43BB-B845-CD27A2C66F84}"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07668D01-BCBA-4CA5-8210-7D3BA4B6CE28}" type="slidenum">
              <a:rPr lang="ru-RU" smtClean="0"/>
              <a:pPr>
                <a:defRPr/>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p>
        </p:txBody>
      </p:sp>
      <p:sp>
        <p:nvSpPr>
          <p:cNvPr id="4" name="Дата 3"/>
          <p:cNvSpPr>
            <a:spLocks noGrp="1"/>
          </p:cNvSpPr>
          <p:nvPr>
            <p:ph type="dt" sz="half" idx="10"/>
          </p:nvPr>
        </p:nvSpPr>
        <p:spPr/>
        <p:txBody>
          <a:bodyPr/>
          <a:lstStyle/>
          <a:p>
            <a:pPr>
              <a:defRPr/>
            </a:pPr>
            <a:fld id="{E3AD483B-0CEF-473C-9F99-73FAE2C8FF98}" type="datetimeFigureOut">
              <a:rPr lang="ru-RU" smtClean="0"/>
              <a:pPr>
                <a:defRPr/>
              </a:pPr>
              <a:t>22.10.2021</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78563605-773C-4BBB-8162-7FA5B7E105AF}" type="slidenum">
              <a:rPr lang="ru-RU" smtClean="0"/>
              <a:pPr>
                <a:defRPr/>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fld id="{476FEE20-8DBF-4245-A23D-92EF640760E7}" type="datetimeFigureOut">
              <a:rPr lang="ru-RU" smtClean="0"/>
              <a:pPr>
                <a:defRPr/>
              </a:pPr>
              <a:t>22.10.2021</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EE84538-6B79-4483-B0FB-686B4A96822A}" type="slidenum">
              <a:rPr lang="ru-RU" smtClean="0"/>
              <a:pPr>
                <a:defRPr/>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fld id="{CA00F928-61E5-4243-89C5-734E807ABD88}" type="datetimeFigureOut">
              <a:rPr lang="ru-RU" smtClean="0"/>
              <a:pPr>
                <a:defRPr/>
              </a:pPr>
              <a:t>22.10.2021</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606A4C78-6866-47BE-BE59-3305AA83C912}" type="slidenum">
              <a:rPr lang="ru-RU" smtClean="0"/>
              <a:pPr>
                <a:defRPr/>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fld id="{D0493FF8-F726-4DFE-ADD1-A6E8A94F7855}" type="datetimeFigureOut">
              <a:rPr lang="ru-RU" smtClean="0"/>
              <a:pPr>
                <a:defRPr/>
              </a:pPr>
              <a:t>22.10.2021</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8A2F6F36-7309-49E7-9035-14E4F5250AE3}"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fld id="{44214A87-D534-4E4F-BF39-A5A1D24DA874}" type="datetimeFigureOut">
              <a:rPr lang="ru-RU" smtClean="0"/>
              <a:pPr>
                <a:defRPr/>
              </a:pPr>
              <a:t>22.10.2021</a:t>
            </a:fld>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6E68A66C-F233-4A4C-A7E7-298353279D23}"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C5F19C0-F740-4E41-BCC2-50B8395A4E4C}" type="slidenum">
              <a:rPr lang="ru-RU" smtClean="0"/>
              <a:pPr>
                <a:defRPr/>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fld id="{D501F919-F38C-4B49-9D80-6039A9E04474}" type="datetimeFigureOut">
              <a:rPr lang="ru-RU" smtClean="0"/>
              <a:pPr>
                <a:defRPr/>
              </a:pPr>
              <a:t>22.10.2021</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DB6C3F3F-D99C-406F-932A-05710D3AA290}" type="slidenum">
              <a:rPr lang="ru-RU" smtClean="0"/>
              <a:pPr>
                <a:defRPr/>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fld id="{4DF8BDCC-5D05-4967-8FB3-019F0CEC3469}" type="datetimeFigureOut">
              <a:rPr lang="ru-RU" smtClean="0"/>
              <a:pPr>
                <a:defRPr/>
              </a:pPr>
              <a:t>22.10.2021</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9922C1E8-EFDE-482C-AC49-615DED680412}"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7C2E872-4DB9-44CC-9045-45954E625C94}"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E275BB2E-1F09-4406-A7F8-426E649321F2}" type="slidenum">
              <a:rPr lang="ru-RU" smtClean="0"/>
              <a:pPr>
                <a:defRPr/>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3280468E-D70C-415F-81C7-5174633BA4AB}"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fld id="{A8C19494-CE99-4F26-8B68-FFCC93536FA6}" type="datetimeFigureOut">
              <a:rPr lang="ru-RU" smtClean="0"/>
              <a:pPr>
                <a:defRPr/>
              </a:pPr>
              <a:t>22.10.2021</a:t>
            </a:fld>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E7AF0B65-E2C3-4219-B4C5-042FDA600780}" type="slidenum">
              <a:rPr lang="ru-RU" smtClean="0"/>
              <a:pPr>
                <a:defRPr/>
              </a:pPr>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fld id="{171EB9E9-8837-43BB-B845-CD27A2C66F84}"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a:xfrm>
            <a:off x="4361688" y="1026372"/>
            <a:ext cx="457200" cy="441325"/>
          </a:xfrm>
        </p:spPr>
        <p:txBody>
          <a:bodyPr/>
          <a:lstStyle/>
          <a:p>
            <a:pPr>
              <a:defRPr/>
            </a:pPr>
            <a:fld id="{07668D01-BCBA-4CA5-8210-7D3BA4B6CE28}" type="slidenum">
              <a:rPr lang="ru-RU" smtClean="0"/>
              <a:pPr>
                <a:defRPr/>
              </a:pPr>
              <a:t>‹#›</a:t>
            </a:fld>
            <a:endParaRPr lang="ru-RU"/>
          </a:p>
        </p:txBody>
      </p:sp>
      <p:sp>
        <p:nvSpPr>
          <p:cNvPr id="8" name="Содержимое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pPr>
              <a:defRPr/>
            </a:pPr>
            <a:endParaRPr lang="ru-RU"/>
          </a:p>
        </p:txBody>
      </p:sp>
      <p:sp>
        <p:nvSpPr>
          <p:cNvPr id="4" name="Дата 3"/>
          <p:cNvSpPr>
            <a:spLocks noGrp="1"/>
          </p:cNvSpPr>
          <p:nvPr>
            <p:ph type="dt" sz="half" idx="10"/>
          </p:nvPr>
        </p:nvSpPr>
        <p:spPr/>
        <p:txBody>
          <a:bodyPr/>
          <a:lstStyle/>
          <a:p>
            <a:pPr>
              <a:defRPr/>
            </a:pPr>
            <a:fld id="{E3AD483B-0CEF-473C-9F99-73FAE2C8FF98}" type="datetimeFigureOut">
              <a:rPr lang="ru-RU" smtClean="0"/>
              <a:pPr>
                <a:defRPr/>
              </a:pPr>
              <a:t>22.10.2021</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pPr>
              <a:defRPr/>
            </a:pPr>
            <a:fld id="{78563605-773C-4BBB-8162-7FA5B7E105AF}" type="slidenum">
              <a:rPr lang="ru-RU" smtClean="0"/>
              <a:pPr>
                <a:defRPr/>
              </a:pPr>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pPr>
              <a:defRPr/>
            </a:pPr>
            <a:fld id="{476FEE20-8DBF-4245-A23D-92EF640760E7}" type="datetimeFigureOut">
              <a:rPr lang="ru-RU" smtClean="0"/>
              <a:pPr>
                <a:defRPr/>
              </a:pPr>
              <a:t>22.10.2021</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3EE84538-6B79-4483-B0FB-686B4A96822A}" type="slidenum">
              <a:rPr lang="ru-RU" smtClean="0"/>
              <a:pPr>
                <a:defRPr/>
              </a:pPr>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Содержимое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Содержимое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fld id="{CA00F928-61E5-4243-89C5-734E807ABD88}" type="datetimeFigureOut">
              <a:rPr lang="ru-RU" smtClean="0"/>
              <a:pPr>
                <a:defRPr/>
              </a:pPr>
              <a:t>22.10.2021</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pPr>
              <a:defRPr/>
            </a:pPr>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Содержимое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Содержимое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pPr>
              <a:defRPr/>
            </a:pPr>
            <a:fld id="{606A4C78-6866-47BE-BE59-3305AA83C912}" type="slidenum">
              <a:rPr lang="ru-RU" smtClean="0"/>
              <a:pPr>
                <a:defRPr/>
              </a:pPr>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fld id="{D0493FF8-F726-4DFE-ADD1-A6E8A94F7855}" type="datetimeFigureOut">
              <a:rPr lang="ru-RU" smtClean="0"/>
              <a:pPr>
                <a:defRPr/>
              </a:pPr>
              <a:t>22.10.2021</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a:xfrm>
            <a:off x="4343400" y="1036020"/>
            <a:ext cx="457200" cy="441325"/>
          </a:xfrm>
        </p:spPr>
        <p:txBody>
          <a:bodyPr/>
          <a:lstStyle/>
          <a:p>
            <a:pPr>
              <a:defRPr/>
            </a:pPr>
            <a:fld id="{8A2F6F36-7309-49E7-9035-14E4F5250AE3}"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pPr>
              <a:defRPr/>
            </a:pPr>
            <a:fld id="{44214A87-D534-4E4F-BF39-A5A1D24DA874}" type="datetimeFigureOut">
              <a:rPr lang="ru-RU" smtClean="0"/>
              <a:pPr>
                <a:defRPr/>
              </a:pPr>
              <a:t>22.10.2021</a:t>
            </a:fld>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pPr>
              <a:defRPr/>
            </a:pPr>
            <a:fld id="{6E68A66C-F233-4A4C-A7E7-298353279D23}"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Содержимое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pPr>
              <a:defRPr/>
            </a:pPr>
            <a:fld id="{BC5F19C0-F740-4E41-BCC2-50B8395A4E4C}" type="slidenum">
              <a:rPr lang="ru-RU" smtClean="0"/>
              <a:pPr>
                <a:defRPr/>
              </a:pPr>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pPr>
              <a:defRPr/>
            </a:pPr>
            <a:fld id="{D501F919-F38C-4B49-9D80-6039A9E04474}" type="datetimeFigureOut">
              <a:rPr lang="ru-RU" smtClean="0"/>
              <a:pPr>
                <a:defRPr/>
              </a:pPr>
              <a:t>22.10.2021</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pPr>
              <a:defRPr/>
            </a:pPr>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pPr>
              <a:defRPr/>
            </a:pPr>
            <a:fld id="{DB6C3F3F-D99C-406F-932A-05710D3AA290}" type="slidenum">
              <a:rPr lang="ru-RU" smtClean="0"/>
              <a:pPr>
                <a:defRPr/>
              </a:pPr>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pPr>
              <a:defRPr/>
            </a:pPr>
            <a:fld id="{4DF8BDCC-5D05-4967-8FB3-019F0CEC3469}" type="datetimeFigureOut">
              <a:rPr lang="ru-RU" smtClean="0"/>
              <a:pPr>
                <a:defRPr/>
              </a:pPr>
              <a:t>22.10.2021</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pPr>
              <a:defRPr/>
            </a:pPr>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9922C1E8-EFDE-482C-AC49-615DED680412}"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7C2E872-4DB9-44CC-9045-45954E625C94}"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pPr>
              <a:defRPr/>
            </a:pPr>
            <a:fld id="{E275BB2E-1F09-4406-A7F8-426E649321F2}" type="slidenum">
              <a:rPr lang="ru-RU" smtClean="0"/>
              <a:pPr>
                <a:defRPr/>
              </a:pPr>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3280468E-D70C-415F-81C7-5174633BA4AB}" type="datetimeFigureOut">
              <a:rPr lang="ru-RU" smtClean="0"/>
              <a:pPr>
                <a:defRPr/>
              </a:pPr>
              <a:t>22.10.2021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7FB4C3F5-9EE4-4B37-BDA5-A3C4344C53A8}" type="datetimeFigureOut">
              <a:rPr lang="ru-RU" smtClean="0"/>
              <a:pPr>
                <a:defRPr/>
              </a:pPr>
              <a:t>22.10.2021</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00A3BFB7-AEFA-4200-82C6-A58AD846D760}"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fld id="{7FB4C3F5-9EE4-4B37-BDA5-A3C4344C53A8}" type="datetimeFigureOut">
              <a:rPr lang="ru-RU" smtClean="0"/>
              <a:pPr>
                <a:defRPr/>
              </a:pPr>
              <a:t>22.10.2021</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00A3BFB7-AEFA-4200-82C6-A58AD846D760}" type="slidenum">
              <a:rPr lang="ru-RU" smtClean="0"/>
              <a:pPr>
                <a:defRPr/>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4111" r:id="rId1"/>
    <p:sldLayoutId id="2147484112" r:id="rId2"/>
    <p:sldLayoutId id="2147484113" r:id="rId3"/>
    <p:sldLayoutId id="2147484114" r:id="rId4"/>
    <p:sldLayoutId id="2147484115" r:id="rId5"/>
    <p:sldLayoutId id="2147484116" r:id="rId6"/>
    <p:sldLayoutId id="2147484117" r:id="rId7"/>
    <p:sldLayoutId id="2147484118" r:id="rId8"/>
    <p:sldLayoutId id="2147484119" r:id="rId9"/>
    <p:sldLayoutId id="2147484120" r:id="rId10"/>
    <p:sldLayoutId id="214748412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defRPr/>
            </a:pPr>
            <a:fld id="{7FB4C3F5-9EE4-4B37-BDA5-A3C4344C53A8}" type="datetimeFigureOut">
              <a:rPr lang="ru-RU" smtClean="0"/>
              <a:pPr>
                <a:defRPr/>
              </a:pPr>
              <a:t>22.10.2021</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defRPr/>
            </a:pPr>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defRPr/>
            </a:pPr>
            <a:fld id="{00A3BFB7-AEFA-4200-82C6-A58AD846D760}" type="slidenum">
              <a:rPr lang="ru-RU" smtClean="0"/>
              <a:pPr>
                <a:defRPr/>
              </a:pPr>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9.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9.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gif"/><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49.jpeg"/><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8.pn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4716016" y="476672"/>
            <a:ext cx="4176464" cy="5805264"/>
          </a:xfrm>
          <a:prstGeom prst="horizontalScrol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b="1" i="1" dirty="0" smtClean="0">
                <a:solidFill>
                  <a:srgbClr val="0000FF"/>
                </a:solidFill>
              </a:rPr>
              <a:t>Михайло Опанасович Булгаков </a:t>
            </a:r>
          </a:p>
          <a:p>
            <a:pPr algn="ctr"/>
            <a:r>
              <a:rPr lang="uk-UA" sz="2400" b="1" i="1" dirty="0" smtClean="0">
                <a:solidFill>
                  <a:srgbClr val="0000FF"/>
                </a:solidFill>
              </a:rPr>
              <a:t>(18910-1940)</a:t>
            </a:r>
          </a:p>
          <a:p>
            <a:pPr algn="ctr"/>
            <a:r>
              <a:rPr lang="uk-UA" sz="2400" b="1" i="1" dirty="0" smtClean="0">
                <a:solidFill>
                  <a:srgbClr val="0000FF"/>
                </a:solidFill>
              </a:rPr>
              <a:t> «Собаче серце» як метафора соціальних експериментів революційної доби. Конфлікт натовпу, масової свідомості та інтелекту, культури. </a:t>
            </a:r>
            <a:r>
              <a:rPr lang="uk-UA" sz="2400" b="1" i="1" dirty="0" err="1" smtClean="0">
                <a:solidFill>
                  <a:srgbClr val="0000FF"/>
                </a:solidFill>
              </a:rPr>
              <a:t>Персонажі-</a:t>
            </a:r>
            <a:r>
              <a:rPr lang="uk-UA" sz="2400" b="1" i="1" dirty="0" err="1" smtClean="0">
                <a:solidFill>
                  <a:srgbClr val="0000FF"/>
                </a:solidFill>
              </a:rPr>
              <a:t>«двійники</a:t>
            </a:r>
            <a:r>
              <a:rPr lang="uk-UA" sz="2400" b="1" i="1" dirty="0" smtClean="0">
                <a:solidFill>
                  <a:srgbClr val="0000FF"/>
                </a:solidFill>
              </a:rPr>
              <a:t>» (</a:t>
            </a:r>
            <a:r>
              <a:rPr lang="uk-UA" sz="2400" b="1" i="1" dirty="0" err="1" smtClean="0">
                <a:solidFill>
                  <a:srgbClr val="0000FF"/>
                </a:solidFill>
              </a:rPr>
              <a:t>Шаріков-Швондер</a:t>
            </a:r>
            <a:r>
              <a:rPr lang="uk-UA" sz="2400" b="1" i="1" dirty="0" smtClean="0">
                <a:solidFill>
                  <a:srgbClr val="0000FF"/>
                </a:solidFill>
              </a:rPr>
              <a:t>)</a:t>
            </a:r>
            <a:endParaRPr lang="ru-RU" sz="2400" dirty="0">
              <a:solidFill>
                <a:srgbClr val="0000FF"/>
              </a:solidFill>
            </a:endParaRPr>
          </a:p>
        </p:txBody>
      </p:sp>
      <p:pic>
        <p:nvPicPr>
          <p:cNvPr id="1026" name="Picture 2" descr="Загадка Мастера»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1046244"/>
            <a:ext cx="4025855" cy="483102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8284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Ð ÐµÐ·ÑÐ»ÑÑÐ°Ñ Ð¿Ð¾ÑÑÐºÑ Ð·Ð¾Ð±ÑÐ°Ð¶ÐµÐ½Ñ Ð·Ð° Ð·Ð°Ð¿Ð¸ÑÐ¾Ð¼ &quot;ÐºÐ°ÑÑÐ¸Ð½ÐºÐ° ÑÑÐ³ÑÐ½ÐºÑÐ½ ÑÐ¾Ð±Ð°ÑÐµ ÑÐµÑÑÐµ ÑÐ»ÑÑÑÑÐ°ÑÑÑ&quot;"/>
          <p:cNvPicPr>
            <a:picLocks noChangeAspect="1" noChangeArrowheads="1"/>
          </p:cNvPicPr>
          <p:nvPr/>
        </p:nvPicPr>
        <p:blipFill>
          <a:blip r:embed="rId2" cstate="print"/>
          <a:srcRect/>
          <a:stretch>
            <a:fillRect/>
          </a:stretch>
        </p:blipFill>
        <p:spPr bwMode="auto">
          <a:xfrm>
            <a:off x="971600" y="332656"/>
            <a:ext cx="2232483" cy="297988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Горизонтальный свиток 3"/>
          <p:cNvSpPr/>
          <p:nvPr/>
        </p:nvSpPr>
        <p:spPr>
          <a:xfrm>
            <a:off x="323528" y="3041576"/>
            <a:ext cx="3456384" cy="3816424"/>
          </a:xfrm>
          <a:prstGeom prst="horizontalScroll">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900" b="1" i="1" dirty="0" smtClean="0">
                <a:solidFill>
                  <a:srgbClr val="7030A0"/>
                </a:solidFill>
              </a:rPr>
              <a:t>М.Булгаков </a:t>
            </a:r>
            <a:r>
              <a:rPr lang="uk-UA" sz="1900" i="1" dirty="0" smtClean="0">
                <a:solidFill>
                  <a:schemeClr val="tx1"/>
                </a:solidFill>
              </a:rPr>
              <a:t>піднімає складні, філософські питання, відповідати на які доводиться кожному поколінню. Чи можна бездумно втручатися  в природу? Якими шляхами треба йти, щоб  світ став кращий, добріший,  гуманніший?</a:t>
            </a:r>
            <a:endParaRPr lang="ru-RU" sz="1900" dirty="0">
              <a:solidFill>
                <a:schemeClr val="tx1"/>
              </a:solidFill>
            </a:endParaRPr>
          </a:p>
        </p:txBody>
      </p:sp>
      <p:sp>
        <p:nvSpPr>
          <p:cNvPr id="6145" name="Rectangle 1"/>
          <p:cNvSpPr>
            <a:spLocks noChangeArrowheads="1"/>
          </p:cNvSpPr>
          <p:nvPr/>
        </p:nvSpPr>
        <p:spPr bwMode="auto">
          <a:xfrm>
            <a:off x="4139952" y="188640"/>
            <a:ext cx="4752528" cy="3785652"/>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k-UA" sz="2000" b="0" i="1" u="none" strike="noStrike" cap="none" normalizeH="0" baseline="0" dirty="0" smtClean="0">
                <a:ln>
                  <a:noFill/>
                </a:ln>
                <a:solidFill>
                  <a:schemeClr val="tx1"/>
                </a:solidFill>
                <a:effectLst/>
                <a:latin typeface="+mn-lt"/>
                <a:ea typeface="Times New Roman" pitchFamily="18" charset="0"/>
                <a:cs typeface="Arial" pitchFamily="34" charset="0"/>
              </a:rPr>
              <a:t>М. Булгаков вважав, що ситуація, яка склалася в перші десятиліття після Жовтневої революції, трагічна. Люди перетворені на сіру, однорідну, безлику масу. Змінились поняття про вічні цінності. Переважають тупість, убогість, бездуховність, примітивність. Усе це викликає у письменника почуття неприязні, обурення. Мабуть, це і сприяло тому, що в перші десятиліття після Жовтневої революції з'явилися сатиричні твори.</a:t>
            </a:r>
            <a:endParaRPr kumimoji="0" lang="uk-UA" sz="2000" b="0" i="0" u="none" strike="noStrike" cap="none" normalizeH="0" baseline="0" dirty="0" smtClean="0">
              <a:ln>
                <a:noFill/>
              </a:ln>
              <a:solidFill>
                <a:schemeClr val="tx1"/>
              </a:solidFill>
              <a:effectLst/>
              <a:latin typeface="+mn-lt"/>
              <a:cs typeface="Arial" pitchFamily="34" charset="0"/>
            </a:endParaRPr>
          </a:p>
        </p:txBody>
      </p:sp>
      <p:sp>
        <p:nvSpPr>
          <p:cNvPr id="5" name="Прямоугольник 4"/>
          <p:cNvSpPr/>
          <p:nvPr/>
        </p:nvSpPr>
        <p:spPr>
          <a:xfrm>
            <a:off x="3995936" y="4149080"/>
            <a:ext cx="4896544" cy="243143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ru-RU" sz="1900" dirty="0" smtClean="0"/>
              <a:t>      </a:t>
            </a:r>
            <a:r>
              <a:rPr lang="ru-RU" sz="1900" dirty="0" err="1" smtClean="0"/>
              <a:t>Повість</a:t>
            </a:r>
            <a:r>
              <a:rPr lang="ru-RU" sz="1900" dirty="0" smtClean="0"/>
              <a:t> Булгакова </a:t>
            </a:r>
            <a:r>
              <a:rPr lang="ru-RU" sz="1900" dirty="0" err="1" smtClean="0"/>
              <a:t>розповідає</a:t>
            </a:r>
            <a:r>
              <a:rPr lang="ru-RU" sz="1900" dirty="0" smtClean="0"/>
              <a:t> не </a:t>
            </a:r>
            <a:r>
              <a:rPr lang="ru-RU" sz="1900" dirty="0" err="1" smtClean="0"/>
              <a:t>тільки</a:t>
            </a:r>
            <a:r>
              <a:rPr lang="ru-RU" sz="1900" dirty="0" smtClean="0"/>
              <a:t> про </a:t>
            </a:r>
            <a:r>
              <a:rPr lang="ru-RU" sz="1900" dirty="0" err="1" smtClean="0"/>
              <a:t>професора</a:t>
            </a:r>
            <a:r>
              <a:rPr lang="ru-RU" sz="1900" dirty="0" smtClean="0"/>
              <a:t> </a:t>
            </a:r>
            <a:r>
              <a:rPr lang="ru-RU" sz="1900" dirty="0" err="1" smtClean="0"/>
              <a:t>і</a:t>
            </a:r>
            <a:r>
              <a:rPr lang="ru-RU" sz="1900" dirty="0" smtClean="0"/>
              <a:t> </a:t>
            </a:r>
            <a:r>
              <a:rPr lang="ru-RU" sz="1900" dirty="0" err="1" smtClean="0"/>
              <a:t>його</a:t>
            </a:r>
            <a:r>
              <a:rPr lang="ru-RU" sz="1900" dirty="0" smtClean="0"/>
              <a:t> </a:t>
            </a:r>
            <a:r>
              <a:rPr lang="ru-RU" sz="1900" dirty="0" err="1" smtClean="0"/>
              <a:t>досліди</a:t>
            </a:r>
            <a:r>
              <a:rPr lang="ru-RU" sz="1900" dirty="0" smtClean="0"/>
              <a:t>, а </a:t>
            </a:r>
            <a:r>
              <a:rPr lang="ru-RU" sz="1900" dirty="0" err="1" smtClean="0"/>
              <a:t>й</a:t>
            </a:r>
            <a:r>
              <a:rPr lang="ru-RU" sz="1900" dirty="0" smtClean="0"/>
              <a:t> </a:t>
            </a:r>
            <a:r>
              <a:rPr lang="ru-RU" sz="1900" dirty="0" err="1" smtClean="0"/>
              <a:t>значний</a:t>
            </a:r>
            <a:r>
              <a:rPr lang="ru-RU" sz="1900" dirty="0" smtClean="0"/>
              <a:t> </a:t>
            </a:r>
            <a:r>
              <a:rPr lang="ru-RU" sz="1900" dirty="0" err="1" smtClean="0"/>
              <a:t>часовий</a:t>
            </a:r>
            <a:r>
              <a:rPr lang="ru-RU" sz="1900" dirty="0" smtClean="0"/>
              <a:t> </a:t>
            </a:r>
            <a:r>
              <a:rPr lang="ru-RU" sz="1900" dirty="0" err="1" smtClean="0"/>
              <a:t>відрізок</a:t>
            </a:r>
            <a:r>
              <a:rPr lang="ru-RU" sz="1900" dirty="0" smtClean="0"/>
              <a:t> </a:t>
            </a:r>
            <a:r>
              <a:rPr lang="ru-RU" sz="1900" dirty="0" err="1" smtClean="0"/>
              <a:t>цілої</a:t>
            </a:r>
            <a:r>
              <a:rPr lang="ru-RU" sz="1900" dirty="0" smtClean="0"/>
              <a:t> </a:t>
            </a:r>
            <a:r>
              <a:rPr lang="ru-RU" sz="1900" dirty="0" err="1" smtClean="0"/>
              <a:t>країни</a:t>
            </a:r>
            <a:r>
              <a:rPr lang="ru-RU" sz="1900" dirty="0" smtClean="0"/>
              <a:t>, яка в </a:t>
            </a:r>
            <a:r>
              <a:rPr lang="ru-RU" sz="1900" dirty="0" err="1" smtClean="0"/>
              <a:t>ті</a:t>
            </a:r>
            <a:r>
              <a:rPr lang="ru-RU" sz="1900" dirty="0" smtClean="0"/>
              <a:t> роки, переживала не </a:t>
            </a:r>
            <a:r>
              <a:rPr lang="ru-RU" sz="1900" dirty="0" err="1" smtClean="0"/>
              <a:t>найкращі</a:t>
            </a:r>
            <a:r>
              <a:rPr lang="ru-RU" sz="1900" dirty="0" smtClean="0"/>
              <a:t> </a:t>
            </a:r>
            <a:r>
              <a:rPr lang="ru-RU" sz="1900" dirty="0" err="1" smtClean="0"/>
              <a:t>післяреволюційні</a:t>
            </a:r>
            <a:r>
              <a:rPr lang="ru-RU" sz="1900" dirty="0" smtClean="0"/>
              <a:t> </a:t>
            </a:r>
            <a:r>
              <a:rPr lang="ru-RU" sz="1900" dirty="0" err="1" smtClean="0"/>
              <a:t>часи</a:t>
            </a:r>
            <a:r>
              <a:rPr lang="ru-RU" sz="1900" dirty="0" smtClean="0"/>
              <a:t>.</a:t>
            </a:r>
          </a:p>
          <a:p>
            <a:r>
              <a:rPr lang="ru-RU" sz="1900" dirty="0" smtClean="0"/>
              <a:t>     </a:t>
            </a:r>
            <a:r>
              <a:rPr lang="ru-RU" sz="1900" b="1" i="1" dirty="0" smtClean="0">
                <a:solidFill>
                  <a:srgbClr val="7030A0"/>
                </a:solidFill>
              </a:rPr>
              <a:t>«</a:t>
            </a:r>
            <a:r>
              <a:rPr lang="ru-RU" sz="1900" b="1" i="1" dirty="0" err="1" smtClean="0">
                <a:solidFill>
                  <a:srgbClr val="7030A0"/>
                </a:solidFill>
              </a:rPr>
              <a:t>Собаче</a:t>
            </a:r>
            <a:r>
              <a:rPr lang="ru-RU" sz="1900" b="1" i="1" dirty="0" smtClean="0">
                <a:solidFill>
                  <a:srgbClr val="7030A0"/>
                </a:solidFill>
              </a:rPr>
              <a:t> </a:t>
            </a:r>
            <a:r>
              <a:rPr lang="ru-RU" sz="1900" b="1" i="1" dirty="0" err="1" smtClean="0">
                <a:solidFill>
                  <a:srgbClr val="7030A0"/>
                </a:solidFill>
              </a:rPr>
              <a:t>серце</a:t>
            </a:r>
            <a:r>
              <a:rPr lang="ru-RU" sz="1900" b="1" i="1" dirty="0" smtClean="0">
                <a:solidFill>
                  <a:srgbClr val="7030A0"/>
                </a:solidFill>
              </a:rPr>
              <a:t>» </a:t>
            </a:r>
            <a:r>
              <a:rPr lang="ru-RU" sz="1900" dirty="0" err="1" smtClean="0"/>
              <a:t>це</a:t>
            </a:r>
            <a:r>
              <a:rPr lang="ru-RU" sz="1900" dirty="0" smtClean="0"/>
              <a:t> </a:t>
            </a:r>
            <a:r>
              <a:rPr lang="ru-RU" sz="1900" dirty="0" err="1" smtClean="0"/>
              <a:t>зовсім</a:t>
            </a:r>
            <a:r>
              <a:rPr lang="ru-RU" sz="1900" dirty="0" smtClean="0"/>
              <a:t> не результат </a:t>
            </a:r>
            <a:r>
              <a:rPr lang="ru-RU" sz="1900" dirty="0" err="1" smtClean="0"/>
              <a:t>після</a:t>
            </a:r>
            <a:r>
              <a:rPr lang="ru-RU" sz="1900" dirty="0" smtClean="0"/>
              <a:t> </a:t>
            </a:r>
            <a:r>
              <a:rPr lang="ru-RU" sz="1900" dirty="0" err="1" smtClean="0"/>
              <a:t>проведеної</a:t>
            </a:r>
            <a:r>
              <a:rPr lang="ru-RU" sz="1900" dirty="0" smtClean="0"/>
              <a:t> </a:t>
            </a:r>
            <a:r>
              <a:rPr lang="ru-RU" sz="1900" dirty="0" err="1" smtClean="0"/>
              <a:t>операції</a:t>
            </a:r>
            <a:r>
              <a:rPr lang="ru-RU" sz="1900" dirty="0" smtClean="0"/>
              <a:t>, </a:t>
            </a:r>
            <a:r>
              <a:rPr lang="ru-RU" sz="1900" i="1" dirty="0" err="1" smtClean="0"/>
              <a:t>це</a:t>
            </a:r>
            <a:r>
              <a:rPr lang="ru-RU" sz="1900" i="1" dirty="0" smtClean="0"/>
              <a:t> </a:t>
            </a:r>
            <a:r>
              <a:rPr lang="ru-RU" sz="1900" b="1" i="1" dirty="0" err="1" smtClean="0">
                <a:solidFill>
                  <a:srgbClr val="7030A0"/>
                </a:solidFill>
              </a:rPr>
              <a:t>спосіб</a:t>
            </a:r>
            <a:r>
              <a:rPr lang="ru-RU" sz="1900" b="1" i="1" dirty="0" smtClean="0">
                <a:solidFill>
                  <a:srgbClr val="7030A0"/>
                </a:solidFill>
              </a:rPr>
              <a:t> </a:t>
            </a:r>
            <a:r>
              <a:rPr lang="ru-RU" sz="1900" b="1" i="1" dirty="0" err="1" smtClean="0">
                <a:solidFill>
                  <a:srgbClr val="7030A0"/>
                </a:solidFill>
              </a:rPr>
              <a:t>життя</a:t>
            </a:r>
            <a:r>
              <a:rPr lang="ru-RU" sz="1900" b="1" i="1" dirty="0" smtClean="0">
                <a:solidFill>
                  <a:srgbClr val="7030A0"/>
                </a:solidFill>
              </a:rPr>
              <a:t> </a:t>
            </a:r>
            <a:r>
              <a:rPr lang="ru-RU" sz="1900" b="1" i="1" dirty="0" err="1" smtClean="0">
                <a:solidFill>
                  <a:srgbClr val="7030A0"/>
                </a:solidFill>
              </a:rPr>
              <a:t>і</a:t>
            </a:r>
            <a:r>
              <a:rPr lang="ru-RU" sz="1900" b="1" i="1" dirty="0" smtClean="0">
                <a:solidFill>
                  <a:srgbClr val="7030A0"/>
                </a:solidFill>
              </a:rPr>
              <a:t> </a:t>
            </a:r>
            <a:r>
              <a:rPr lang="ru-RU" sz="1900" b="1" i="1" dirty="0" err="1" smtClean="0">
                <a:solidFill>
                  <a:srgbClr val="7030A0"/>
                </a:solidFill>
              </a:rPr>
              <a:t>поведінка</a:t>
            </a:r>
            <a:r>
              <a:rPr lang="ru-RU" sz="1900" b="1" i="1" dirty="0" smtClean="0">
                <a:solidFill>
                  <a:srgbClr val="7030A0"/>
                </a:solidFill>
              </a:rPr>
              <a:t> </a:t>
            </a:r>
            <a:r>
              <a:rPr lang="ru-RU" sz="1900" b="1" i="1" dirty="0" err="1" smtClean="0">
                <a:solidFill>
                  <a:srgbClr val="7030A0"/>
                </a:solidFill>
              </a:rPr>
              <a:t>людини</a:t>
            </a:r>
            <a:r>
              <a:rPr lang="ru-RU" sz="1900" b="1" i="1" dirty="0" smtClean="0">
                <a:solidFill>
                  <a:srgbClr val="7030A0"/>
                </a:solidFill>
              </a:rPr>
              <a:t>. </a:t>
            </a:r>
            <a:endParaRPr lang="ru-RU" sz="1900" b="1" i="1" dirty="0">
              <a:solidFill>
                <a:srgbClr val="7030A0"/>
              </a:solidFill>
            </a:endParaRPr>
          </a:p>
        </p:txBody>
      </p:sp>
    </p:spTree>
    <p:extLst>
      <p:ext uri="{BB962C8B-B14F-4D97-AF65-F5344CB8AC3E}">
        <p14:creationId xmlns:p14="http://schemas.microsoft.com/office/powerpoint/2010/main" val="205869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292080" y="317751"/>
            <a:ext cx="3528392" cy="203132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uk-UA" i="1" dirty="0" smtClean="0"/>
              <a:t>Навколо панує безгосподарність, нехлюйство, розруха, безробіття, процвітають крадіжки, неохайність, зовсім зникла краса і зовнішня, і душевна, засилля хамства і безкультурності. </a:t>
            </a:r>
          </a:p>
          <a:p>
            <a:endParaRPr lang="ru-RU" dirty="0"/>
          </a:p>
        </p:txBody>
      </p:sp>
      <p:sp>
        <p:nvSpPr>
          <p:cNvPr id="4" name="Прямоугольник 3"/>
          <p:cNvSpPr/>
          <p:nvPr/>
        </p:nvSpPr>
        <p:spPr>
          <a:xfrm>
            <a:off x="467544" y="2688708"/>
            <a:ext cx="8352928" cy="39703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uk-UA" dirty="0" smtClean="0"/>
              <a:t>Москва часів непу: з шикарними ресторанами і «їдальнею нормального     харчування службовців Центральної Ради Народного Господарства»,  де варять щі «із смердючої солонини». У цій Москві живуть «пролетарі», «товариші» і «пани». Москва, яку революція вивернула навиворіт, де чистопородні пролетарі з почуттям переваги над тими, у кого родовід  «підкачав», і надзвичайно низьким рівнем культури, «ущільнювали» московські будинки, де жили буржуї - інтелігенти. Те, що ця неприваблива картина дана очима собаки, робить її ще більше страхітливою: голод, крадіжки, убогість, хвороби, жорстокість, приниження. І коли з'являється «загадковий пан» і вабить собаку шматком ковбаси, розумний пес оцінює і себе і весь «світ голодних», зводячи все до узагальнення: «Рабська наша душа, підла доля»! Вірусом  «раба» заряджені усі: і Шарик, і </a:t>
            </a:r>
            <a:r>
              <a:rPr lang="uk-UA" dirty="0" err="1" smtClean="0"/>
              <a:t>машиністочка</a:t>
            </a:r>
            <a:r>
              <a:rPr lang="uk-UA" dirty="0" smtClean="0"/>
              <a:t>, і кухар, і швейцар, і пацієнти професора, і навіть члени  «</a:t>
            </a:r>
            <a:r>
              <a:rPr lang="uk-UA" dirty="0" err="1" smtClean="0"/>
              <a:t>будтовариства</a:t>
            </a:r>
            <a:r>
              <a:rPr lang="uk-UA" dirty="0" smtClean="0"/>
              <a:t>». Про стару Москву Шарик  згадує з теплотою, бажає Царства Небесного панському кухареві графів Толстих, за його доброту і щедрість. Тоді голодувати не доводилося.</a:t>
            </a:r>
            <a:endParaRPr lang="ru-RU" dirty="0"/>
          </a:p>
        </p:txBody>
      </p:sp>
      <p:sp>
        <p:nvSpPr>
          <p:cNvPr id="5" name="Прямоугольник 4"/>
          <p:cNvSpPr/>
          <p:nvPr/>
        </p:nvSpPr>
        <p:spPr>
          <a:xfrm>
            <a:off x="107504" y="313620"/>
            <a:ext cx="4896544" cy="203132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dirty="0" smtClean="0">
                <a:latin typeface="+mn-lt"/>
              </a:rPr>
              <a:t>   </a:t>
            </a:r>
            <a:r>
              <a:rPr lang="ru-RU" dirty="0" err="1" smtClean="0">
                <a:latin typeface="+mn-lt"/>
              </a:rPr>
              <a:t>Повість</a:t>
            </a:r>
            <a:r>
              <a:rPr lang="ru-RU" dirty="0" smtClean="0">
                <a:latin typeface="+mn-lt"/>
              </a:rPr>
              <a:t> М.Булгакова </a:t>
            </a:r>
            <a:r>
              <a:rPr lang="ru-RU" dirty="0" err="1" smtClean="0">
                <a:latin typeface="+mn-lt"/>
              </a:rPr>
              <a:t>розповідає</a:t>
            </a:r>
            <a:r>
              <a:rPr lang="ru-RU" dirty="0" smtClean="0">
                <a:latin typeface="+mn-lt"/>
              </a:rPr>
              <a:t> не </a:t>
            </a:r>
            <a:r>
              <a:rPr lang="ru-RU" dirty="0" err="1" smtClean="0">
                <a:latin typeface="+mn-lt"/>
              </a:rPr>
              <a:t>тільки</a:t>
            </a:r>
            <a:r>
              <a:rPr lang="ru-RU" dirty="0" smtClean="0">
                <a:latin typeface="+mn-lt"/>
              </a:rPr>
              <a:t> про </a:t>
            </a:r>
            <a:r>
              <a:rPr lang="ru-RU" dirty="0" err="1" smtClean="0">
                <a:latin typeface="+mn-lt"/>
              </a:rPr>
              <a:t>професора</a:t>
            </a:r>
            <a:r>
              <a:rPr lang="ru-RU" dirty="0" smtClean="0">
                <a:latin typeface="+mn-lt"/>
              </a:rPr>
              <a:t> </a:t>
            </a:r>
            <a:r>
              <a:rPr lang="ru-RU" dirty="0" err="1" smtClean="0">
                <a:latin typeface="+mn-lt"/>
              </a:rPr>
              <a:t>і</a:t>
            </a:r>
            <a:r>
              <a:rPr lang="ru-RU" dirty="0" smtClean="0">
                <a:latin typeface="+mn-lt"/>
              </a:rPr>
              <a:t> </a:t>
            </a:r>
            <a:r>
              <a:rPr lang="ru-RU" dirty="0" err="1" smtClean="0">
                <a:latin typeface="+mn-lt"/>
              </a:rPr>
              <a:t>його</a:t>
            </a:r>
            <a:r>
              <a:rPr lang="ru-RU" dirty="0" smtClean="0">
                <a:latin typeface="+mn-lt"/>
              </a:rPr>
              <a:t> </a:t>
            </a:r>
            <a:r>
              <a:rPr lang="ru-RU" dirty="0" err="1" smtClean="0">
                <a:latin typeface="+mn-lt"/>
              </a:rPr>
              <a:t>досліди</a:t>
            </a:r>
            <a:r>
              <a:rPr lang="ru-RU" dirty="0" smtClean="0">
                <a:latin typeface="+mn-lt"/>
              </a:rPr>
              <a:t>, а </a:t>
            </a:r>
            <a:r>
              <a:rPr lang="ru-RU" dirty="0" err="1" smtClean="0">
                <a:latin typeface="+mn-lt"/>
              </a:rPr>
              <a:t>й</a:t>
            </a:r>
            <a:r>
              <a:rPr lang="ru-RU" dirty="0" smtClean="0">
                <a:latin typeface="+mn-lt"/>
              </a:rPr>
              <a:t> </a:t>
            </a:r>
            <a:r>
              <a:rPr lang="ru-RU" dirty="0" err="1" smtClean="0">
                <a:latin typeface="+mn-lt"/>
              </a:rPr>
              <a:t>значний</a:t>
            </a:r>
            <a:r>
              <a:rPr lang="ru-RU" dirty="0" smtClean="0">
                <a:latin typeface="+mn-lt"/>
              </a:rPr>
              <a:t> </a:t>
            </a:r>
            <a:r>
              <a:rPr lang="ru-RU" dirty="0" err="1" smtClean="0">
                <a:latin typeface="+mn-lt"/>
              </a:rPr>
              <a:t>часовий</a:t>
            </a:r>
            <a:r>
              <a:rPr lang="ru-RU" dirty="0" smtClean="0">
                <a:latin typeface="+mn-lt"/>
              </a:rPr>
              <a:t> </a:t>
            </a:r>
            <a:r>
              <a:rPr lang="ru-RU" dirty="0" err="1" smtClean="0">
                <a:latin typeface="+mn-lt"/>
              </a:rPr>
              <a:t>відрізок</a:t>
            </a:r>
            <a:r>
              <a:rPr lang="ru-RU" dirty="0" smtClean="0">
                <a:latin typeface="+mn-lt"/>
              </a:rPr>
              <a:t> </a:t>
            </a:r>
            <a:r>
              <a:rPr lang="ru-RU" dirty="0" err="1" smtClean="0">
                <a:latin typeface="+mn-lt"/>
              </a:rPr>
              <a:t>цілої</a:t>
            </a:r>
            <a:r>
              <a:rPr lang="ru-RU" dirty="0" smtClean="0">
                <a:latin typeface="+mn-lt"/>
              </a:rPr>
              <a:t> </a:t>
            </a:r>
            <a:r>
              <a:rPr lang="ru-RU" dirty="0" err="1" smtClean="0">
                <a:latin typeface="+mn-lt"/>
              </a:rPr>
              <a:t>країни</a:t>
            </a:r>
            <a:r>
              <a:rPr lang="ru-RU" dirty="0" smtClean="0">
                <a:latin typeface="+mn-lt"/>
              </a:rPr>
              <a:t>, яка в </a:t>
            </a:r>
            <a:r>
              <a:rPr lang="ru-RU" dirty="0" err="1" smtClean="0">
                <a:latin typeface="+mn-lt"/>
              </a:rPr>
              <a:t>ті</a:t>
            </a:r>
            <a:r>
              <a:rPr lang="ru-RU" dirty="0" smtClean="0">
                <a:latin typeface="+mn-lt"/>
              </a:rPr>
              <a:t> роки, переживала не </a:t>
            </a:r>
            <a:r>
              <a:rPr lang="ru-RU" dirty="0" err="1" smtClean="0">
                <a:latin typeface="+mn-lt"/>
              </a:rPr>
              <a:t>найкращі</a:t>
            </a:r>
            <a:r>
              <a:rPr lang="ru-RU" dirty="0" smtClean="0">
                <a:latin typeface="+mn-lt"/>
              </a:rPr>
              <a:t> </a:t>
            </a:r>
            <a:r>
              <a:rPr lang="ru-RU" dirty="0" err="1" smtClean="0">
                <a:latin typeface="+mn-lt"/>
              </a:rPr>
              <a:t>післяреволюційні</a:t>
            </a:r>
            <a:r>
              <a:rPr lang="ru-RU" dirty="0" smtClean="0">
                <a:latin typeface="+mn-lt"/>
              </a:rPr>
              <a:t> </a:t>
            </a:r>
            <a:r>
              <a:rPr lang="ru-RU" dirty="0" err="1" smtClean="0">
                <a:latin typeface="+mn-lt"/>
              </a:rPr>
              <a:t>часи</a:t>
            </a:r>
            <a:r>
              <a:rPr lang="ru-RU" dirty="0" smtClean="0">
                <a:latin typeface="+mn-lt"/>
              </a:rPr>
              <a:t>.</a:t>
            </a:r>
          </a:p>
          <a:p>
            <a:r>
              <a:rPr lang="ru-RU" dirty="0" smtClean="0">
                <a:latin typeface="+mn-lt"/>
              </a:rPr>
              <a:t>     «</a:t>
            </a:r>
            <a:r>
              <a:rPr lang="ru-RU" dirty="0" err="1" smtClean="0">
                <a:latin typeface="+mn-lt"/>
              </a:rPr>
              <a:t>Собаче</a:t>
            </a:r>
            <a:r>
              <a:rPr lang="ru-RU" dirty="0" smtClean="0">
                <a:latin typeface="+mn-lt"/>
              </a:rPr>
              <a:t> </a:t>
            </a:r>
            <a:r>
              <a:rPr lang="ru-RU" dirty="0" err="1" smtClean="0">
                <a:latin typeface="+mn-lt"/>
              </a:rPr>
              <a:t>серце</a:t>
            </a:r>
            <a:r>
              <a:rPr lang="ru-RU" dirty="0" smtClean="0">
                <a:latin typeface="+mn-lt"/>
              </a:rPr>
              <a:t>» </a:t>
            </a:r>
            <a:r>
              <a:rPr lang="ru-RU" dirty="0" err="1" smtClean="0">
                <a:latin typeface="+mn-lt"/>
              </a:rPr>
              <a:t>це</a:t>
            </a:r>
            <a:r>
              <a:rPr lang="ru-RU" dirty="0" smtClean="0">
                <a:latin typeface="+mn-lt"/>
              </a:rPr>
              <a:t> </a:t>
            </a:r>
            <a:r>
              <a:rPr lang="ru-RU" dirty="0" err="1" smtClean="0">
                <a:latin typeface="+mn-lt"/>
              </a:rPr>
              <a:t>зовсім</a:t>
            </a:r>
            <a:r>
              <a:rPr lang="ru-RU" dirty="0" smtClean="0">
                <a:latin typeface="+mn-lt"/>
              </a:rPr>
              <a:t> не результат </a:t>
            </a:r>
            <a:r>
              <a:rPr lang="ru-RU" dirty="0" err="1" smtClean="0">
                <a:latin typeface="+mn-lt"/>
              </a:rPr>
              <a:t>після</a:t>
            </a:r>
            <a:r>
              <a:rPr lang="ru-RU" dirty="0" smtClean="0">
                <a:latin typeface="+mn-lt"/>
              </a:rPr>
              <a:t> </a:t>
            </a:r>
            <a:r>
              <a:rPr lang="ru-RU" dirty="0" err="1" smtClean="0">
                <a:latin typeface="+mn-lt"/>
              </a:rPr>
              <a:t>проведеної</a:t>
            </a:r>
            <a:r>
              <a:rPr lang="ru-RU" dirty="0" smtClean="0">
                <a:latin typeface="+mn-lt"/>
              </a:rPr>
              <a:t> </a:t>
            </a:r>
            <a:r>
              <a:rPr lang="ru-RU" dirty="0" err="1" smtClean="0">
                <a:latin typeface="+mn-lt"/>
              </a:rPr>
              <a:t>операції</a:t>
            </a:r>
            <a:r>
              <a:rPr lang="ru-RU" dirty="0" smtClean="0">
                <a:latin typeface="+mn-lt"/>
              </a:rPr>
              <a:t>, </a:t>
            </a:r>
            <a:r>
              <a:rPr lang="ru-RU" i="1" dirty="0" err="1" smtClean="0">
                <a:latin typeface="+mn-lt"/>
              </a:rPr>
              <a:t>це</a:t>
            </a:r>
            <a:r>
              <a:rPr lang="ru-RU" i="1" dirty="0" smtClean="0">
                <a:latin typeface="+mn-lt"/>
              </a:rPr>
              <a:t> </a:t>
            </a:r>
            <a:r>
              <a:rPr lang="ru-RU" i="1" dirty="0" err="1" smtClean="0">
                <a:latin typeface="+mn-lt"/>
              </a:rPr>
              <a:t>спосіб</a:t>
            </a:r>
            <a:r>
              <a:rPr lang="ru-RU" i="1" dirty="0" smtClean="0">
                <a:latin typeface="+mn-lt"/>
              </a:rPr>
              <a:t> </a:t>
            </a:r>
            <a:r>
              <a:rPr lang="ru-RU" i="1" dirty="0" err="1" smtClean="0">
                <a:latin typeface="+mn-lt"/>
              </a:rPr>
              <a:t>життя</a:t>
            </a:r>
            <a:r>
              <a:rPr lang="ru-RU" i="1" dirty="0" smtClean="0">
                <a:latin typeface="+mn-lt"/>
              </a:rPr>
              <a:t> </a:t>
            </a:r>
            <a:r>
              <a:rPr lang="ru-RU" i="1" dirty="0" err="1" smtClean="0">
                <a:latin typeface="+mn-lt"/>
              </a:rPr>
              <a:t>і</a:t>
            </a:r>
            <a:r>
              <a:rPr lang="ru-RU" i="1" dirty="0" smtClean="0">
                <a:latin typeface="+mn-lt"/>
              </a:rPr>
              <a:t> </a:t>
            </a:r>
            <a:r>
              <a:rPr lang="ru-RU" i="1" dirty="0" err="1" smtClean="0">
                <a:latin typeface="+mn-lt"/>
              </a:rPr>
              <a:t>поведінка</a:t>
            </a:r>
            <a:r>
              <a:rPr lang="ru-RU" i="1" dirty="0" smtClean="0">
                <a:latin typeface="+mn-lt"/>
              </a:rPr>
              <a:t> </a:t>
            </a:r>
            <a:r>
              <a:rPr lang="ru-RU" i="1" dirty="0" err="1" smtClean="0">
                <a:latin typeface="+mn-lt"/>
              </a:rPr>
              <a:t>людини</a:t>
            </a:r>
            <a:r>
              <a:rPr lang="ru-RU" i="1" dirty="0" smtClean="0">
                <a:latin typeface="+mn-lt"/>
              </a:rPr>
              <a:t> </a:t>
            </a:r>
            <a:endParaRPr lang="ru-RU" dirty="0">
              <a:latin typeface="+mn-lt"/>
            </a:endParaRPr>
          </a:p>
        </p:txBody>
      </p:sp>
    </p:spTree>
    <p:extLst>
      <p:ext uri="{BB962C8B-B14F-4D97-AF65-F5344CB8AC3E}">
        <p14:creationId xmlns:p14="http://schemas.microsoft.com/office/powerpoint/2010/main" val="3348983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779912" y="1700808"/>
            <a:ext cx="4787080" cy="369332"/>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r>
              <a:rPr lang="uk-UA" b="1" i="1" dirty="0" smtClean="0"/>
              <a:t>В основі сюжету повісті  </a:t>
            </a:r>
            <a:r>
              <a:rPr lang="uk-UA" i="1" dirty="0" smtClean="0"/>
              <a:t>- експеримент, дослід</a:t>
            </a:r>
            <a:endParaRPr lang="ru-RU" dirty="0"/>
          </a:p>
        </p:txBody>
      </p:sp>
      <p:sp>
        <p:nvSpPr>
          <p:cNvPr id="6" name="Прямоугольник 5"/>
          <p:cNvSpPr/>
          <p:nvPr/>
        </p:nvSpPr>
        <p:spPr>
          <a:xfrm>
            <a:off x="1259632" y="188640"/>
            <a:ext cx="6768752" cy="646331"/>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dirty="0" err="1" smtClean="0"/>
              <a:t>Повість</a:t>
            </a:r>
            <a:r>
              <a:rPr lang="ru-RU" dirty="0" smtClean="0"/>
              <a:t> «</a:t>
            </a:r>
            <a:r>
              <a:rPr lang="ru-RU" dirty="0" err="1" smtClean="0"/>
              <a:t>Собаче</a:t>
            </a:r>
            <a:r>
              <a:rPr lang="ru-RU" dirty="0" smtClean="0"/>
              <a:t> </a:t>
            </a:r>
            <a:r>
              <a:rPr lang="ru-RU" dirty="0" err="1" smtClean="0"/>
              <a:t>серце</a:t>
            </a:r>
            <a:r>
              <a:rPr lang="ru-RU" dirty="0" smtClean="0"/>
              <a:t>» написана 1925 року, </a:t>
            </a:r>
          </a:p>
          <a:p>
            <a:pPr algn="ctr"/>
            <a:r>
              <a:rPr lang="ru-RU" dirty="0" err="1" smtClean="0"/>
              <a:t>але</a:t>
            </a:r>
            <a:r>
              <a:rPr lang="ru-RU" dirty="0" smtClean="0"/>
              <a:t> дозволена для </a:t>
            </a:r>
            <a:r>
              <a:rPr lang="ru-RU" dirty="0" err="1" smtClean="0"/>
              <a:t>друку</a:t>
            </a:r>
            <a:r>
              <a:rPr lang="ru-RU" dirty="0" smtClean="0"/>
              <a:t> в СРСР </a:t>
            </a:r>
            <a:r>
              <a:rPr lang="ru-RU" dirty="0" err="1" smtClean="0"/>
              <a:t>лише</a:t>
            </a:r>
            <a:r>
              <a:rPr lang="ru-RU" dirty="0" smtClean="0"/>
              <a:t> у </a:t>
            </a:r>
            <a:r>
              <a:rPr lang="ru-RU" dirty="0" err="1" smtClean="0"/>
              <a:t>період</a:t>
            </a:r>
            <a:r>
              <a:rPr lang="ru-RU" dirty="0" smtClean="0"/>
              <a:t> «</a:t>
            </a:r>
            <a:r>
              <a:rPr lang="ru-RU" dirty="0" err="1" smtClean="0"/>
              <a:t>перебудови</a:t>
            </a:r>
            <a:r>
              <a:rPr lang="ru-RU" dirty="0" smtClean="0"/>
              <a:t>».</a:t>
            </a:r>
            <a:endParaRPr lang="ru-RU" dirty="0"/>
          </a:p>
        </p:txBody>
      </p:sp>
      <p:sp>
        <p:nvSpPr>
          <p:cNvPr id="7" name="Прямоугольник 6"/>
          <p:cNvSpPr/>
          <p:nvPr/>
        </p:nvSpPr>
        <p:spPr>
          <a:xfrm>
            <a:off x="539552" y="3717032"/>
            <a:ext cx="8064896" cy="677108"/>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ru-RU" sz="2000" b="1" dirty="0" smtClean="0">
                <a:solidFill>
                  <a:schemeClr val="tx1"/>
                </a:solidFill>
              </a:rPr>
              <a:t>Тема </a:t>
            </a:r>
            <a:r>
              <a:rPr lang="ru-RU" sz="2000" b="1" dirty="0" err="1" smtClean="0">
                <a:solidFill>
                  <a:schemeClr val="tx1"/>
                </a:solidFill>
              </a:rPr>
              <a:t>твору</a:t>
            </a:r>
            <a:r>
              <a:rPr lang="ru-RU" sz="2000" b="1" dirty="0" smtClean="0">
                <a:solidFill>
                  <a:schemeClr val="tx1"/>
                </a:solidFill>
              </a:rPr>
              <a:t> </a:t>
            </a:r>
            <a:r>
              <a:rPr lang="ru-RU" dirty="0" smtClean="0"/>
              <a:t>– </a:t>
            </a:r>
            <a:r>
              <a:rPr lang="ru-RU" dirty="0" err="1" smtClean="0"/>
              <a:t>це</a:t>
            </a:r>
            <a:r>
              <a:rPr lang="ru-RU" dirty="0" smtClean="0"/>
              <a:t> </a:t>
            </a:r>
            <a:r>
              <a:rPr lang="ru-RU" dirty="0" err="1" smtClean="0"/>
              <a:t>неймовірний</a:t>
            </a:r>
            <a:r>
              <a:rPr lang="ru-RU" dirty="0" smtClean="0"/>
              <a:t> </a:t>
            </a:r>
            <a:r>
              <a:rPr lang="ru-RU" dirty="0" err="1" smtClean="0"/>
              <a:t>експеримент</a:t>
            </a:r>
            <a:r>
              <a:rPr lang="ru-RU" dirty="0" smtClean="0"/>
              <a:t>, </a:t>
            </a:r>
            <a:r>
              <a:rPr lang="ru-RU" dirty="0" err="1" smtClean="0"/>
              <a:t>який</a:t>
            </a:r>
            <a:r>
              <a:rPr lang="ru-RU" dirty="0" smtClean="0"/>
              <a:t> </a:t>
            </a:r>
            <a:r>
              <a:rPr lang="ru-RU" dirty="0" err="1" smtClean="0"/>
              <a:t>закінчується</a:t>
            </a:r>
            <a:r>
              <a:rPr lang="ru-RU" dirty="0" smtClean="0"/>
              <a:t> </a:t>
            </a:r>
            <a:r>
              <a:rPr lang="ru-RU" dirty="0" err="1" smtClean="0"/>
              <a:t>перетворенням</a:t>
            </a:r>
            <a:r>
              <a:rPr lang="ru-RU" dirty="0" smtClean="0"/>
              <a:t> собаки в </a:t>
            </a:r>
            <a:r>
              <a:rPr lang="ru-RU" dirty="0" err="1" smtClean="0"/>
              <a:t>людину</a:t>
            </a:r>
            <a:r>
              <a:rPr lang="ru-RU" dirty="0" smtClean="0"/>
              <a:t>, а </a:t>
            </a:r>
            <a:r>
              <a:rPr lang="ru-RU" dirty="0" err="1" smtClean="0"/>
              <a:t>також</a:t>
            </a:r>
            <a:r>
              <a:rPr lang="ru-RU" dirty="0" smtClean="0"/>
              <a:t> </a:t>
            </a:r>
            <a:r>
              <a:rPr lang="ru-RU" dirty="0" err="1" smtClean="0"/>
              <a:t>наслідки</a:t>
            </a:r>
            <a:r>
              <a:rPr lang="ru-RU" dirty="0" smtClean="0"/>
              <a:t>, до </a:t>
            </a:r>
            <a:r>
              <a:rPr lang="ru-RU" dirty="0" err="1" smtClean="0"/>
              <a:t>яких</a:t>
            </a:r>
            <a:r>
              <a:rPr lang="ru-RU" dirty="0" smtClean="0"/>
              <a:t> </a:t>
            </a:r>
            <a:r>
              <a:rPr lang="ru-RU" dirty="0" err="1" smtClean="0"/>
              <a:t>це</a:t>
            </a:r>
            <a:r>
              <a:rPr lang="ru-RU" dirty="0" smtClean="0"/>
              <a:t> </a:t>
            </a:r>
            <a:r>
              <a:rPr lang="ru-RU" dirty="0" err="1" smtClean="0"/>
              <a:t>призвело</a:t>
            </a:r>
            <a:r>
              <a:rPr lang="ru-RU" dirty="0" smtClean="0"/>
              <a:t>.</a:t>
            </a:r>
            <a:endParaRPr lang="ru-RU" dirty="0"/>
          </a:p>
        </p:txBody>
      </p:sp>
      <p:sp>
        <p:nvSpPr>
          <p:cNvPr id="8" name="Прямоугольник 7"/>
          <p:cNvSpPr/>
          <p:nvPr/>
        </p:nvSpPr>
        <p:spPr>
          <a:xfrm>
            <a:off x="1259632" y="980728"/>
            <a:ext cx="4176464" cy="646331"/>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ru-RU" b="1" dirty="0" err="1" smtClean="0"/>
              <a:t>Рік</a:t>
            </a:r>
            <a:r>
              <a:rPr lang="ru-RU" b="1" dirty="0" smtClean="0"/>
              <a:t> </a:t>
            </a:r>
            <a:r>
              <a:rPr lang="ru-RU" b="1" dirty="0" err="1" smtClean="0"/>
              <a:t>публікації</a:t>
            </a:r>
            <a:r>
              <a:rPr lang="ru-RU" b="1" dirty="0" smtClean="0"/>
              <a:t>: </a:t>
            </a:r>
            <a:r>
              <a:rPr lang="ru-RU" dirty="0" smtClean="0"/>
              <a:t>1968 </a:t>
            </a:r>
          </a:p>
          <a:p>
            <a:r>
              <a:rPr lang="ru-RU" dirty="0" smtClean="0"/>
              <a:t>Жанр: Сатира, </a:t>
            </a:r>
            <a:r>
              <a:rPr lang="ru-RU" dirty="0" err="1" smtClean="0"/>
              <a:t>Наукова</a:t>
            </a:r>
            <a:r>
              <a:rPr lang="ru-RU" dirty="0" smtClean="0"/>
              <a:t> фантастика</a:t>
            </a:r>
            <a:endParaRPr lang="en-US" dirty="0"/>
          </a:p>
        </p:txBody>
      </p:sp>
      <p:sp>
        <p:nvSpPr>
          <p:cNvPr id="31748" name="Rectangle 4"/>
          <p:cNvSpPr>
            <a:spLocks noChangeArrowheads="1"/>
          </p:cNvSpPr>
          <p:nvPr/>
        </p:nvSpPr>
        <p:spPr bwMode="auto">
          <a:xfrm>
            <a:off x="467544" y="5085184"/>
            <a:ext cx="8208912" cy="1554272"/>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1900" b="0" u="none" strike="noStrike" cap="none" normalizeH="0" baseline="0" dirty="0" smtClean="0">
                <a:ln>
                  <a:noFill/>
                </a:ln>
                <a:solidFill>
                  <a:schemeClr val="tx1"/>
                </a:solidFill>
                <a:effectLst/>
                <a:ea typeface="Times New Roman" pitchFamily="18" charset="0"/>
                <a:cs typeface="Times New Roman" pitchFamily="18" charset="0"/>
              </a:rPr>
              <a:t>Булгакова хвилює тема відповідальності </a:t>
            </a:r>
            <a:r>
              <a:rPr lang="uk-UA" sz="1900" dirty="0" smtClean="0">
                <a:solidFill>
                  <a:schemeClr val="tx1"/>
                </a:solidFill>
                <a:ea typeface="Times New Roman" pitchFamily="18" charset="0"/>
                <a:cs typeface="Times New Roman" pitchFamily="18" charset="0"/>
              </a:rPr>
              <a:t> учених </a:t>
            </a:r>
            <a:r>
              <a:rPr kumimoji="0" lang="uk-UA" sz="1900" b="0" u="none" strike="noStrike" cap="none" normalizeH="0" baseline="0" dirty="0" smtClean="0">
                <a:ln>
                  <a:noFill/>
                </a:ln>
                <a:solidFill>
                  <a:schemeClr val="tx1"/>
                </a:solidFill>
                <a:effectLst/>
                <a:ea typeface="Times New Roman" pitchFamily="18" charset="0"/>
                <a:cs typeface="Times New Roman" pitchFamily="18" charset="0"/>
              </a:rPr>
              <a:t>за результати своїх експериментів. Його хвилює небувалий соціальний експеримент, результатом якого його організатори хотіли бачити нову людину. Наслідки експерименту  виявилися несподіваними і трагічними. Письменник показує, що вийде, якщо насильно втручатися в природу.</a:t>
            </a:r>
            <a:endParaRPr kumimoji="0" lang="uk-UA" sz="1900" b="0" u="none" strike="noStrike" cap="none" normalizeH="0" baseline="0" dirty="0" smtClean="0">
              <a:ln>
                <a:noFill/>
              </a:ln>
              <a:solidFill>
                <a:schemeClr val="tx1"/>
              </a:solidFill>
              <a:effectLst/>
              <a:cs typeface="Arial" pitchFamily="34" charset="0"/>
            </a:endParaRPr>
          </a:p>
        </p:txBody>
      </p:sp>
      <p:sp>
        <p:nvSpPr>
          <p:cNvPr id="10" name="TextBox 9"/>
          <p:cNvSpPr txBox="1"/>
          <p:nvPr/>
        </p:nvSpPr>
        <p:spPr>
          <a:xfrm>
            <a:off x="611560" y="2276872"/>
            <a:ext cx="7992888" cy="1200329"/>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uk-UA" dirty="0" smtClean="0"/>
              <a:t>Асоціації до слова </a:t>
            </a:r>
            <a:r>
              <a:rPr lang="uk-UA" b="1" i="1" dirty="0" err="1" smtClean="0">
                <a:solidFill>
                  <a:srgbClr val="0000FF"/>
                </a:solidFill>
              </a:rPr>
              <a:t>“експеримент”</a:t>
            </a:r>
            <a:r>
              <a:rPr lang="uk-UA" b="1" i="1" dirty="0" smtClean="0">
                <a:solidFill>
                  <a:srgbClr val="0000FF"/>
                </a:solidFill>
              </a:rPr>
              <a:t>, </a:t>
            </a:r>
            <a:r>
              <a:rPr lang="uk-UA" b="1" i="1" dirty="0" err="1" smtClean="0">
                <a:solidFill>
                  <a:srgbClr val="0000FF"/>
                </a:solidFill>
              </a:rPr>
              <a:t>“дослід”</a:t>
            </a:r>
            <a:r>
              <a:rPr lang="uk-UA" b="1" i="1" dirty="0" smtClean="0">
                <a:solidFill>
                  <a:srgbClr val="0000FF"/>
                </a:solidFill>
              </a:rPr>
              <a:t>: </a:t>
            </a:r>
            <a:r>
              <a:rPr lang="uk-UA" dirty="0" smtClean="0"/>
              <a:t>науковий, небезпечний, вдалий; дослід хімічний, над тваринами.</a:t>
            </a:r>
          </a:p>
          <a:p>
            <a:r>
              <a:rPr lang="uk-UA" dirty="0" smtClean="0"/>
              <a:t>Експерименти в науці проводяться для людини і заради людини, але не над людиною!</a:t>
            </a:r>
            <a:endParaRPr lang="ru-RU" dirty="0"/>
          </a:p>
        </p:txBody>
      </p:sp>
      <p:sp>
        <p:nvSpPr>
          <p:cNvPr id="11" name="TextBox 10"/>
          <p:cNvSpPr txBox="1"/>
          <p:nvPr/>
        </p:nvSpPr>
        <p:spPr>
          <a:xfrm>
            <a:off x="539552" y="4653136"/>
            <a:ext cx="8077276" cy="36933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uk-UA" b="1" dirty="0" smtClean="0"/>
              <a:t>Експеримент</a:t>
            </a:r>
            <a:r>
              <a:rPr lang="uk-UA" dirty="0" smtClean="0"/>
              <a:t>  по пересадці гіпофіза і сім</a:t>
            </a:r>
            <a:r>
              <a:rPr lang="en-US" dirty="0" smtClean="0"/>
              <a:t>’</a:t>
            </a:r>
            <a:r>
              <a:rPr lang="uk-UA" dirty="0" err="1" smtClean="0"/>
              <a:t>яних</a:t>
            </a:r>
            <a:r>
              <a:rPr lang="uk-UA" dirty="0" smtClean="0"/>
              <a:t> залоз людини бродячому собаці</a:t>
            </a:r>
            <a:endParaRPr lang="ru-RU" dirty="0"/>
          </a:p>
        </p:txBody>
      </p:sp>
    </p:spTree>
    <p:extLst>
      <p:ext uri="{BB962C8B-B14F-4D97-AF65-F5344CB8AC3E}">
        <p14:creationId xmlns:p14="http://schemas.microsoft.com/office/powerpoint/2010/main" val="1828091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2964626"/>
            <a:ext cx="8496944" cy="3600986"/>
          </a:xfrm>
          <a:prstGeom prst="rect">
            <a:avLst/>
          </a:prstGeom>
        </p:spPr>
        <p:txBody>
          <a:bodyPr wrap="square">
            <a:spAutoFit/>
          </a:bodyPr>
          <a:lstStyle/>
          <a:p>
            <a:r>
              <a:rPr lang="ru-RU" sz="1900" b="1" dirty="0" smtClean="0">
                <a:solidFill>
                  <a:srgbClr val="002060"/>
                </a:solidFill>
                <a:latin typeface="Franklin Gothic Book" pitchFamily="34" charset="0"/>
              </a:rPr>
              <a:t>Проблематика </a:t>
            </a:r>
            <a:r>
              <a:rPr lang="ru-RU" sz="1900" b="1" dirty="0" err="1" smtClean="0">
                <a:solidFill>
                  <a:srgbClr val="002060"/>
                </a:solidFill>
                <a:latin typeface="Franklin Gothic Book" pitchFamily="34" charset="0"/>
              </a:rPr>
              <a:t>твору</a:t>
            </a:r>
            <a:r>
              <a:rPr lang="ru-RU" sz="1900" b="1" dirty="0" smtClean="0">
                <a:solidFill>
                  <a:srgbClr val="002060"/>
                </a:solidFill>
                <a:latin typeface="Franklin Gothic Book" pitchFamily="34" charset="0"/>
              </a:rPr>
              <a:t>:</a:t>
            </a:r>
          </a:p>
          <a:p>
            <a:pPr>
              <a:buFont typeface="Wingdings" pitchFamily="2" charset="2"/>
              <a:buChar char="q"/>
            </a:pPr>
            <a:r>
              <a:rPr lang="ru-RU" sz="1900" dirty="0" err="1" smtClean="0">
                <a:latin typeface="Franklin Gothic Book" pitchFamily="34" charset="0"/>
              </a:rPr>
              <a:t>Втручання</a:t>
            </a:r>
            <a:r>
              <a:rPr lang="ru-RU" sz="1900" dirty="0" smtClean="0">
                <a:latin typeface="Franklin Gothic Book" pitchFamily="34" charset="0"/>
              </a:rPr>
              <a:t> в </a:t>
            </a:r>
            <a:r>
              <a:rPr lang="ru-RU" sz="1900" dirty="0" err="1" smtClean="0">
                <a:latin typeface="Franklin Gothic Book" pitchFamily="34" charset="0"/>
              </a:rPr>
              <a:t>закони</a:t>
            </a:r>
            <a:r>
              <a:rPr lang="ru-RU" sz="1900" dirty="0" smtClean="0">
                <a:latin typeface="Franklin Gothic Book" pitchFamily="34" charset="0"/>
              </a:rPr>
              <a:t> </a:t>
            </a:r>
            <a:r>
              <a:rPr lang="ru-RU" sz="1900" dirty="0" err="1" smtClean="0">
                <a:latin typeface="Franklin Gothic Book" pitchFamily="34" charset="0"/>
              </a:rPr>
              <a:t>природи</a:t>
            </a:r>
            <a:r>
              <a:rPr lang="ru-RU" sz="1900" dirty="0" smtClean="0">
                <a:latin typeface="Franklin Gothic Book" pitchFamily="34" charset="0"/>
              </a:rPr>
              <a:t> (</a:t>
            </a:r>
            <a:r>
              <a:rPr lang="ru-RU" sz="1900" dirty="0" err="1" smtClean="0">
                <a:latin typeface="Franklin Gothic Book" pitchFamily="34" charset="0"/>
              </a:rPr>
              <a:t>професор</a:t>
            </a:r>
            <a:r>
              <a:rPr lang="ru-RU" sz="1900" dirty="0" smtClean="0">
                <a:latin typeface="Franklin Gothic Book" pitchFamily="34" charset="0"/>
              </a:rPr>
              <a:t> </a:t>
            </a:r>
            <a:r>
              <a:rPr lang="ru-RU" sz="1900" dirty="0" err="1" smtClean="0">
                <a:latin typeface="Franklin Gothic Book" pitchFamily="34" charset="0"/>
              </a:rPr>
              <a:t>Преображенський</a:t>
            </a:r>
            <a:r>
              <a:rPr lang="ru-RU" sz="1900" dirty="0" smtClean="0">
                <a:latin typeface="Franklin Gothic Book" pitchFamily="34" charset="0"/>
              </a:rPr>
              <a:t> </a:t>
            </a:r>
            <a:r>
              <a:rPr lang="ru-RU" sz="1900" dirty="0" err="1" smtClean="0">
                <a:latin typeface="Franklin Gothic Book" pitchFamily="34" charset="0"/>
              </a:rPr>
              <a:t>слідує</a:t>
            </a:r>
            <a:r>
              <a:rPr lang="ru-RU" sz="1900" dirty="0" smtClean="0">
                <a:latin typeface="Franklin Gothic Book" pitchFamily="34" charset="0"/>
              </a:rPr>
              <a:t> </a:t>
            </a:r>
            <a:r>
              <a:rPr lang="ru-RU" sz="1900" dirty="0" err="1" smtClean="0">
                <a:latin typeface="Franklin Gothic Book" pitchFamily="34" charset="0"/>
              </a:rPr>
              <a:t>найкращим</a:t>
            </a:r>
            <a:r>
              <a:rPr lang="ru-RU" sz="1900" dirty="0" smtClean="0">
                <a:latin typeface="Franklin Gothic Book" pitchFamily="34" charset="0"/>
              </a:rPr>
              <a:t> </a:t>
            </a:r>
            <a:r>
              <a:rPr lang="ru-RU" sz="1900" dirty="0" err="1" smtClean="0">
                <a:latin typeface="Franklin Gothic Book" pitchFamily="34" charset="0"/>
              </a:rPr>
              <a:t>намірам</a:t>
            </a:r>
            <a:r>
              <a:rPr lang="ru-RU" sz="1900" dirty="0" smtClean="0">
                <a:latin typeface="Franklin Gothic Book" pitchFamily="34" charset="0"/>
              </a:rPr>
              <a:t>, </a:t>
            </a:r>
            <a:r>
              <a:rPr lang="ru-RU" sz="1900" dirty="0" err="1" smtClean="0">
                <a:latin typeface="Franklin Gothic Book" pitchFamily="34" charset="0"/>
              </a:rPr>
              <a:t>але</a:t>
            </a:r>
            <a:r>
              <a:rPr lang="ru-RU" sz="1900" dirty="0" smtClean="0">
                <a:latin typeface="Franklin Gothic Book" pitchFamily="34" charset="0"/>
              </a:rPr>
              <a:t> результат </a:t>
            </a:r>
            <a:r>
              <a:rPr lang="ru-RU" sz="1900" dirty="0" err="1" smtClean="0">
                <a:latin typeface="Franklin Gothic Book" pitchFamily="34" charset="0"/>
              </a:rPr>
              <a:t>виявляється</a:t>
            </a:r>
            <a:r>
              <a:rPr lang="ru-RU" sz="1900" dirty="0" smtClean="0">
                <a:latin typeface="Franklin Gothic Book" pitchFamily="34" charset="0"/>
              </a:rPr>
              <a:t> прямо </a:t>
            </a:r>
            <a:r>
              <a:rPr lang="ru-RU" sz="1900" dirty="0" err="1" smtClean="0">
                <a:latin typeface="Franklin Gothic Book" pitchFamily="34" charset="0"/>
              </a:rPr>
              <a:t>протилежним</a:t>
            </a:r>
            <a:r>
              <a:rPr lang="ru-RU" sz="1900" dirty="0" smtClean="0">
                <a:latin typeface="Franklin Gothic Book" pitchFamily="34" charset="0"/>
              </a:rPr>
              <a:t>. </a:t>
            </a:r>
            <a:r>
              <a:rPr lang="ru-RU" sz="1900" dirty="0" err="1" smtClean="0">
                <a:latin typeface="Franklin Gothic Book" pitchFamily="34" charset="0"/>
              </a:rPr>
              <a:t>Він</a:t>
            </a:r>
            <a:r>
              <a:rPr lang="ru-RU" sz="1900" dirty="0" smtClean="0">
                <a:latin typeface="Franklin Gothic Book" pitchFamily="34" charset="0"/>
              </a:rPr>
              <a:t> </a:t>
            </a:r>
            <a:r>
              <a:rPr lang="ru-RU" sz="1900" dirty="0" err="1" smtClean="0">
                <a:latin typeface="Franklin Gothic Book" pitchFamily="34" charset="0"/>
              </a:rPr>
              <a:t>змушений</a:t>
            </a:r>
            <a:r>
              <a:rPr lang="ru-RU" sz="1900" dirty="0" smtClean="0">
                <a:latin typeface="Franklin Gothic Book" pitchFamily="34" charset="0"/>
              </a:rPr>
              <a:t> </a:t>
            </a:r>
            <a:r>
              <a:rPr lang="ru-RU" sz="1900" dirty="0" err="1" smtClean="0">
                <a:latin typeface="Franklin Gothic Book" pitchFamily="34" charset="0"/>
              </a:rPr>
              <a:t>боротися</a:t>
            </a:r>
            <a:r>
              <a:rPr lang="ru-RU" sz="1900" dirty="0" smtClean="0">
                <a:latin typeface="Franklin Gothic Book" pitchFamily="34" charset="0"/>
              </a:rPr>
              <a:t> </a:t>
            </a:r>
            <a:r>
              <a:rPr lang="ru-RU" sz="1900" dirty="0" err="1" smtClean="0">
                <a:latin typeface="Franklin Gothic Book" pitchFamily="34" charset="0"/>
              </a:rPr>
              <a:t>з</a:t>
            </a:r>
            <a:r>
              <a:rPr lang="ru-RU" sz="1900" dirty="0" smtClean="0">
                <a:latin typeface="Franklin Gothic Book" pitchFamily="34" charset="0"/>
              </a:rPr>
              <a:t> </a:t>
            </a:r>
            <a:r>
              <a:rPr lang="ru-RU" sz="1900" dirty="0" err="1" smtClean="0">
                <a:latin typeface="Franklin Gothic Book" pitchFamily="34" charset="0"/>
              </a:rPr>
              <a:t>непередбаченими</a:t>
            </a:r>
            <a:r>
              <a:rPr lang="ru-RU" sz="1900" dirty="0" smtClean="0">
                <a:latin typeface="Franklin Gothic Book" pitchFamily="34" charset="0"/>
              </a:rPr>
              <a:t> </a:t>
            </a:r>
            <a:r>
              <a:rPr lang="ru-RU" sz="1900" dirty="0" err="1" smtClean="0">
                <a:latin typeface="Franklin Gothic Book" pitchFamily="34" charset="0"/>
              </a:rPr>
              <a:t>наслідками</a:t>
            </a:r>
            <a:r>
              <a:rPr lang="ru-RU" sz="1900" dirty="0" smtClean="0">
                <a:latin typeface="Franklin Gothic Book" pitchFamily="34" charset="0"/>
              </a:rPr>
              <a:t> </a:t>
            </a:r>
            <a:r>
              <a:rPr lang="ru-RU" sz="1900" dirty="0" err="1" smtClean="0">
                <a:latin typeface="Franklin Gothic Book" pitchFamily="34" charset="0"/>
              </a:rPr>
              <a:t>свого</a:t>
            </a:r>
            <a:r>
              <a:rPr lang="ru-RU" sz="1900" dirty="0" smtClean="0">
                <a:latin typeface="Franklin Gothic Book" pitchFamily="34" charset="0"/>
              </a:rPr>
              <a:t> </a:t>
            </a:r>
            <a:r>
              <a:rPr lang="ru-RU" sz="1900" dirty="0" err="1" smtClean="0">
                <a:latin typeface="Franklin Gothic Book" pitchFamily="34" charset="0"/>
              </a:rPr>
              <a:t>експерименту</a:t>
            </a:r>
            <a:r>
              <a:rPr lang="ru-RU" sz="1900" dirty="0" smtClean="0">
                <a:latin typeface="Franklin Gothic Book" pitchFamily="34" charset="0"/>
              </a:rPr>
              <a:t>). </a:t>
            </a:r>
          </a:p>
          <a:p>
            <a:pPr>
              <a:buFont typeface="Wingdings" pitchFamily="2" charset="2"/>
              <a:buChar char="q"/>
            </a:pPr>
            <a:r>
              <a:rPr lang="ru-RU" sz="1900" dirty="0" err="1" smtClean="0">
                <a:latin typeface="Franklin Gothic Book" pitchFamily="34" charset="0"/>
              </a:rPr>
              <a:t>Взаємин</a:t>
            </a:r>
            <a:r>
              <a:rPr lang="ru-RU" sz="1900" dirty="0" smtClean="0">
                <a:latin typeface="Franklin Gothic Book" pitchFamily="34" charset="0"/>
              </a:rPr>
              <a:t> </a:t>
            </a:r>
            <a:r>
              <a:rPr lang="ru-RU" sz="1900" dirty="0" err="1" smtClean="0">
                <a:latin typeface="Franklin Gothic Book" pitchFamily="34" charset="0"/>
              </a:rPr>
              <a:t>інтелігенції</a:t>
            </a:r>
            <a:r>
              <a:rPr lang="ru-RU" sz="1900" dirty="0" smtClean="0">
                <a:latin typeface="Franklin Gothic Book" pitchFamily="34" charset="0"/>
              </a:rPr>
              <a:t> </a:t>
            </a:r>
            <a:r>
              <a:rPr lang="ru-RU" sz="1900" dirty="0" err="1" smtClean="0">
                <a:latin typeface="Franklin Gothic Book" pitchFamily="34" charset="0"/>
              </a:rPr>
              <a:t>і</a:t>
            </a:r>
            <a:r>
              <a:rPr lang="ru-RU" sz="1900" dirty="0" smtClean="0">
                <a:latin typeface="Franklin Gothic Book" pitchFamily="34" charset="0"/>
              </a:rPr>
              <a:t> народу в </a:t>
            </a:r>
            <a:r>
              <a:rPr lang="ru-RU" sz="1900" dirty="0" err="1" smtClean="0">
                <a:latin typeface="Franklin Gothic Book" pitchFamily="34" charset="0"/>
              </a:rPr>
              <a:t>післяреволюційний</a:t>
            </a:r>
            <a:r>
              <a:rPr lang="ru-RU" sz="1900" dirty="0" smtClean="0">
                <a:latin typeface="Franklin Gothic Book" pitchFamily="34" charset="0"/>
              </a:rPr>
              <a:t> час. (В </a:t>
            </a:r>
            <a:r>
              <a:rPr lang="ru-RU" sz="1900" dirty="0" err="1" smtClean="0">
                <a:latin typeface="Franklin Gothic Book" pitchFamily="34" charset="0"/>
              </a:rPr>
              <a:t>іронічних</a:t>
            </a:r>
            <a:r>
              <a:rPr lang="ru-RU" sz="1900" dirty="0" smtClean="0">
                <a:latin typeface="Franklin Gothic Book" pitchFamily="34" charset="0"/>
              </a:rPr>
              <a:t> тонах Булгаков </a:t>
            </a:r>
            <a:r>
              <a:rPr lang="ru-RU" sz="1900" dirty="0" err="1" smtClean="0">
                <a:latin typeface="Franklin Gothic Book" pitchFamily="34" charset="0"/>
              </a:rPr>
              <a:t>описує</a:t>
            </a:r>
            <a:r>
              <a:rPr lang="ru-RU" sz="1900" dirty="0" smtClean="0">
                <a:latin typeface="Franklin Gothic Book" pitchFamily="34" charset="0"/>
              </a:rPr>
              <a:t> </a:t>
            </a:r>
            <a:r>
              <a:rPr lang="ru-RU" sz="1900" dirty="0" err="1" smtClean="0">
                <a:latin typeface="Franklin Gothic Book" pitchFamily="34" charset="0"/>
              </a:rPr>
              <a:t>дурні</a:t>
            </a:r>
            <a:r>
              <a:rPr lang="ru-RU" sz="1900" dirty="0" smtClean="0">
                <a:latin typeface="Franklin Gothic Book" pitchFamily="34" charset="0"/>
              </a:rPr>
              <a:t> </a:t>
            </a:r>
            <a:r>
              <a:rPr lang="ru-RU" sz="1900" dirty="0" err="1" smtClean="0">
                <a:latin typeface="Franklin Gothic Book" pitchFamily="34" charset="0"/>
              </a:rPr>
              <a:t>бюрократичні</a:t>
            </a:r>
            <a:r>
              <a:rPr lang="ru-RU" sz="1900" dirty="0" smtClean="0">
                <a:latin typeface="Franklin Gothic Book" pitchFamily="34" charset="0"/>
              </a:rPr>
              <a:t> </a:t>
            </a:r>
            <a:r>
              <a:rPr lang="ru-RU" sz="1900" dirty="0" err="1" smtClean="0">
                <a:latin typeface="Franklin Gothic Book" pitchFamily="34" charset="0"/>
              </a:rPr>
              <a:t>зволікання</a:t>
            </a:r>
            <a:r>
              <a:rPr lang="ru-RU" sz="1900" dirty="0" smtClean="0">
                <a:latin typeface="Franklin Gothic Book" pitchFamily="34" charset="0"/>
              </a:rPr>
              <a:t> </a:t>
            </a:r>
            <a:r>
              <a:rPr lang="ru-RU" sz="1900" dirty="0" err="1" smtClean="0">
                <a:latin typeface="Franklin Gothic Book" pitchFamily="34" charset="0"/>
              </a:rPr>
              <a:t>і</a:t>
            </a:r>
            <a:r>
              <a:rPr lang="ru-RU" sz="1900" dirty="0" smtClean="0">
                <a:latin typeface="Franklin Gothic Book" pitchFamily="34" charset="0"/>
              </a:rPr>
              <a:t> </a:t>
            </a:r>
            <a:r>
              <a:rPr lang="ru-RU" sz="1900" dirty="0" err="1" smtClean="0">
                <a:latin typeface="Franklin Gothic Book" pitchFamily="34" charset="0"/>
              </a:rPr>
              <a:t>безкультур’я</a:t>
            </a:r>
            <a:r>
              <a:rPr lang="ru-RU" sz="1900" dirty="0" smtClean="0">
                <a:latin typeface="Franklin Gothic Book" pitchFamily="34" charset="0"/>
              </a:rPr>
              <a:t>. </a:t>
            </a:r>
            <a:r>
              <a:rPr lang="ru-RU" sz="1900" dirty="0" err="1" smtClean="0">
                <a:latin typeface="Franklin Gothic Book" pitchFamily="34" charset="0"/>
              </a:rPr>
              <a:t>Засуджує</a:t>
            </a:r>
            <a:r>
              <a:rPr lang="ru-RU" sz="1900" dirty="0" smtClean="0">
                <a:latin typeface="Franklin Gothic Book" pitchFamily="34" charset="0"/>
              </a:rPr>
              <a:t> </a:t>
            </a:r>
            <a:r>
              <a:rPr lang="ru-RU" sz="1900" dirty="0" err="1" smtClean="0">
                <a:latin typeface="Franklin Gothic Book" pitchFamily="34" charset="0"/>
              </a:rPr>
              <a:t>безграмотність</a:t>
            </a:r>
            <a:r>
              <a:rPr lang="ru-RU" sz="1900" dirty="0" smtClean="0">
                <a:latin typeface="Franklin Gothic Book" pitchFamily="34" charset="0"/>
              </a:rPr>
              <a:t>, </a:t>
            </a:r>
            <a:r>
              <a:rPr lang="ru-RU" sz="1900" dirty="0" err="1" smtClean="0">
                <a:latin typeface="Franklin Gothic Book" pitchFamily="34" charset="0"/>
              </a:rPr>
              <a:t>невігластво</a:t>
            </a:r>
            <a:r>
              <a:rPr lang="ru-RU" sz="1900" dirty="0" smtClean="0">
                <a:latin typeface="Franklin Gothic Book" pitchFamily="34" charset="0"/>
              </a:rPr>
              <a:t> </a:t>
            </a:r>
            <a:r>
              <a:rPr lang="ru-RU" sz="1900" dirty="0" err="1" smtClean="0">
                <a:latin typeface="Franklin Gothic Book" pitchFamily="34" charset="0"/>
              </a:rPr>
              <a:t>і</a:t>
            </a:r>
            <a:r>
              <a:rPr lang="ru-RU" sz="1900" dirty="0" smtClean="0">
                <a:latin typeface="Franklin Gothic Book" pitchFamily="34" charset="0"/>
              </a:rPr>
              <a:t> </a:t>
            </a:r>
            <a:r>
              <a:rPr lang="ru-RU" sz="1900" dirty="0" err="1" smtClean="0">
                <a:latin typeface="Franklin Gothic Book" pitchFamily="34" charset="0"/>
              </a:rPr>
              <a:t>дурість</a:t>
            </a:r>
            <a:r>
              <a:rPr lang="ru-RU" sz="1900" dirty="0" smtClean="0">
                <a:latin typeface="Franklin Gothic Book" pitchFamily="34" charset="0"/>
              </a:rPr>
              <a:t>).</a:t>
            </a:r>
          </a:p>
          <a:p>
            <a:pPr>
              <a:buFont typeface="Wingdings" pitchFamily="2" charset="2"/>
              <a:buChar char="q"/>
            </a:pPr>
            <a:r>
              <a:rPr lang="uk-UA" sz="1900" dirty="0" smtClean="0">
                <a:latin typeface="Franklin Gothic Book" pitchFamily="34" charset="0"/>
              </a:rPr>
              <a:t>Еволюція чи революція як шлях розвитку людства.</a:t>
            </a:r>
          </a:p>
          <a:p>
            <a:pPr>
              <a:buFont typeface="Wingdings" pitchFamily="2" charset="2"/>
              <a:buChar char="q"/>
            </a:pPr>
            <a:r>
              <a:rPr lang="uk-UA" sz="1900" dirty="0" smtClean="0">
                <a:latin typeface="Franklin Gothic Book" pitchFamily="34" charset="0"/>
              </a:rPr>
              <a:t>Терор як засіб управління людьми.</a:t>
            </a:r>
          </a:p>
          <a:p>
            <a:pPr>
              <a:buFont typeface="Wingdings" pitchFamily="2" charset="2"/>
              <a:buChar char="q"/>
            </a:pPr>
            <a:r>
              <a:rPr lang="uk-UA" sz="1900" dirty="0" smtClean="0">
                <a:latin typeface="Franklin Gothic Book" pitchFamily="34" charset="0"/>
              </a:rPr>
              <a:t>Збереження культури під час революційних перетворень. Місце культури в системі суспільних цінностей.</a:t>
            </a:r>
          </a:p>
          <a:p>
            <a:pPr>
              <a:buFont typeface="Wingdings" pitchFamily="2" charset="2"/>
              <a:buChar char="q"/>
            </a:pPr>
            <a:r>
              <a:rPr lang="uk-UA" sz="1900" dirty="0" smtClean="0">
                <a:latin typeface="Franklin Gothic Book" pitchFamily="34" charset="0"/>
              </a:rPr>
              <a:t>Відповідальність людини за результати своєї діяльності.</a:t>
            </a:r>
            <a:endParaRPr lang="en-US" sz="1900" dirty="0">
              <a:latin typeface="Franklin Gothic Book" pitchFamily="34" charset="0"/>
            </a:endParaRPr>
          </a:p>
        </p:txBody>
      </p:sp>
      <p:sp>
        <p:nvSpPr>
          <p:cNvPr id="3" name="Прямоугольник 2"/>
          <p:cNvSpPr/>
          <p:nvPr/>
        </p:nvSpPr>
        <p:spPr>
          <a:xfrm>
            <a:off x="4139952" y="188640"/>
            <a:ext cx="4841776" cy="2723823"/>
          </a:xfrm>
          <a:prstGeom prst="rect">
            <a:avLst/>
          </a:prstGeom>
        </p:spPr>
        <p:txBody>
          <a:bodyPr wrap="square">
            <a:spAutoFit/>
          </a:bodyPr>
          <a:lstStyle/>
          <a:p>
            <a:r>
              <a:rPr lang="ru-RU" sz="1900" b="1" dirty="0" smtClean="0">
                <a:solidFill>
                  <a:srgbClr val="002060"/>
                </a:solidFill>
                <a:latin typeface="Franklin Gothic Book" pitchFamily="34" charset="0"/>
              </a:rPr>
              <a:t>«</a:t>
            </a:r>
            <a:r>
              <a:rPr lang="ru-RU" sz="1900" b="1" dirty="0" err="1" smtClean="0">
                <a:solidFill>
                  <a:srgbClr val="002060"/>
                </a:solidFill>
                <a:latin typeface="Franklin Gothic Book" pitchFamily="34" charset="0"/>
              </a:rPr>
              <a:t>Собаче</a:t>
            </a:r>
            <a:r>
              <a:rPr lang="ru-RU" sz="1900" b="1" dirty="0" smtClean="0">
                <a:solidFill>
                  <a:srgbClr val="002060"/>
                </a:solidFill>
                <a:latin typeface="Franklin Gothic Book" pitchFamily="34" charset="0"/>
              </a:rPr>
              <a:t> </a:t>
            </a:r>
            <a:r>
              <a:rPr lang="ru-RU" sz="1900" b="1" dirty="0" err="1" smtClean="0">
                <a:solidFill>
                  <a:srgbClr val="002060"/>
                </a:solidFill>
                <a:latin typeface="Franklin Gothic Book" pitchFamily="34" charset="0"/>
              </a:rPr>
              <a:t>серце</a:t>
            </a:r>
            <a:r>
              <a:rPr lang="ru-RU" sz="1900" b="1" dirty="0" smtClean="0">
                <a:solidFill>
                  <a:srgbClr val="002060"/>
                </a:solidFill>
                <a:latin typeface="Franklin Gothic Book" pitchFamily="34" charset="0"/>
              </a:rPr>
              <a:t>» </a:t>
            </a:r>
            <a:r>
              <a:rPr lang="ru-RU" sz="1900" dirty="0" smtClean="0">
                <a:latin typeface="Franklin Gothic Book" pitchFamily="34" charset="0"/>
              </a:rPr>
              <a:t>- сатирична фантастика, мета </a:t>
            </a:r>
            <a:r>
              <a:rPr lang="ru-RU" sz="1900" dirty="0" err="1" smtClean="0">
                <a:latin typeface="Franklin Gothic Book" pitchFamily="34" charset="0"/>
              </a:rPr>
              <a:t>якої</a:t>
            </a:r>
            <a:r>
              <a:rPr lang="ru-RU" sz="1900" dirty="0" smtClean="0">
                <a:latin typeface="Franklin Gothic Book" pitchFamily="34" charset="0"/>
              </a:rPr>
              <a:t> </a:t>
            </a:r>
            <a:r>
              <a:rPr lang="ru-RU" sz="1900" dirty="0" err="1" smtClean="0">
                <a:latin typeface="Franklin Gothic Book" pitchFamily="34" charset="0"/>
              </a:rPr>
              <a:t>попередження</a:t>
            </a:r>
            <a:r>
              <a:rPr lang="ru-RU" sz="1900" dirty="0" smtClean="0">
                <a:latin typeface="Franklin Gothic Book" pitchFamily="34" charset="0"/>
              </a:rPr>
              <a:t> про </a:t>
            </a:r>
            <a:r>
              <a:rPr lang="ru-RU" sz="1900" dirty="0" err="1" smtClean="0">
                <a:latin typeface="Franklin Gothic Book" pitchFamily="34" charset="0"/>
              </a:rPr>
              <a:t>потенційні</a:t>
            </a:r>
            <a:r>
              <a:rPr lang="ru-RU" sz="1900" dirty="0" smtClean="0">
                <a:latin typeface="Franklin Gothic Book" pitchFamily="34" charset="0"/>
              </a:rPr>
              <a:t> </a:t>
            </a:r>
            <a:r>
              <a:rPr lang="ru-RU" sz="1900" dirty="0" err="1" smtClean="0">
                <a:latin typeface="Franklin Gothic Book" pitchFamily="34" charset="0"/>
              </a:rPr>
              <a:t>наслідки</a:t>
            </a:r>
            <a:r>
              <a:rPr lang="ru-RU" sz="1900" dirty="0" smtClean="0">
                <a:latin typeface="Franklin Gothic Book" pitchFamily="34" charset="0"/>
              </a:rPr>
              <a:t> </a:t>
            </a:r>
            <a:r>
              <a:rPr lang="ru-RU" sz="1900" dirty="0" err="1" smtClean="0">
                <a:latin typeface="Franklin Gothic Book" pitchFamily="34" charset="0"/>
              </a:rPr>
              <a:t>людської</a:t>
            </a:r>
            <a:r>
              <a:rPr lang="ru-RU" sz="1900" dirty="0" smtClean="0">
                <a:latin typeface="Franklin Gothic Book" pitchFamily="34" charset="0"/>
              </a:rPr>
              <a:t> </a:t>
            </a:r>
            <a:r>
              <a:rPr lang="ru-RU" sz="1900" dirty="0" err="1" smtClean="0">
                <a:latin typeface="Franklin Gothic Book" pitchFamily="34" charset="0"/>
              </a:rPr>
              <a:t>діяльності</a:t>
            </a:r>
            <a:r>
              <a:rPr lang="ru-RU" sz="1900" dirty="0" smtClean="0">
                <a:latin typeface="Franklin Gothic Book" pitchFamily="34" charset="0"/>
              </a:rPr>
              <a:t>. «</a:t>
            </a:r>
            <a:r>
              <a:rPr lang="ru-RU" sz="1900" dirty="0" err="1" smtClean="0">
                <a:latin typeface="Franklin Gothic Book" pitchFamily="34" charset="0"/>
              </a:rPr>
              <a:t>Собаче</a:t>
            </a:r>
            <a:r>
              <a:rPr lang="ru-RU" sz="1900" dirty="0" smtClean="0">
                <a:latin typeface="Franklin Gothic Book" pitchFamily="34" charset="0"/>
              </a:rPr>
              <a:t> </a:t>
            </a:r>
            <a:r>
              <a:rPr lang="ru-RU" sz="1900" dirty="0" err="1" smtClean="0">
                <a:latin typeface="Franklin Gothic Book" pitchFamily="34" charset="0"/>
              </a:rPr>
              <a:t>серце</a:t>
            </a:r>
            <a:r>
              <a:rPr lang="ru-RU" sz="1900" dirty="0" smtClean="0">
                <a:latin typeface="Franklin Gothic Book" pitchFamily="34" charset="0"/>
              </a:rPr>
              <a:t>» - </a:t>
            </a:r>
            <a:r>
              <a:rPr lang="ru-RU" sz="1900" dirty="0" err="1" smtClean="0">
                <a:latin typeface="Franklin Gothic Book" pitchFamily="34" charset="0"/>
              </a:rPr>
              <a:t>це</a:t>
            </a:r>
            <a:r>
              <a:rPr lang="ru-RU" sz="1900" dirty="0" smtClean="0">
                <a:latin typeface="Franklin Gothic Book" pitchFamily="34" charset="0"/>
              </a:rPr>
              <a:t> </a:t>
            </a:r>
            <a:r>
              <a:rPr lang="ru-RU" sz="1900" dirty="0" err="1" smtClean="0">
                <a:latin typeface="Franklin Gothic Book" pitchFamily="34" charset="0"/>
              </a:rPr>
              <a:t>твір</a:t>
            </a:r>
            <a:r>
              <a:rPr lang="ru-RU" sz="1900" dirty="0" smtClean="0">
                <a:latin typeface="Franklin Gothic Book" pitchFamily="34" charset="0"/>
              </a:rPr>
              <a:t>, в </a:t>
            </a:r>
            <a:r>
              <a:rPr lang="ru-RU" sz="1900" dirty="0" err="1" smtClean="0">
                <a:latin typeface="Franklin Gothic Book" pitchFamily="34" charset="0"/>
              </a:rPr>
              <a:t>якому</a:t>
            </a:r>
            <a:r>
              <a:rPr lang="ru-RU" sz="1900" dirty="0" smtClean="0">
                <a:latin typeface="Franklin Gothic Book" pitchFamily="34" charset="0"/>
              </a:rPr>
              <a:t> автор </a:t>
            </a:r>
            <a:r>
              <a:rPr lang="ru-RU" sz="1900" dirty="0" err="1" smtClean="0">
                <a:latin typeface="Franklin Gothic Book" pitchFamily="34" charset="0"/>
              </a:rPr>
              <a:t>відобразив</a:t>
            </a:r>
            <a:r>
              <a:rPr lang="ru-RU" sz="1900" dirty="0" smtClean="0">
                <a:latin typeface="Franklin Gothic Book" pitchFamily="34" charset="0"/>
              </a:rPr>
              <a:t> </a:t>
            </a:r>
            <a:r>
              <a:rPr lang="ru-RU" sz="1900" dirty="0" err="1" smtClean="0">
                <a:latin typeface="Franklin Gothic Book" pitchFamily="34" charset="0"/>
              </a:rPr>
              <a:t>свої</a:t>
            </a:r>
            <a:r>
              <a:rPr lang="ru-RU" sz="1900" dirty="0" smtClean="0">
                <a:latin typeface="Franklin Gothic Book" pitchFamily="34" charset="0"/>
              </a:rPr>
              <a:t> </a:t>
            </a:r>
            <a:r>
              <a:rPr lang="ru-RU" sz="1900" dirty="0" err="1" smtClean="0">
                <a:latin typeface="Franklin Gothic Book" pitchFamily="34" charset="0"/>
              </a:rPr>
              <a:t>ідеї</a:t>
            </a:r>
            <a:r>
              <a:rPr lang="ru-RU" sz="1900" dirty="0" smtClean="0">
                <a:latin typeface="Franklin Gothic Book" pitchFamily="34" charset="0"/>
              </a:rPr>
              <a:t>, </a:t>
            </a:r>
            <a:r>
              <a:rPr lang="ru-RU" sz="1900" dirty="0" err="1" smtClean="0">
                <a:latin typeface="Franklin Gothic Book" pitchFamily="34" charset="0"/>
              </a:rPr>
              <a:t>що</a:t>
            </a:r>
            <a:r>
              <a:rPr lang="ru-RU" sz="1900" dirty="0" smtClean="0">
                <a:latin typeface="Franklin Gothic Book" pitchFamily="34" charset="0"/>
              </a:rPr>
              <a:t> </a:t>
            </a:r>
            <a:r>
              <a:rPr lang="ru-RU" sz="1900" dirty="0" err="1" smtClean="0">
                <a:latin typeface="Franklin Gothic Book" pitchFamily="34" charset="0"/>
              </a:rPr>
              <a:t>стосуються</a:t>
            </a:r>
            <a:r>
              <a:rPr lang="ru-RU" sz="1900" dirty="0" smtClean="0">
                <a:latin typeface="Franklin Gothic Book" pitchFamily="34" charset="0"/>
              </a:rPr>
              <a:t> </a:t>
            </a:r>
            <a:r>
              <a:rPr lang="ru-RU" sz="1900" dirty="0" err="1" smtClean="0">
                <a:latin typeface="Franklin Gothic Book" pitchFamily="34" charset="0"/>
              </a:rPr>
              <a:t>необхідності</a:t>
            </a:r>
            <a:r>
              <a:rPr lang="ru-RU" sz="1900" dirty="0" smtClean="0">
                <a:latin typeface="Franklin Gothic Book" pitchFamily="34" charset="0"/>
              </a:rPr>
              <a:t> </a:t>
            </a:r>
            <a:r>
              <a:rPr lang="ru-RU" sz="1900" dirty="0" err="1" smtClean="0">
                <a:latin typeface="Franklin Gothic Book" pitchFamily="34" charset="0"/>
              </a:rPr>
              <a:t>невтручання</a:t>
            </a:r>
            <a:r>
              <a:rPr lang="ru-RU" sz="1900" dirty="0" smtClean="0">
                <a:latin typeface="Franklin Gothic Book" pitchFamily="34" charset="0"/>
              </a:rPr>
              <a:t> в </a:t>
            </a:r>
            <a:r>
              <a:rPr lang="ru-RU" sz="1900" dirty="0" err="1" smtClean="0">
                <a:latin typeface="Franklin Gothic Book" pitchFamily="34" charset="0"/>
              </a:rPr>
              <a:t>нормальний</a:t>
            </a:r>
            <a:r>
              <a:rPr lang="ru-RU" sz="1900" dirty="0" smtClean="0">
                <a:latin typeface="Franklin Gothic Book" pitchFamily="34" charset="0"/>
              </a:rPr>
              <a:t> </a:t>
            </a:r>
            <a:r>
              <a:rPr lang="ru-RU" sz="1900" dirty="0" err="1" smtClean="0">
                <a:latin typeface="Franklin Gothic Book" pitchFamily="34" charset="0"/>
              </a:rPr>
              <a:t>хід</a:t>
            </a:r>
            <a:r>
              <a:rPr lang="ru-RU" sz="1900" dirty="0" smtClean="0">
                <a:latin typeface="Franklin Gothic Book" pitchFamily="34" charset="0"/>
              </a:rPr>
              <a:t> </a:t>
            </a:r>
            <a:r>
              <a:rPr lang="ru-RU" sz="1900" dirty="0" err="1" smtClean="0">
                <a:latin typeface="Franklin Gothic Book" pitchFamily="34" charset="0"/>
              </a:rPr>
              <a:t>еволюції</a:t>
            </a:r>
            <a:r>
              <a:rPr lang="ru-RU" sz="1900" dirty="0" smtClean="0">
                <a:latin typeface="Franklin Gothic Book" pitchFamily="34" charset="0"/>
              </a:rPr>
              <a:t>. </a:t>
            </a:r>
            <a:r>
              <a:rPr lang="ru-RU" sz="1900" dirty="0" err="1" smtClean="0">
                <a:latin typeface="Franklin Gothic Book" pitchFamily="34" charset="0"/>
              </a:rPr>
              <a:t>Він</a:t>
            </a:r>
            <a:r>
              <a:rPr lang="ru-RU" sz="1900" dirty="0" smtClean="0">
                <a:latin typeface="Franklin Gothic Book" pitchFamily="34" charset="0"/>
              </a:rPr>
              <a:t> </a:t>
            </a:r>
            <a:r>
              <a:rPr lang="ru-RU" sz="1900" dirty="0" err="1" smtClean="0">
                <a:latin typeface="Franklin Gothic Book" pitchFamily="34" charset="0"/>
              </a:rPr>
              <a:t>вважає</a:t>
            </a:r>
            <a:r>
              <a:rPr lang="ru-RU" sz="1900" dirty="0" smtClean="0">
                <a:latin typeface="Franklin Gothic Book" pitchFamily="34" charset="0"/>
              </a:rPr>
              <a:t>, </a:t>
            </a:r>
            <a:r>
              <a:rPr lang="ru-RU" sz="1900" dirty="0" err="1" smtClean="0">
                <a:latin typeface="Franklin Gothic Book" pitchFamily="34" charset="0"/>
              </a:rPr>
              <a:t>що</a:t>
            </a:r>
            <a:r>
              <a:rPr lang="ru-RU" sz="1900" dirty="0" smtClean="0">
                <a:latin typeface="Franklin Gothic Book" pitchFamily="34" charset="0"/>
              </a:rPr>
              <a:t> тут не </a:t>
            </a:r>
            <a:r>
              <a:rPr lang="ru-RU" sz="1900" dirty="0" err="1" smtClean="0">
                <a:latin typeface="Franklin Gothic Book" pitchFamily="34" charset="0"/>
              </a:rPr>
              <a:t>можуть</a:t>
            </a:r>
            <a:r>
              <a:rPr lang="ru-RU" sz="1900" dirty="0" smtClean="0">
                <a:latin typeface="Franklin Gothic Book" pitchFamily="34" charset="0"/>
              </a:rPr>
              <a:t> </a:t>
            </a:r>
            <a:r>
              <a:rPr lang="ru-RU" sz="1900" dirty="0" err="1" smtClean="0">
                <a:latin typeface="Franklin Gothic Book" pitchFamily="34" charset="0"/>
              </a:rPr>
              <a:t>мати</a:t>
            </a:r>
            <a:r>
              <a:rPr lang="ru-RU" sz="1900" dirty="0" smtClean="0">
                <a:latin typeface="Franklin Gothic Book" pitchFamily="34" charset="0"/>
              </a:rPr>
              <a:t> </a:t>
            </a:r>
            <a:r>
              <a:rPr lang="ru-RU" sz="1900" dirty="0" err="1" smtClean="0">
                <a:latin typeface="Franklin Gothic Book" pitchFamily="34" charset="0"/>
              </a:rPr>
              <a:t>місце</a:t>
            </a:r>
            <a:r>
              <a:rPr lang="ru-RU" sz="1900" dirty="0" smtClean="0">
                <a:latin typeface="Franklin Gothic Book" pitchFamily="34" charset="0"/>
              </a:rPr>
              <a:t> </a:t>
            </a:r>
            <a:r>
              <a:rPr lang="ru-RU" sz="1900" dirty="0" err="1" smtClean="0">
                <a:latin typeface="Franklin Gothic Book" pitchFamily="34" charset="0"/>
              </a:rPr>
              <a:t>насильницькі</a:t>
            </a:r>
            <a:r>
              <a:rPr lang="ru-RU" sz="1900" dirty="0" smtClean="0">
                <a:latin typeface="Franklin Gothic Book" pitchFamily="34" charset="0"/>
              </a:rPr>
              <a:t>, </a:t>
            </a:r>
            <a:r>
              <a:rPr lang="ru-RU" sz="1900" dirty="0" err="1" smtClean="0">
                <a:latin typeface="Franklin Gothic Book" pitchFamily="34" charset="0"/>
              </a:rPr>
              <a:t>агресивні</a:t>
            </a:r>
            <a:r>
              <a:rPr lang="ru-RU" sz="1900" dirty="0" smtClean="0">
                <a:latin typeface="Franklin Gothic Book" pitchFamily="34" charset="0"/>
              </a:rPr>
              <a:t> </a:t>
            </a:r>
            <a:r>
              <a:rPr lang="ru-RU" sz="1900" dirty="0" err="1" smtClean="0">
                <a:latin typeface="Franklin Gothic Book" pitchFamily="34" charset="0"/>
              </a:rPr>
              <a:t>нововведення</a:t>
            </a:r>
            <a:r>
              <a:rPr lang="ru-RU" sz="1900" dirty="0" smtClean="0">
                <a:latin typeface="Franklin Gothic Book" pitchFamily="34" charset="0"/>
              </a:rPr>
              <a:t>, </a:t>
            </a:r>
            <a:r>
              <a:rPr lang="ru-RU" sz="1900" dirty="0" err="1" smtClean="0">
                <a:latin typeface="Franklin Gothic Book" pitchFamily="34" charset="0"/>
              </a:rPr>
              <a:t>що</a:t>
            </a:r>
            <a:r>
              <a:rPr lang="ru-RU" sz="1900" dirty="0" smtClean="0">
                <a:latin typeface="Franklin Gothic Book" pitchFamily="34" charset="0"/>
              </a:rPr>
              <a:t> все </a:t>
            </a:r>
            <a:r>
              <a:rPr lang="ru-RU" sz="1900" dirty="0" err="1" smtClean="0">
                <a:latin typeface="Franklin Gothic Book" pitchFamily="34" charset="0"/>
              </a:rPr>
              <a:t>має</a:t>
            </a:r>
            <a:r>
              <a:rPr lang="ru-RU" sz="1900" dirty="0" smtClean="0">
                <a:latin typeface="Franklin Gothic Book" pitchFamily="34" charset="0"/>
              </a:rPr>
              <a:t> </a:t>
            </a:r>
            <a:r>
              <a:rPr lang="ru-RU" sz="1900" dirty="0" err="1" smtClean="0">
                <a:latin typeface="Franklin Gothic Book" pitchFamily="34" charset="0"/>
              </a:rPr>
              <a:t>йти</a:t>
            </a:r>
            <a:r>
              <a:rPr lang="ru-RU" sz="1900" dirty="0" smtClean="0">
                <a:latin typeface="Franklin Gothic Book" pitchFamily="34" charset="0"/>
              </a:rPr>
              <a:t> </a:t>
            </a:r>
            <a:r>
              <a:rPr lang="ru-RU" sz="1900" dirty="0" err="1" smtClean="0">
                <a:latin typeface="Franklin Gothic Book" pitchFamily="34" charset="0"/>
              </a:rPr>
              <a:t>своїм</a:t>
            </a:r>
            <a:r>
              <a:rPr lang="ru-RU" sz="1900" dirty="0" smtClean="0">
                <a:latin typeface="Franklin Gothic Book" pitchFamily="34" charset="0"/>
              </a:rPr>
              <a:t> шляхом </a:t>
            </a:r>
            <a:r>
              <a:rPr lang="ru-RU" sz="1900" dirty="0" err="1" smtClean="0">
                <a:latin typeface="Franklin Gothic Book" pitchFamily="34" charset="0"/>
              </a:rPr>
              <a:t>розвитку</a:t>
            </a:r>
            <a:r>
              <a:rPr lang="ru-RU" sz="1900" dirty="0" smtClean="0">
                <a:latin typeface="Franklin Gothic Book" pitchFamily="34" charset="0"/>
              </a:rPr>
              <a:t>.</a:t>
            </a:r>
            <a:endParaRPr lang="en-US" sz="1900" dirty="0">
              <a:latin typeface="Franklin Gothic Book" pitchFamily="34" charset="0"/>
            </a:endParaRPr>
          </a:p>
        </p:txBody>
      </p:sp>
      <p:pic>
        <p:nvPicPr>
          <p:cNvPr id="4" name="Picture 30" descr="Ð ÐµÐ·ÑÐ»ÑÑÐ°Ñ Ð¿Ð¾ÑÑÐºÑ Ð·Ð¾Ð±ÑÐ°Ð¶ÐµÐ½Ñ Ð·Ð° Ð·Ð°Ð¿Ð¸ÑÐ¾Ð¼ &quot;Ð±ÑÐ»Ð³Ð°ÐºÐ¾Ð² ÑÐ¾Ð±Ð°ÑÐµ ÑÐµÑÑÐµ Ð±ÑÐ»Ð³Ð°ÐºÐ¾Ð² ÑÑÐ¸ÐºÐµÑ Ð±Ð¾ÑÐ¼ÐµÐ½ÑÐ°Ð»Ñ&quot;"/>
          <p:cNvPicPr>
            <a:picLocks noChangeAspect="1" noChangeArrowheads="1"/>
          </p:cNvPicPr>
          <p:nvPr/>
        </p:nvPicPr>
        <p:blipFill>
          <a:blip r:embed="rId2" cstate="print"/>
          <a:srcRect r="24074" b="277"/>
          <a:stretch>
            <a:fillRect/>
          </a:stretch>
        </p:blipFill>
        <p:spPr bwMode="auto">
          <a:xfrm>
            <a:off x="179512" y="188640"/>
            <a:ext cx="2867976" cy="2448272"/>
          </a:xfrm>
          <a:prstGeom prst="rect">
            <a:avLst/>
          </a:prstGeom>
          <a:ln>
            <a:noFill/>
          </a:ln>
          <a:effectLst>
            <a:softEdge rad="112500"/>
          </a:effectLst>
        </p:spPr>
      </p:pic>
      <p:pic>
        <p:nvPicPr>
          <p:cNvPr id="5" name="Picture 8"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3" cstate="print"/>
          <a:srcRect l="13636" r="13636" b="2273"/>
          <a:stretch>
            <a:fillRect/>
          </a:stretch>
        </p:blipFill>
        <p:spPr bwMode="auto">
          <a:xfrm>
            <a:off x="2411761" y="188640"/>
            <a:ext cx="1768382" cy="2376264"/>
          </a:xfrm>
          <a:prstGeom prst="rect">
            <a:avLst/>
          </a:prstGeom>
          <a:ln>
            <a:noFill/>
          </a:ln>
          <a:effectLst>
            <a:softEdge rad="112500"/>
          </a:effectLst>
        </p:spPr>
      </p:pic>
    </p:spTree>
    <p:extLst>
      <p:ext uri="{BB962C8B-B14F-4D97-AF65-F5344CB8AC3E}">
        <p14:creationId xmlns:p14="http://schemas.microsoft.com/office/powerpoint/2010/main" val="1550554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3923928" y="2492896"/>
            <a:ext cx="2448272" cy="259228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solidFill>
                  <a:srgbClr val="002060"/>
                </a:solidFill>
              </a:rPr>
              <a:t>Іван Арнольдович </a:t>
            </a:r>
            <a:r>
              <a:rPr lang="uk-UA" b="1" dirty="0" err="1" smtClean="0">
                <a:solidFill>
                  <a:srgbClr val="002060"/>
                </a:solidFill>
              </a:rPr>
              <a:t>Борменталь</a:t>
            </a:r>
            <a:r>
              <a:rPr lang="uk-UA" b="1" dirty="0" smtClean="0">
                <a:solidFill>
                  <a:srgbClr val="002060"/>
                </a:solidFill>
              </a:rPr>
              <a:t> </a:t>
            </a:r>
            <a:r>
              <a:rPr lang="uk-UA" dirty="0" smtClean="0">
                <a:solidFill>
                  <a:schemeClr val="tx1"/>
                </a:solidFill>
              </a:rPr>
              <a:t>– асистент і учень Преображенського, якого він вважає світилом науки і підтримує всі його починання</a:t>
            </a:r>
            <a:endParaRPr lang="ru-RU" dirty="0">
              <a:solidFill>
                <a:schemeClr val="tx1"/>
              </a:solidFill>
            </a:endParaRPr>
          </a:p>
        </p:txBody>
      </p:sp>
      <p:sp>
        <p:nvSpPr>
          <p:cNvPr id="6" name="Скругленный прямоугольник 5"/>
          <p:cNvSpPr/>
          <p:nvPr/>
        </p:nvSpPr>
        <p:spPr>
          <a:xfrm>
            <a:off x="6372200" y="2420888"/>
            <a:ext cx="2771800" cy="18722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err="1" smtClean="0">
                <a:solidFill>
                  <a:srgbClr val="002060"/>
                </a:solidFill>
              </a:rPr>
              <a:t>Швондер</a:t>
            </a:r>
            <a:r>
              <a:rPr lang="uk-UA" dirty="0" smtClean="0">
                <a:solidFill>
                  <a:schemeClr val="tx1"/>
                </a:solidFill>
              </a:rPr>
              <a:t> – голова житлового господарства будинку, де проживає Преображенський, комуніст, намагається прищепити свої ідеї Шарикову</a:t>
            </a:r>
            <a:endParaRPr lang="ru-RU" dirty="0">
              <a:solidFill>
                <a:schemeClr val="tx1"/>
              </a:solidFill>
            </a:endParaRPr>
          </a:p>
        </p:txBody>
      </p:sp>
      <p:sp>
        <p:nvSpPr>
          <p:cNvPr id="7" name="TextBox 6"/>
          <p:cNvSpPr txBox="1"/>
          <p:nvPr/>
        </p:nvSpPr>
        <p:spPr>
          <a:xfrm>
            <a:off x="1835696" y="0"/>
            <a:ext cx="2998898" cy="523220"/>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uk-UA" sz="2800" b="1" dirty="0" smtClean="0">
                <a:solidFill>
                  <a:srgbClr val="002060"/>
                </a:solidFill>
              </a:rPr>
              <a:t>Головні персонажі</a:t>
            </a:r>
            <a:endParaRPr lang="ru-RU" sz="2800" b="1" dirty="0">
              <a:solidFill>
                <a:srgbClr val="002060"/>
              </a:solidFill>
            </a:endParaRPr>
          </a:p>
        </p:txBody>
      </p:sp>
      <p:sp>
        <p:nvSpPr>
          <p:cNvPr id="8" name="TextBox 7"/>
          <p:cNvSpPr txBox="1"/>
          <p:nvPr/>
        </p:nvSpPr>
        <p:spPr>
          <a:xfrm>
            <a:off x="683568" y="5229200"/>
            <a:ext cx="7416824" cy="147732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uk-UA" b="1" dirty="0" smtClean="0">
                <a:solidFill>
                  <a:srgbClr val="FF0000"/>
                </a:solidFill>
              </a:rPr>
              <a:t>Другорядні персонажі: </a:t>
            </a:r>
          </a:p>
          <a:p>
            <a:pPr>
              <a:buFont typeface="Wingdings" pitchFamily="2" charset="2"/>
              <a:buChar char="v"/>
            </a:pPr>
            <a:r>
              <a:rPr lang="uk-UA" dirty="0" smtClean="0"/>
              <a:t>Друкарка – по службі Шарикова, його подруга</a:t>
            </a:r>
          </a:p>
          <a:p>
            <a:pPr>
              <a:buFont typeface="Wingdings" pitchFamily="2" charset="2"/>
              <a:buChar char="v"/>
            </a:pPr>
            <a:r>
              <a:rPr lang="uk-UA" dirty="0" smtClean="0"/>
              <a:t>Кухарка в будинку Преображенського – Дарина Петрівна</a:t>
            </a:r>
          </a:p>
          <a:p>
            <a:pPr>
              <a:buFont typeface="Wingdings" pitchFamily="2" charset="2"/>
              <a:buChar char="v"/>
            </a:pPr>
            <a:r>
              <a:rPr lang="uk-UA" dirty="0" smtClean="0"/>
              <a:t>Покоївка професора – Зіна, молода дівчина, інколи асистує в якості медсестри</a:t>
            </a:r>
          </a:p>
        </p:txBody>
      </p:sp>
      <p:sp>
        <p:nvSpPr>
          <p:cNvPr id="13314" name="AutoShape 2" descr="Ð ÐµÐ·ÑÐ»ÑÑÐ°Ñ Ð¿Ð¾ÑÑÐºÑ Ð·Ð¾Ð±ÑÐ°Ð¶ÐµÐ½Ñ Ð·Ð° Ð·Ð°Ð¿Ð¸ÑÐ¾Ð¼ &quot;ÐºÐ°ÑÑÐ¸Ð½ÐºÐ° Ð±ÑÐ»Ð³Ð°ÐºÐ¾Ð² ÑÐ¾Ð±Ð°ÑÐµ ÑÐµÑÑÐµ&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3316" name="AutoShape 4" descr="Ð ÐµÐ·ÑÐ»ÑÑÐ°Ñ Ð¿Ð¾ÑÑÐºÑ Ð·Ð¾Ð±ÑÐ°Ð¶ÐµÐ½Ñ Ð·Ð° Ð·Ð°Ð¿Ð¸ÑÐ¾Ð¼ &quot;ÐºÐ°ÑÑÐ¸Ð½ÐºÐ° Ð±ÑÐ»Ð³Ð°ÐºÐ¾Ð² ÑÐ¾Ð±Ð°ÑÐµ ÑÐµÑÑÐµ&quo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3317" name="Picture 5" descr="C:\Users\USER-COMFY\SkyDrive\Документы\Без названия.jpg"/>
          <p:cNvPicPr>
            <a:picLocks noChangeAspect="1" noChangeArrowheads="1"/>
          </p:cNvPicPr>
          <p:nvPr/>
        </p:nvPicPr>
        <p:blipFill>
          <a:blip r:embed="rId2" cstate="print"/>
          <a:srcRect/>
          <a:stretch>
            <a:fillRect/>
          </a:stretch>
        </p:blipFill>
        <p:spPr bwMode="auto">
          <a:xfrm>
            <a:off x="0" y="404664"/>
            <a:ext cx="1847850" cy="24669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Picture 4"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3" cstate="print"/>
          <a:srcRect/>
          <a:stretch>
            <a:fillRect/>
          </a:stretch>
        </p:blipFill>
        <p:spPr bwMode="auto">
          <a:xfrm>
            <a:off x="1619672" y="558474"/>
            <a:ext cx="1455330" cy="20064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Скругленный прямоугольник 3"/>
          <p:cNvSpPr/>
          <p:nvPr/>
        </p:nvSpPr>
        <p:spPr>
          <a:xfrm>
            <a:off x="0" y="2492896"/>
            <a:ext cx="2771800" cy="266429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solidFill>
                  <a:srgbClr val="002060"/>
                </a:solidFill>
              </a:rPr>
              <a:t>Філіп Преображенський </a:t>
            </a:r>
            <a:r>
              <a:rPr lang="uk-UA" dirty="0" smtClean="0">
                <a:solidFill>
                  <a:schemeClr val="tx1"/>
                </a:solidFill>
              </a:rPr>
              <a:t>– професор медицини, представник інтелігенції. Противиться новому століттю, де героями стають не освічені люди, як він, а з пролетарського класу</a:t>
            </a:r>
            <a:endParaRPr lang="ru-RU" dirty="0">
              <a:solidFill>
                <a:schemeClr val="tx1"/>
              </a:solidFill>
            </a:endParaRPr>
          </a:p>
        </p:txBody>
      </p:sp>
      <p:sp>
        <p:nvSpPr>
          <p:cNvPr id="2" name="Скругленный прямоугольник 1"/>
          <p:cNvSpPr/>
          <p:nvPr/>
        </p:nvSpPr>
        <p:spPr>
          <a:xfrm>
            <a:off x="2843808" y="692696"/>
            <a:ext cx="2232248" cy="151216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solidFill>
                  <a:srgbClr val="002060"/>
                </a:solidFill>
              </a:rPr>
              <a:t>Шарик </a:t>
            </a:r>
            <a:r>
              <a:rPr lang="uk-UA" dirty="0" smtClean="0">
                <a:solidFill>
                  <a:schemeClr val="tx1"/>
                </a:solidFill>
              </a:rPr>
              <a:t>– бродячий собака, що потрапив під експеримент з перетворенням</a:t>
            </a:r>
            <a:endParaRPr lang="ru-RU" dirty="0">
              <a:solidFill>
                <a:schemeClr val="tx1"/>
              </a:solidFill>
            </a:endParaRPr>
          </a:p>
        </p:txBody>
      </p:sp>
      <p:sp>
        <p:nvSpPr>
          <p:cNvPr id="3" name="Скругленный прямоугольник 2"/>
          <p:cNvSpPr/>
          <p:nvPr/>
        </p:nvSpPr>
        <p:spPr>
          <a:xfrm>
            <a:off x="6372200" y="260648"/>
            <a:ext cx="2592288" cy="201622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solidFill>
                  <a:srgbClr val="002060"/>
                </a:solidFill>
              </a:rPr>
              <a:t>Шаріков Поліграф </a:t>
            </a:r>
            <a:r>
              <a:rPr lang="uk-UA" b="1" dirty="0" err="1" smtClean="0">
                <a:solidFill>
                  <a:srgbClr val="002060"/>
                </a:solidFill>
              </a:rPr>
              <a:t>Поліграфович</a:t>
            </a:r>
            <a:r>
              <a:rPr lang="uk-UA" b="1" dirty="0" smtClean="0">
                <a:solidFill>
                  <a:srgbClr val="002060"/>
                </a:solidFill>
              </a:rPr>
              <a:t> </a:t>
            </a:r>
            <a:r>
              <a:rPr lang="uk-UA" dirty="0" smtClean="0">
                <a:solidFill>
                  <a:schemeClr val="tx1"/>
                </a:solidFill>
              </a:rPr>
              <a:t>– Шарик, якому </a:t>
            </a:r>
            <a:r>
              <a:rPr lang="uk-UA" dirty="0" err="1" smtClean="0">
                <a:solidFill>
                  <a:schemeClr val="tx1"/>
                </a:solidFill>
              </a:rPr>
              <a:t>вживили</a:t>
            </a:r>
            <a:r>
              <a:rPr lang="uk-UA" dirty="0" smtClean="0">
                <a:solidFill>
                  <a:schemeClr val="tx1"/>
                </a:solidFill>
              </a:rPr>
              <a:t> людський мозок від загиблого пияки  </a:t>
            </a:r>
            <a:r>
              <a:rPr lang="uk-UA" dirty="0" err="1" smtClean="0">
                <a:solidFill>
                  <a:schemeClr val="tx1"/>
                </a:solidFill>
              </a:rPr>
              <a:t>Чугункіна</a:t>
            </a:r>
            <a:endParaRPr lang="ru-RU" dirty="0">
              <a:solidFill>
                <a:schemeClr val="tx1"/>
              </a:solidFill>
            </a:endParaRPr>
          </a:p>
        </p:txBody>
      </p:sp>
      <p:pic>
        <p:nvPicPr>
          <p:cNvPr id="15" name="Picture 8" descr="Ð ÐµÐ·ÑÐ»ÑÑÐ°Ñ Ð¿Ð¾ÑÑÐºÑ Ð·Ð¾Ð±ÑÐ°Ð¶ÐµÐ½Ñ Ð·Ð° Ð·Ð°Ð¿Ð¸ÑÐ¾Ð¼ &quot;ÐºÐ°ÑÑÐ¸Ð½ÐºÐ° , ÑÐ¾Ð±Ð°ÑÑÐµ ÑÐµÑÐ´ÑÐµ ÑÐ»ÑÑÑÑÐ°ÑÑÑ ÑÐ²Ð¾Ð½Ð´ÐµÑ&quot;"/>
          <p:cNvPicPr>
            <a:picLocks noChangeAspect="1" noChangeArrowheads="1"/>
          </p:cNvPicPr>
          <p:nvPr/>
        </p:nvPicPr>
        <p:blipFill>
          <a:blip r:embed="rId4" cstate="print"/>
          <a:srcRect/>
          <a:stretch>
            <a:fillRect/>
          </a:stretch>
        </p:blipFill>
        <p:spPr bwMode="auto">
          <a:xfrm>
            <a:off x="6876256" y="4293096"/>
            <a:ext cx="1910809" cy="17281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3319" name="Picture 7" descr="ÐÐ¾Ð²âÑÐ·Ð°Ð½Ðµ Ð·Ð¾Ð±ÑÐ°Ð¶ÐµÐ½Ð½Ñ"/>
          <p:cNvPicPr>
            <a:picLocks noChangeAspect="1" noChangeArrowheads="1"/>
          </p:cNvPicPr>
          <p:nvPr/>
        </p:nvPicPr>
        <p:blipFill>
          <a:blip r:embed="rId5" cstate="print"/>
          <a:srcRect/>
          <a:stretch>
            <a:fillRect/>
          </a:stretch>
        </p:blipFill>
        <p:spPr bwMode="auto">
          <a:xfrm>
            <a:off x="4932040" y="260648"/>
            <a:ext cx="1761077" cy="15567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Picture 2" descr="Ð ÐµÐ·ÑÐ»ÑÑÐ°Ñ Ð¿Ð¾ÑÑÐºÑ Ð·Ð¾Ð±ÑÐ°Ð¶ÐµÐ½Ñ Ð·Ð° Ð·Ð°Ð¿Ð¸ÑÐ¾Ð¼ &quot;Ð±ÑÐ»Ð³Ð°ÐºÐ¾Ð² ÑÐ¾Ð±Ð°ÑÐµ ÑÐµÑÑÐµ Ð±ÑÐ»Ð³Ð°ÐºÐ¾Ð² ÑÑÐ¸ÐºÐµÑ Ð±Ð¾ÑÐ¼ÐµÐ½ÑÐ°Ð»Ñ&quot;"/>
          <p:cNvPicPr>
            <a:picLocks noChangeAspect="1" noChangeArrowheads="1"/>
          </p:cNvPicPr>
          <p:nvPr/>
        </p:nvPicPr>
        <p:blipFill>
          <a:blip r:embed="rId6" cstate="print"/>
          <a:srcRect r="53129" b="2801"/>
          <a:stretch>
            <a:fillRect/>
          </a:stretch>
        </p:blipFill>
        <p:spPr bwMode="auto">
          <a:xfrm>
            <a:off x="2843808" y="2420888"/>
            <a:ext cx="1296143" cy="18814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27905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60648"/>
            <a:ext cx="5724128" cy="6524863"/>
          </a:xfrm>
          <a:prstGeom prst="rect">
            <a:avLst/>
          </a:prstGeom>
          <a:noFill/>
        </p:spPr>
        <p:txBody>
          <a:bodyPr wrap="square" rtlCol="0">
            <a:spAutoFit/>
          </a:bodyPr>
          <a:lstStyle/>
          <a:p>
            <a:pPr algn="ctr"/>
            <a:r>
              <a:rPr lang="uk-UA" sz="2000" b="1" dirty="0" smtClean="0">
                <a:solidFill>
                  <a:srgbClr val="002060"/>
                </a:solidFill>
                <a:latin typeface="+mn-lt"/>
              </a:rPr>
              <a:t>Професор Преображенський:</a:t>
            </a:r>
          </a:p>
          <a:p>
            <a:pPr>
              <a:buFontTx/>
              <a:buChar char="-"/>
            </a:pPr>
            <a:r>
              <a:rPr lang="uk-UA" sz="2000" dirty="0" smtClean="0">
                <a:latin typeface="+mn-lt"/>
              </a:rPr>
              <a:t>Приймає пацієнтів, які хочуть омолодитися. Готовий допомогти їм за гарний гонорар.</a:t>
            </a:r>
            <a:endParaRPr lang="en-US" sz="2000" dirty="0" smtClean="0">
              <a:latin typeface="+mn-lt"/>
            </a:endParaRPr>
          </a:p>
          <a:p>
            <a:pPr>
              <a:buFontTx/>
              <a:buChar char="-"/>
            </a:pPr>
            <a:r>
              <a:rPr lang="uk-UA" sz="2000" dirty="0" smtClean="0">
                <a:latin typeface="+mn-lt"/>
              </a:rPr>
              <a:t>Розмірковує про культуру їжі, про пролетарський клас, про норми пристойності. </a:t>
            </a:r>
            <a:endParaRPr lang="en-US" sz="2000" dirty="0" smtClean="0">
              <a:latin typeface="+mn-lt"/>
            </a:endParaRPr>
          </a:p>
          <a:p>
            <a:pPr>
              <a:buFontTx/>
              <a:buChar char="-"/>
            </a:pPr>
            <a:r>
              <a:rPr lang="uk-UA" sz="2000" dirty="0" smtClean="0">
                <a:latin typeface="+mn-lt"/>
              </a:rPr>
              <a:t>Радив своєму асистентові не читати до обіду радянських газет, щоб уникнути проблем із травленням.</a:t>
            </a:r>
          </a:p>
          <a:p>
            <a:pPr>
              <a:buFontTx/>
              <a:buChar char="-"/>
            </a:pPr>
            <a:r>
              <a:rPr lang="uk-UA" sz="2000" dirty="0" smtClean="0">
                <a:latin typeface="+mn-lt"/>
              </a:rPr>
              <a:t>Вважає, що пролетаріату потрібно займатися справою, боротися з розрухою, а не співати революційні пісні.</a:t>
            </a:r>
          </a:p>
          <a:p>
            <a:pPr>
              <a:buFontTx/>
              <a:buChar char="-"/>
            </a:pPr>
            <a:r>
              <a:rPr lang="uk-UA" sz="2000" dirty="0" smtClean="0">
                <a:latin typeface="+mn-lt"/>
              </a:rPr>
              <a:t>Винайшов спосіб перетворити тварину на людину.</a:t>
            </a:r>
          </a:p>
          <a:p>
            <a:pPr>
              <a:buFontTx/>
              <a:buChar char="-"/>
            </a:pPr>
            <a:r>
              <a:rPr lang="uk-UA" sz="2000" dirty="0" smtClean="0">
                <a:latin typeface="+mn-lt"/>
              </a:rPr>
              <a:t>Думає, як можна змінити долю Шарикова.</a:t>
            </a:r>
          </a:p>
          <a:p>
            <a:pPr>
              <a:buFontTx/>
              <a:buChar char="-"/>
            </a:pPr>
            <a:r>
              <a:rPr lang="uk-UA" sz="2000" dirty="0" smtClean="0">
                <a:latin typeface="+mn-lt"/>
              </a:rPr>
              <a:t>Перетворивши собаку на людину, займається його вихованням.</a:t>
            </a:r>
          </a:p>
          <a:p>
            <a:pPr>
              <a:buFontTx/>
              <a:buChar char="-"/>
            </a:pPr>
            <a:r>
              <a:rPr lang="uk-UA" sz="2000" dirty="0" smtClean="0">
                <a:latin typeface="+mn-lt"/>
              </a:rPr>
              <a:t>Не вдається з собаки зробити </a:t>
            </a:r>
            <a:r>
              <a:rPr lang="uk-UA" sz="2000" dirty="0" err="1" smtClean="0">
                <a:latin typeface="+mn-lt"/>
              </a:rPr>
              <a:t>“людину”</a:t>
            </a:r>
            <a:r>
              <a:rPr lang="uk-UA" sz="2000" dirty="0" smtClean="0">
                <a:latin typeface="+mn-lt"/>
              </a:rPr>
              <a:t>. Людський мозок погано функціонує у собаки, </a:t>
            </a:r>
          </a:p>
          <a:p>
            <a:r>
              <a:rPr lang="uk-UA" sz="2000" dirty="0" smtClean="0">
                <a:latin typeface="+mn-lt"/>
              </a:rPr>
              <a:t>чиє серце продовжує відчувати себе твариною.</a:t>
            </a:r>
          </a:p>
          <a:p>
            <a:pPr>
              <a:buFontTx/>
              <a:buChar char="-"/>
            </a:pPr>
            <a:r>
              <a:rPr lang="uk-UA" sz="2000" dirty="0" smtClean="0">
                <a:latin typeface="+mn-lt"/>
              </a:rPr>
              <a:t>Визнає свою помилку. Повторна операція.</a:t>
            </a:r>
          </a:p>
          <a:p>
            <a:endParaRPr lang="ru-RU" dirty="0"/>
          </a:p>
        </p:txBody>
      </p:sp>
      <p:sp>
        <p:nvSpPr>
          <p:cNvPr id="3" name="Прямоугольник 2"/>
          <p:cNvSpPr/>
          <p:nvPr/>
        </p:nvSpPr>
        <p:spPr>
          <a:xfrm>
            <a:off x="5436096" y="4365104"/>
            <a:ext cx="3491880" cy="2308324"/>
          </a:xfrm>
          <a:prstGeom prst="rect">
            <a:avLst/>
          </a:prstGeom>
          <a:effectLst>
            <a:glow rad="139700">
              <a:schemeClr val="accent2">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a:spAutoFit/>
          </a:bodyPr>
          <a:lstStyle/>
          <a:p>
            <a:r>
              <a:rPr lang="uk-UA" dirty="0" smtClean="0"/>
              <a:t>Професор Преображенський не залишає думки зробити з Шарикова людину. Він сподівається на еволюцію, поступовий розвиток. Але розвитку немає і не буде, якщо сама людина до нього не прагне. </a:t>
            </a:r>
            <a:endParaRPr lang="ru-RU" dirty="0"/>
          </a:p>
        </p:txBody>
      </p:sp>
      <p:pic>
        <p:nvPicPr>
          <p:cNvPr id="4" name="Picture 5" descr="C:\Users\USER-COMFY\SkyDrive\Документы\Без названия.jpg"/>
          <p:cNvPicPr>
            <a:picLocks noChangeAspect="1" noChangeArrowheads="1"/>
          </p:cNvPicPr>
          <p:nvPr/>
        </p:nvPicPr>
        <p:blipFill>
          <a:blip r:embed="rId2" cstate="print"/>
          <a:srcRect/>
          <a:stretch>
            <a:fillRect/>
          </a:stretch>
        </p:blipFill>
        <p:spPr bwMode="auto">
          <a:xfrm>
            <a:off x="5724128" y="0"/>
            <a:ext cx="3161741" cy="4221088"/>
          </a:xfrm>
          <a:prstGeom prst="rect">
            <a:avLst/>
          </a:prstGeom>
          <a:ln>
            <a:noFill/>
          </a:ln>
          <a:effectLst>
            <a:softEdge rad="112500"/>
          </a:effectLst>
        </p:spPr>
      </p:pic>
    </p:spTree>
    <p:extLst>
      <p:ext uri="{BB962C8B-B14F-4D97-AF65-F5344CB8AC3E}">
        <p14:creationId xmlns:p14="http://schemas.microsoft.com/office/powerpoint/2010/main" val="2137073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75856" y="260648"/>
            <a:ext cx="5688632" cy="6832640"/>
          </a:xfrm>
          <a:prstGeom prst="rect">
            <a:avLst/>
          </a:prstGeom>
          <a:noFill/>
        </p:spPr>
        <p:txBody>
          <a:bodyPr wrap="square" rtlCol="0">
            <a:spAutoFit/>
          </a:bodyPr>
          <a:lstStyle/>
          <a:p>
            <a:r>
              <a:rPr lang="uk-UA" sz="2000" dirty="0" smtClean="0">
                <a:latin typeface="+mn-lt"/>
              </a:rPr>
              <a:t>Шарика оперують. Йому пересадили органи, взяті від людського трупа. На думку медиків, це відкриє нові горизонти в дослідженні механізмів омолодження.</a:t>
            </a:r>
          </a:p>
          <a:p>
            <a:r>
              <a:rPr lang="uk-UA" sz="2000" dirty="0" smtClean="0">
                <a:latin typeface="+mn-lt"/>
              </a:rPr>
              <a:t>Операція пройшла вдало. </a:t>
            </a:r>
            <a:r>
              <a:rPr lang="uk-UA" sz="2000" dirty="0" err="1" smtClean="0">
                <a:latin typeface="+mn-lt"/>
              </a:rPr>
              <a:t>Борменталь</a:t>
            </a:r>
            <a:r>
              <a:rPr lang="uk-UA" sz="2000" dirty="0" smtClean="0">
                <a:latin typeface="+mn-lt"/>
              </a:rPr>
              <a:t> веде щоденник, де описує зміни в поведінці колишнього пса. У Шарика змінюється форма черепа, випадає шерсть, відбувається інтенсивний ріст  кісток. Лай поступово стає схожий на людський голос. Вимовляє дивні слова – читає, тільки з кінця. Висновок: досягли не омолодження, а повного перетворення собаки в людину. Займаються вихованням Шарикова. Професор намагається привити йому правила етикету, пропонує книжки для читання. </a:t>
            </a:r>
            <a:r>
              <a:rPr lang="uk-UA" sz="2000" dirty="0" err="1" smtClean="0">
                <a:latin typeface="+mn-lt"/>
              </a:rPr>
              <a:t>Шариков</a:t>
            </a:r>
            <a:r>
              <a:rPr lang="uk-UA" sz="2000" dirty="0" smtClean="0">
                <a:latin typeface="+mn-lt"/>
              </a:rPr>
              <a:t> поводить себе не пристойно і </a:t>
            </a:r>
            <a:r>
              <a:rPr lang="uk-UA" sz="2000" dirty="0" err="1" smtClean="0">
                <a:latin typeface="+mn-lt"/>
              </a:rPr>
              <a:t>Борменталь</a:t>
            </a:r>
            <a:r>
              <a:rPr lang="uk-UA" sz="2000" dirty="0" smtClean="0">
                <a:latin typeface="+mn-lt"/>
              </a:rPr>
              <a:t> пропонує  Преображенському отруїти його. За всі витівки Шарикова професор і асистент присипляють його і готують до операції. Псу повернули його гіпофіз, і він, ставши Шариком, продовжив жити в квартирі професора</a:t>
            </a:r>
            <a:endParaRPr lang="ru-RU" sz="2000" dirty="0" smtClean="0">
              <a:latin typeface="+mn-lt"/>
            </a:endParaRPr>
          </a:p>
          <a:p>
            <a:endParaRPr lang="ru-RU" dirty="0"/>
          </a:p>
        </p:txBody>
      </p:sp>
      <p:pic>
        <p:nvPicPr>
          <p:cNvPr id="3" name="Picture 8" descr="ÐÐ¾Ð²âÑÐ·Ð°Ð½Ðµ Ð·Ð¾Ð±ÑÐ°Ð¶ÐµÐ½Ð½Ñ"/>
          <p:cNvPicPr>
            <a:picLocks noChangeAspect="1" noChangeArrowheads="1"/>
          </p:cNvPicPr>
          <p:nvPr/>
        </p:nvPicPr>
        <p:blipFill>
          <a:blip r:embed="rId2" cstate="print"/>
          <a:srcRect/>
          <a:stretch>
            <a:fillRect/>
          </a:stretch>
        </p:blipFill>
        <p:spPr bwMode="auto">
          <a:xfrm>
            <a:off x="251520" y="4337720"/>
            <a:ext cx="2811615" cy="2520280"/>
          </a:xfrm>
          <a:prstGeom prst="rect">
            <a:avLst/>
          </a:prstGeom>
          <a:ln>
            <a:noFill/>
          </a:ln>
          <a:effectLst>
            <a:softEdge rad="112500"/>
          </a:effectLst>
        </p:spPr>
      </p:pic>
      <p:pic>
        <p:nvPicPr>
          <p:cNvPr id="4" name="Picture 6"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3" cstate="print"/>
          <a:srcRect/>
          <a:stretch>
            <a:fillRect/>
          </a:stretch>
        </p:blipFill>
        <p:spPr bwMode="auto">
          <a:xfrm>
            <a:off x="251520" y="1"/>
            <a:ext cx="2664296" cy="2383531"/>
          </a:xfrm>
          <a:prstGeom prst="rect">
            <a:avLst/>
          </a:prstGeom>
          <a:ln>
            <a:noFill/>
          </a:ln>
          <a:effectLst>
            <a:softEdge rad="112500"/>
          </a:effectLst>
        </p:spPr>
      </p:pic>
      <p:pic>
        <p:nvPicPr>
          <p:cNvPr id="5" name="Picture 4" descr="ÐÐ¾Ð²âÑÐ·Ð°Ð½Ðµ Ð·Ð¾Ð±ÑÐ°Ð¶ÐµÐ½Ð½Ñ"/>
          <p:cNvPicPr>
            <a:picLocks noChangeAspect="1" noChangeArrowheads="1"/>
          </p:cNvPicPr>
          <p:nvPr/>
        </p:nvPicPr>
        <p:blipFill>
          <a:blip r:embed="rId4" cstate="print"/>
          <a:srcRect/>
          <a:stretch>
            <a:fillRect/>
          </a:stretch>
        </p:blipFill>
        <p:spPr bwMode="auto">
          <a:xfrm>
            <a:off x="251520" y="2348880"/>
            <a:ext cx="2736304" cy="2052228"/>
          </a:xfrm>
          <a:prstGeom prst="rect">
            <a:avLst/>
          </a:prstGeom>
          <a:ln>
            <a:noFill/>
          </a:ln>
          <a:effectLst>
            <a:softEdge rad="112500"/>
          </a:effectLst>
        </p:spPr>
      </p:pic>
    </p:spTree>
    <p:extLst>
      <p:ext uri="{BB962C8B-B14F-4D97-AF65-F5344CB8AC3E}">
        <p14:creationId xmlns:p14="http://schemas.microsoft.com/office/powerpoint/2010/main" val="15049272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5" y="332656"/>
            <a:ext cx="5760640" cy="63093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uk-UA" sz="2000" b="1" dirty="0" smtClean="0">
                <a:solidFill>
                  <a:srgbClr val="002060"/>
                </a:solidFill>
                <a:latin typeface="+mn-lt"/>
              </a:rPr>
              <a:t>Шарик:</a:t>
            </a:r>
          </a:p>
          <a:p>
            <a:pPr>
              <a:buFontTx/>
              <a:buChar char="-"/>
            </a:pPr>
            <a:r>
              <a:rPr lang="uk-UA" sz="2000" dirty="0" smtClean="0"/>
              <a:t>Бездомний пес.</a:t>
            </a:r>
          </a:p>
          <a:p>
            <a:pPr>
              <a:buFontTx/>
              <a:buChar char="-"/>
            </a:pPr>
            <a:r>
              <a:rPr lang="uk-UA" sz="2000" dirty="0" smtClean="0"/>
              <a:t>Страждає від холоду і болю в боці  в московському дворику.</a:t>
            </a:r>
          </a:p>
          <a:p>
            <a:pPr>
              <a:buFontTx/>
              <a:buChar char="-"/>
            </a:pPr>
            <a:r>
              <a:rPr lang="uk-UA" sz="2000" dirty="0" smtClean="0"/>
              <a:t>Міркує про своє життя, аналізує  людський побут і типи людей.</a:t>
            </a:r>
          </a:p>
          <a:p>
            <a:pPr>
              <a:buFontTx/>
              <a:buChar char="-"/>
            </a:pPr>
            <a:r>
              <a:rPr lang="uk-UA" sz="2000" dirty="0" smtClean="0"/>
              <a:t>Не подобаються швейцари і двірники.</a:t>
            </a:r>
          </a:p>
          <a:p>
            <a:pPr>
              <a:buFontTx/>
              <a:buChar char="-"/>
            </a:pPr>
            <a:r>
              <a:rPr lang="uk-UA" sz="2000" dirty="0" smtClean="0"/>
              <a:t>Вміє розпізнавати букви на магазинних вивісках.</a:t>
            </a:r>
          </a:p>
          <a:p>
            <a:pPr>
              <a:buFontTx/>
              <a:buChar char="-"/>
            </a:pPr>
            <a:r>
              <a:rPr lang="uk-UA" sz="2000" dirty="0" smtClean="0"/>
              <a:t>Приймає ковбасу від багато вдягненого пана і йде за ним.</a:t>
            </a:r>
          </a:p>
          <a:p>
            <a:pPr>
              <a:buFontTx/>
              <a:buChar char="-"/>
            </a:pPr>
            <a:r>
              <a:rPr lang="uk-UA" sz="2000" dirty="0" smtClean="0"/>
              <a:t>Зі страху бігає по квартирі.</a:t>
            </a:r>
          </a:p>
          <a:p>
            <a:pPr>
              <a:buFontTx/>
              <a:buChar char="-"/>
            </a:pPr>
            <a:r>
              <a:rPr lang="uk-UA" sz="2000" dirty="0" smtClean="0"/>
              <a:t>Присипляють і лікують йому хвору лапу.</a:t>
            </a:r>
          </a:p>
          <a:p>
            <a:pPr>
              <a:buFontTx/>
              <a:buChar char="-"/>
            </a:pPr>
            <a:r>
              <a:rPr lang="uk-UA" sz="2000" dirty="0" smtClean="0"/>
              <a:t>Прокинувшись, стежить за тим, як лікар приймає пацієнтів.</a:t>
            </a:r>
          </a:p>
          <a:p>
            <a:pPr>
              <a:buFontTx/>
              <a:buChar char="-"/>
            </a:pPr>
            <a:r>
              <a:rPr lang="uk-UA" sz="2000" dirty="0" smtClean="0"/>
              <a:t>Оговтується від ран, звикає до квартири.</a:t>
            </a:r>
          </a:p>
          <a:p>
            <a:pPr>
              <a:buFontTx/>
              <a:buChar char="-"/>
            </a:pPr>
            <a:r>
              <a:rPr lang="uk-UA" sz="2000" dirty="0" smtClean="0"/>
              <a:t>Купили йому статусний нашийник, смачно годують.</a:t>
            </a:r>
          </a:p>
          <a:p>
            <a:pPr>
              <a:buFontTx/>
              <a:buChar char="-"/>
            </a:pPr>
            <a:r>
              <a:rPr lang="uk-UA" sz="2000" dirty="0" smtClean="0"/>
              <a:t>Роблять операцію по пересадці гіпофізу.</a:t>
            </a:r>
          </a:p>
          <a:p>
            <a:pPr>
              <a:buFontTx/>
              <a:buChar char="-"/>
            </a:pPr>
            <a:endParaRPr lang="ru-RU" sz="2000" dirty="0"/>
          </a:p>
        </p:txBody>
      </p:sp>
      <p:sp>
        <p:nvSpPr>
          <p:cNvPr id="12289" name="Rectangle 1"/>
          <p:cNvSpPr>
            <a:spLocks noChangeArrowheads="1"/>
          </p:cNvSpPr>
          <p:nvPr/>
        </p:nvSpPr>
        <p:spPr bwMode="auto">
          <a:xfrm>
            <a:off x="5975648" y="5085184"/>
            <a:ext cx="3168352"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2000" b="0"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(Шарик - розумна істота, він здатний міркувати, робити висновки, він навіть уміє читати.)</a:t>
            </a:r>
            <a:endParaRPr kumimoji="0" lang="uk-UA"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 name="Picture 4" descr="ÐÐ¾Ð²âÑÐ·Ð°Ð½Ðµ Ð·Ð¾Ð±ÑÐ°Ð¶ÐµÐ½Ð½Ñ"/>
          <p:cNvPicPr>
            <a:picLocks noChangeAspect="1" noChangeArrowheads="1"/>
          </p:cNvPicPr>
          <p:nvPr/>
        </p:nvPicPr>
        <p:blipFill>
          <a:blip r:embed="rId2" cstate="print"/>
          <a:srcRect/>
          <a:stretch>
            <a:fillRect/>
          </a:stretch>
        </p:blipFill>
        <p:spPr bwMode="auto">
          <a:xfrm>
            <a:off x="5879638" y="2636912"/>
            <a:ext cx="3264362" cy="24482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8" descr="ÐÐ¾Ð²âÑÐ·Ð°Ð½Ðµ Ð·Ð¾Ð±ÑÐ°Ð¶ÐµÐ½Ð½Ñ"/>
          <p:cNvPicPr>
            <a:picLocks noChangeAspect="1" noChangeArrowheads="1"/>
          </p:cNvPicPr>
          <p:nvPr/>
        </p:nvPicPr>
        <p:blipFill>
          <a:blip r:embed="rId3" cstate="print"/>
          <a:srcRect l="5646" t="2524" r="4020" b="-960"/>
          <a:stretch>
            <a:fillRect/>
          </a:stretch>
        </p:blipFill>
        <p:spPr bwMode="auto">
          <a:xfrm>
            <a:off x="5868145" y="-1"/>
            <a:ext cx="3275856" cy="266163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69888" y="316170"/>
            <a:ext cx="6174432" cy="3170099"/>
          </a:xfrm>
          <a:prstGeom prst="rect">
            <a:avLst/>
          </a:prstGeom>
        </p:spPr>
        <p:txBody>
          <a:bodyPr wrap="square">
            <a:spAutoFit/>
          </a:bodyPr>
          <a:lstStyle/>
          <a:p>
            <a:r>
              <a:rPr lang="uk-UA" sz="2000" dirty="0" smtClean="0">
                <a:latin typeface="+mn-lt"/>
              </a:rPr>
              <a:t>Донором для створення Шарикова – нової людини ста </a:t>
            </a:r>
            <a:r>
              <a:rPr lang="uk-UA" sz="2000" b="1" dirty="0" smtClean="0">
                <a:latin typeface="+mn-lt"/>
              </a:rPr>
              <a:t>Клим Григорович </a:t>
            </a:r>
            <a:r>
              <a:rPr lang="uk-UA" sz="2000" b="1" dirty="0" err="1" smtClean="0">
                <a:latin typeface="+mn-lt"/>
              </a:rPr>
              <a:t>Чугункин</a:t>
            </a:r>
            <a:r>
              <a:rPr lang="uk-UA" sz="2000" dirty="0" smtClean="0">
                <a:latin typeface="+mn-lt"/>
              </a:rPr>
              <a:t>, 25 років,  неодружений. Безпартійний, судився три рази і виправданий: вперше завдяки недоліку доказів, другий раз походження врятувало, в третій раз - умовно каторга на 15 років. Крадіжки. Професія - гра на балалайці по корчмах. Малого зросту, погано складений. Печінка розширена (алкоголь). Причина смерті - удар ножем в серце в пивній «Стоп-сигнал» у Преображенської застави.</a:t>
            </a:r>
            <a:endParaRPr lang="ru-RU" sz="2000" dirty="0">
              <a:latin typeface="+mn-lt"/>
            </a:endParaRPr>
          </a:p>
        </p:txBody>
      </p:sp>
      <p:pic>
        <p:nvPicPr>
          <p:cNvPr id="4" name="Picture 2" descr="ÐÐ¾Ð²âÑÐ·Ð°Ð½Ðµ Ð·Ð¾Ð±ÑÐ°Ð¶ÐµÐ½Ð½Ñ"/>
          <p:cNvPicPr>
            <a:picLocks noChangeAspect="1" noChangeArrowheads="1"/>
          </p:cNvPicPr>
          <p:nvPr/>
        </p:nvPicPr>
        <p:blipFill>
          <a:blip r:embed="rId2" cstate="print"/>
          <a:srcRect/>
          <a:stretch>
            <a:fillRect/>
          </a:stretch>
        </p:blipFill>
        <p:spPr bwMode="auto">
          <a:xfrm>
            <a:off x="4211960" y="3717032"/>
            <a:ext cx="4536504" cy="299620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2" descr="ÐÐ¾Ð²âÑÐ·Ð°Ð½Ðµ Ð·Ð¾Ð±ÑÐ°Ð¶ÐµÐ½Ð½Ñ"/>
          <p:cNvPicPr>
            <a:picLocks noChangeAspect="1" noChangeArrowheads="1"/>
          </p:cNvPicPr>
          <p:nvPr/>
        </p:nvPicPr>
        <p:blipFill>
          <a:blip r:embed="rId3" cstate="print"/>
          <a:srcRect/>
          <a:stretch>
            <a:fillRect/>
          </a:stretch>
        </p:blipFill>
        <p:spPr bwMode="auto">
          <a:xfrm>
            <a:off x="0" y="908720"/>
            <a:ext cx="2969888" cy="518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404978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0"/>
            <a:ext cx="6444208" cy="6524863"/>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uk-UA" b="1" dirty="0" smtClean="0">
                <a:solidFill>
                  <a:srgbClr val="002060"/>
                </a:solidFill>
              </a:rPr>
              <a:t>Поліграф </a:t>
            </a:r>
            <a:r>
              <a:rPr lang="uk-UA" b="1" dirty="0" err="1" smtClean="0">
                <a:solidFill>
                  <a:srgbClr val="002060"/>
                </a:solidFill>
              </a:rPr>
              <a:t>Поліграфович</a:t>
            </a:r>
            <a:r>
              <a:rPr lang="uk-UA" b="1" dirty="0" smtClean="0">
                <a:solidFill>
                  <a:srgbClr val="002060"/>
                </a:solidFill>
              </a:rPr>
              <a:t> </a:t>
            </a:r>
            <a:r>
              <a:rPr lang="uk-UA" b="1" dirty="0" err="1" smtClean="0">
                <a:solidFill>
                  <a:srgbClr val="002060"/>
                </a:solidFill>
              </a:rPr>
              <a:t>Шариков</a:t>
            </a:r>
            <a:r>
              <a:rPr lang="uk-UA" b="1" dirty="0" smtClean="0">
                <a:solidFill>
                  <a:srgbClr val="002060"/>
                </a:solidFill>
              </a:rPr>
              <a:t>:</a:t>
            </a:r>
          </a:p>
          <a:p>
            <a:pPr>
              <a:buFontTx/>
              <a:buChar char="-"/>
            </a:pPr>
            <a:r>
              <a:rPr lang="uk-UA" sz="2000" dirty="0" smtClean="0"/>
              <a:t>Не прагне до освоєння етикету.</a:t>
            </a:r>
          </a:p>
          <a:p>
            <a:pPr>
              <a:buFontTx/>
              <a:buChar char="-"/>
            </a:pPr>
            <a:r>
              <a:rPr lang="uk-UA" sz="2000" dirty="0" smtClean="0"/>
              <a:t>Під впливом </a:t>
            </a:r>
            <a:r>
              <a:rPr lang="uk-UA" sz="2000" dirty="0" err="1" smtClean="0"/>
              <a:t>будкома</a:t>
            </a:r>
            <a:r>
              <a:rPr lang="uk-UA" sz="2000" dirty="0" smtClean="0"/>
              <a:t> набуває мінімальний запас слів і просить зробити йому паспорт.</a:t>
            </a:r>
          </a:p>
          <a:p>
            <a:pPr>
              <a:buFontTx/>
              <a:buChar char="-"/>
            </a:pPr>
            <a:r>
              <a:rPr lang="uk-UA" sz="2000" dirty="0" smtClean="0"/>
              <a:t>Сам підбирає собі </a:t>
            </a:r>
            <a:r>
              <a:rPr lang="uk-UA" sz="2000" dirty="0" err="1" smtClean="0"/>
              <a:t>ім</a:t>
            </a:r>
            <a:r>
              <a:rPr lang="en-US" sz="2000" dirty="0" smtClean="0"/>
              <a:t>’</a:t>
            </a:r>
            <a:r>
              <a:rPr lang="uk-UA" sz="2000" dirty="0" smtClean="0"/>
              <a:t>я і прізвище.</a:t>
            </a:r>
          </a:p>
          <a:p>
            <a:pPr>
              <a:buFontTx/>
              <a:buChar char="-"/>
            </a:pPr>
            <a:r>
              <a:rPr lang="uk-UA" sz="2000" dirty="0" smtClean="0"/>
              <a:t>Зробив погром у ванній кімнаті через кота. Хочуть виселити, але не вдається.</a:t>
            </a:r>
          </a:p>
          <a:p>
            <a:pPr>
              <a:buFontTx/>
              <a:buChar char="-"/>
            </a:pPr>
            <a:r>
              <a:rPr lang="uk-UA" sz="2000" dirty="0" smtClean="0"/>
              <a:t>Вживає на обід  спиртні напої.</a:t>
            </a:r>
          </a:p>
          <a:p>
            <a:pPr>
              <a:buFontTx/>
              <a:buChar char="-"/>
            </a:pPr>
            <a:r>
              <a:rPr lang="uk-UA" sz="2000" dirty="0" smtClean="0"/>
              <a:t>Бажає розваг.</a:t>
            </a:r>
          </a:p>
          <a:p>
            <a:pPr>
              <a:buFontTx/>
              <a:buChar char="-"/>
            </a:pPr>
            <a:r>
              <a:rPr lang="uk-UA" sz="2000" dirty="0" smtClean="0"/>
              <a:t>Вимагає у професора дозвіл на проживання.</a:t>
            </a:r>
          </a:p>
          <a:p>
            <a:pPr>
              <a:buFontTx/>
              <a:buChar char="-"/>
            </a:pPr>
            <a:r>
              <a:rPr lang="uk-UA" sz="2000" dirty="0" smtClean="0"/>
              <a:t>Займається крадіжкою.</a:t>
            </a:r>
          </a:p>
          <a:p>
            <a:pPr>
              <a:buFontTx/>
              <a:buChar char="-"/>
            </a:pPr>
            <a:r>
              <a:rPr lang="uk-UA" sz="2000" dirty="0" smtClean="0"/>
              <a:t>Привів у будинок сторонніх. За це позбавлений улюблених речей.</a:t>
            </a:r>
          </a:p>
          <a:p>
            <a:pPr>
              <a:buFontTx/>
              <a:buChar char="-"/>
            </a:pPr>
            <a:r>
              <a:rPr lang="uk-UA" sz="2000" dirty="0" smtClean="0"/>
              <a:t>Влаштовується на роботу – завідувачем  відділу по позбавленню міста від бродячих тварин.</a:t>
            </a:r>
          </a:p>
          <a:p>
            <a:pPr>
              <a:buFontTx/>
              <a:buChar char="-"/>
            </a:pPr>
            <a:r>
              <a:rPr lang="uk-UA" sz="2000" dirty="0" smtClean="0"/>
              <a:t>Приводить додому наречену – колегу зі служби.</a:t>
            </a:r>
          </a:p>
          <a:p>
            <a:pPr>
              <a:buFontTx/>
              <a:buChar char="-"/>
            </a:pPr>
            <a:r>
              <a:rPr lang="uk-UA" sz="2000" dirty="0" smtClean="0"/>
              <a:t>Звинуватив Преображенського і </a:t>
            </a:r>
            <a:r>
              <a:rPr lang="uk-UA" sz="2000" dirty="0" err="1" smtClean="0"/>
              <a:t>Борменталя</a:t>
            </a:r>
            <a:r>
              <a:rPr lang="uk-UA" sz="2000" dirty="0" smtClean="0"/>
              <a:t>, що вони задумали вбити його і </a:t>
            </a:r>
            <a:r>
              <a:rPr lang="uk-UA" sz="2000" dirty="0" err="1" smtClean="0"/>
              <a:t>Швондера</a:t>
            </a:r>
            <a:r>
              <a:rPr lang="uk-UA" sz="2000" dirty="0" smtClean="0"/>
              <a:t>, агітували проти радянської влади….</a:t>
            </a:r>
          </a:p>
          <a:p>
            <a:pPr>
              <a:buFontTx/>
              <a:buChar char="-"/>
            </a:pPr>
            <a:r>
              <a:rPr lang="uk-UA" sz="2000" dirty="0" smtClean="0"/>
              <a:t>За всі витівки Шарикова професор і асистент присипляють його і готують до операції</a:t>
            </a:r>
            <a:endParaRPr lang="ru-RU" sz="2000" dirty="0"/>
          </a:p>
        </p:txBody>
      </p:sp>
      <p:pic>
        <p:nvPicPr>
          <p:cNvPr id="4" name="Picture 4" descr="ÐÐ¾Ð²âÑÐ·Ð°Ð½Ðµ Ð·Ð¾Ð±ÑÐ°Ð¶ÐµÐ½Ð½Ñ"/>
          <p:cNvPicPr>
            <a:picLocks noChangeAspect="1" noChangeArrowheads="1"/>
          </p:cNvPicPr>
          <p:nvPr/>
        </p:nvPicPr>
        <p:blipFill>
          <a:blip r:embed="rId2" cstate="print"/>
          <a:srcRect/>
          <a:stretch>
            <a:fillRect/>
          </a:stretch>
        </p:blipFill>
        <p:spPr bwMode="auto">
          <a:xfrm>
            <a:off x="6732240" y="0"/>
            <a:ext cx="2411760" cy="24117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2" descr="ÐÐ¾Ð²âÑÐ·Ð°Ð½Ðµ Ð·Ð¾Ð±ÑÐ°Ð¶ÐµÐ½Ð½Ñ"/>
          <p:cNvPicPr>
            <a:picLocks noChangeAspect="1" noChangeArrowheads="1"/>
          </p:cNvPicPr>
          <p:nvPr/>
        </p:nvPicPr>
        <p:blipFill>
          <a:blip r:embed="rId3" cstate="print"/>
          <a:srcRect t="4430" r="4025" b="21743"/>
          <a:stretch>
            <a:fillRect/>
          </a:stretch>
        </p:blipFill>
        <p:spPr bwMode="auto">
          <a:xfrm>
            <a:off x="6228184" y="2204864"/>
            <a:ext cx="2699792" cy="2076763"/>
          </a:xfrm>
          <a:prstGeom prst="rect">
            <a:avLst/>
          </a:prstGeom>
          <a:noFill/>
        </p:spPr>
      </p:pic>
      <p:sp>
        <p:nvSpPr>
          <p:cNvPr id="11265" name="Rectangle 1"/>
          <p:cNvSpPr>
            <a:spLocks noChangeArrowheads="1"/>
          </p:cNvSpPr>
          <p:nvPr/>
        </p:nvSpPr>
        <p:spPr bwMode="auto">
          <a:xfrm>
            <a:off x="6660232" y="4154597"/>
            <a:ext cx="2483768"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b="1" i="1" u="none" strike="noStrike" cap="none" normalizeH="0" baseline="0" dirty="0" err="1" smtClean="0">
                <a:ln>
                  <a:noFill/>
                </a:ln>
                <a:solidFill>
                  <a:srgbClr val="002060"/>
                </a:solidFill>
                <a:effectLst/>
                <a:latin typeface="+mn-lt"/>
                <a:ea typeface="Times New Roman" pitchFamily="18" charset="0"/>
                <a:cs typeface="Arial" pitchFamily="34" charset="0"/>
              </a:rPr>
              <a:t>Шариков</a:t>
            </a:r>
            <a:r>
              <a:rPr kumimoji="0" lang="uk-UA" b="0" i="1" u="none" strike="noStrike" cap="none" normalizeH="0" baseline="0" dirty="0" smtClean="0">
                <a:ln>
                  <a:noFill/>
                </a:ln>
                <a:solidFill>
                  <a:schemeClr val="tx1"/>
                </a:solidFill>
                <a:effectLst/>
                <a:latin typeface="+mn-lt"/>
                <a:ea typeface="Times New Roman" pitchFamily="18" charset="0"/>
                <a:cs typeface="Arial" pitchFamily="34" charset="0"/>
              </a:rPr>
              <a:t> - модель нового «трудового елементу», пролетаріату, який не поважає минуле, думає, що йому все дозволено і усі повинні йому підкорятись.</a:t>
            </a:r>
            <a:endParaRPr kumimoji="0" lang="uk-UA" b="0" i="1" u="none" strike="noStrike" cap="none" normalizeH="0" baseline="0" dirty="0" smtClean="0">
              <a:ln>
                <a:noFill/>
              </a:ln>
              <a:solidFill>
                <a:schemeClr val="tx1"/>
              </a:solidFill>
              <a:effectLst/>
              <a:latin typeface="+mn-lt"/>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79512" y="188640"/>
          <a:ext cx="8712968" cy="6431280"/>
        </p:xfrm>
        <a:graphic>
          <a:graphicData uri="http://schemas.openxmlformats.org/drawingml/2006/table">
            <a:tbl>
              <a:tblPr firstRow="1" bandRow="1">
                <a:tableStyleId>{F5AB1C69-6EDB-4FF4-983F-18BD219EF322}</a:tableStyleId>
              </a:tblPr>
              <a:tblGrid>
                <a:gridCol w="4356484"/>
                <a:gridCol w="468052"/>
                <a:gridCol w="3888432"/>
              </a:tblGrid>
              <a:tr h="370840">
                <a:tc>
                  <a:txBody>
                    <a:bodyPr/>
                    <a:lstStyle/>
                    <a:p>
                      <a:pPr algn="ctr"/>
                      <a:r>
                        <a:rPr lang="ru-RU" sz="2400" dirty="0" smtClean="0">
                          <a:latin typeface="Franklin Gothic Book" pitchFamily="34" charset="0"/>
                          <a:cs typeface="Times New Roman" pitchFamily="18" charset="0"/>
                        </a:rPr>
                        <a:t>Шарик</a:t>
                      </a:r>
                      <a:endParaRPr lang="ru-RU" sz="2400" dirty="0">
                        <a:latin typeface="Franklin Gothic Book" pitchFamily="34" charset="0"/>
                        <a:cs typeface="Times New Roman" pitchFamily="18" charset="0"/>
                      </a:endParaRPr>
                    </a:p>
                  </a:txBody>
                  <a:tcPr/>
                </a:tc>
                <a:tc gridSpan="2">
                  <a:txBody>
                    <a:bodyPr/>
                    <a:lstStyle/>
                    <a:p>
                      <a:pPr algn="ctr"/>
                      <a:r>
                        <a:rPr lang="ru-RU" sz="2400" dirty="0" smtClean="0">
                          <a:latin typeface="Franklin Gothic Book" pitchFamily="34" charset="0"/>
                          <a:cs typeface="Times New Roman" pitchFamily="18" charset="0"/>
                        </a:rPr>
                        <a:t>Шариков</a:t>
                      </a:r>
                      <a:endParaRPr lang="ru-RU" sz="2400" dirty="0">
                        <a:latin typeface="Franklin Gothic Book" pitchFamily="34" charset="0"/>
                        <a:cs typeface="Times New Roman" pitchFamily="18" charset="0"/>
                      </a:endParaRPr>
                    </a:p>
                  </a:txBody>
                  <a:tcPr/>
                </a:tc>
                <a:tc hMerge="1">
                  <a:txBody>
                    <a:bodyPr/>
                    <a:lstStyle/>
                    <a:p>
                      <a:endParaRPr lang="ru-RU"/>
                    </a:p>
                  </a:txBody>
                  <a:tcPr/>
                </a:tc>
              </a:tr>
              <a:tr h="370840">
                <a:tc gridSpan="3">
                  <a:txBody>
                    <a:bodyPr/>
                    <a:lstStyle/>
                    <a:p>
                      <a:pPr algn="l"/>
                      <a:r>
                        <a:rPr lang="ru-RU" sz="2000" dirty="0" smtClean="0">
                          <a:latin typeface="Franklin Gothic Book" pitchFamily="34" charset="0"/>
                          <a:cs typeface="Times New Roman" pitchFamily="18" charset="0"/>
                        </a:rPr>
                        <a:t>           </a:t>
                      </a:r>
                      <a:r>
                        <a:rPr lang="ru-RU" sz="2000" dirty="0" err="1" smtClean="0">
                          <a:latin typeface="Franklin Gothic Book" pitchFamily="34" charset="0"/>
                          <a:cs typeface="Times New Roman" pitchFamily="18" charset="0"/>
                        </a:rPr>
                        <a:t>Обидва</a:t>
                      </a:r>
                      <a:r>
                        <a:rPr lang="ru-RU" sz="2000" dirty="0" smtClean="0">
                          <a:latin typeface="Franklin Gothic Book" pitchFamily="34" charset="0"/>
                          <a:cs typeface="Times New Roman" pitchFamily="18" charset="0"/>
                        </a:rPr>
                        <a:t> </a:t>
                      </a:r>
                      <a:r>
                        <a:rPr lang="ru-RU" sz="2000" dirty="0" err="1" smtClean="0">
                          <a:latin typeface="Franklin Gothic Book" pitchFamily="34" charset="0"/>
                          <a:cs typeface="Times New Roman" pitchFamily="18" charset="0"/>
                        </a:rPr>
                        <a:t>відчували</a:t>
                      </a:r>
                      <a:r>
                        <a:rPr lang="ru-RU" sz="2000" dirty="0" smtClean="0">
                          <a:latin typeface="Franklin Gothic Book" pitchFamily="34" charset="0"/>
                          <a:cs typeface="Times New Roman" pitchFamily="18" charset="0"/>
                        </a:rPr>
                        <a:t> </a:t>
                      </a:r>
                      <a:r>
                        <a:rPr lang="ru-RU" sz="2000" dirty="0" err="1" smtClean="0">
                          <a:latin typeface="Franklin Gothic Book" pitchFamily="34" charset="0"/>
                          <a:cs typeface="Times New Roman" pitchFamily="18" charset="0"/>
                        </a:rPr>
                        <a:t>глибоку</a:t>
                      </a:r>
                      <a:r>
                        <a:rPr lang="ru-RU" sz="2000" dirty="0" smtClean="0">
                          <a:latin typeface="Franklin Gothic Book" pitchFamily="34" charset="0"/>
                          <a:cs typeface="Times New Roman" pitchFamily="18" charset="0"/>
                        </a:rPr>
                        <a:t> ненависть до </a:t>
                      </a:r>
                      <a:r>
                        <a:rPr lang="ru-RU" sz="2000" dirty="0" err="1" smtClean="0">
                          <a:latin typeface="Franklin Gothic Book" pitchFamily="34" charset="0"/>
                          <a:cs typeface="Times New Roman" pitchFamily="18" charset="0"/>
                        </a:rPr>
                        <a:t>кішок</a:t>
                      </a:r>
                      <a:r>
                        <a:rPr lang="ru-RU" sz="2000" dirty="0" smtClean="0">
                          <a:latin typeface="Franklin Gothic Book" pitchFamily="34" charset="0"/>
                          <a:cs typeface="Times New Roman" pitchFamily="18" charset="0"/>
                        </a:rPr>
                        <a:t>, </a:t>
                      </a:r>
                      <a:r>
                        <a:rPr lang="ru-RU" sz="2000" dirty="0" err="1" smtClean="0">
                          <a:latin typeface="Franklin Gothic Book" pitchFamily="34" charset="0"/>
                          <a:cs typeface="Times New Roman" pitchFamily="18" charset="0"/>
                        </a:rPr>
                        <a:t>виявилися</a:t>
                      </a:r>
                      <a:endParaRPr lang="ru-RU" sz="2000" dirty="0" smtClean="0">
                        <a:latin typeface="Franklin Gothic Book" pitchFamily="34" charset="0"/>
                        <a:cs typeface="Times New Roman" pitchFamily="18" charset="0"/>
                      </a:endParaRPr>
                    </a:p>
                    <a:p>
                      <a:pPr algn="ctr"/>
                      <a:r>
                        <a:rPr lang="ru-RU" sz="2000" dirty="0" smtClean="0">
                          <a:latin typeface="Franklin Gothic Book" pitchFamily="34" charset="0"/>
                          <a:cs typeface="Times New Roman" pitchFamily="18" charset="0"/>
                        </a:rPr>
                        <a:t> </a:t>
                      </a:r>
                      <a:r>
                        <a:rPr lang="ru-RU" sz="2000" dirty="0" err="1" smtClean="0">
                          <a:latin typeface="Franklin Gothic Book" pitchFamily="34" charset="0"/>
                          <a:cs typeface="Times New Roman" pitchFamily="18" charset="0"/>
                        </a:rPr>
                        <a:t>хитрими</a:t>
                      </a:r>
                      <a:r>
                        <a:rPr lang="ru-RU" sz="2000" dirty="0" smtClean="0">
                          <a:latin typeface="Franklin Gothic Book" pitchFamily="34" charset="0"/>
                          <a:cs typeface="Times New Roman" pitchFamily="18" charset="0"/>
                        </a:rPr>
                        <a:t>, </a:t>
                      </a:r>
                      <a:r>
                        <a:rPr lang="ru-RU" sz="2000" baseline="0" dirty="0" smtClean="0">
                          <a:latin typeface="Franklin Gothic Book" pitchFamily="34" charset="0"/>
                          <a:cs typeface="Times New Roman" pitchFamily="18" charset="0"/>
                        </a:rPr>
                        <a:t> </a:t>
                      </a:r>
                      <a:r>
                        <a:rPr lang="ru-RU" sz="2000" dirty="0" err="1" smtClean="0">
                          <a:latin typeface="Franklin Gothic Book" pitchFamily="34" charset="0"/>
                          <a:cs typeface="Times New Roman" pitchFamily="18" charset="0"/>
                        </a:rPr>
                        <a:t>але</a:t>
                      </a:r>
                      <a:r>
                        <a:rPr lang="ru-RU" sz="2000" dirty="0" smtClean="0">
                          <a:latin typeface="Franklin Gothic Book" pitchFamily="34" charset="0"/>
                          <a:cs typeface="Times New Roman" pitchFamily="18" charset="0"/>
                        </a:rPr>
                        <a:t> </a:t>
                      </a:r>
                      <a:r>
                        <a:rPr lang="ru-RU" sz="2000" dirty="0" err="1" smtClean="0">
                          <a:latin typeface="Franklin Gothic Book" pitchFamily="34" charset="0"/>
                          <a:cs typeface="Times New Roman" pitchFamily="18" charset="0"/>
                        </a:rPr>
                        <a:t>довірливими</a:t>
                      </a:r>
                      <a:r>
                        <a:rPr lang="ru-RU" sz="2000" baseline="0" dirty="0" smtClean="0">
                          <a:latin typeface="Franklin Gothic Book" pitchFamily="34" charset="0"/>
                          <a:cs typeface="Times New Roman" pitchFamily="18" charset="0"/>
                        </a:rPr>
                        <a:t> «</a:t>
                      </a:r>
                      <a:r>
                        <a:rPr lang="ru-RU" sz="2000" baseline="0" dirty="0" err="1" smtClean="0">
                          <a:latin typeface="Franklin Gothic Book" pitchFamily="34" charset="0"/>
                          <a:cs typeface="Times New Roman" pitchFamily="18" charset="0"/>
                        </a:rPr>
                        <a:t>особистостями</a:t>
                      </a:r>
                      <a:r>
                        <a:rPr lang="ru-RU" sz="2000" baseline="0" dirty="0" smtClean="0">
                          <a:latin typeface="Franklin Gothic Book" pitchFamily="34" charset="0"/>
                          <a:cs typeface="Times New Roman" pitchFamily="18" charset="0"/>
                        </a:rPr>
                        <a:t>»</a:t>
                      </a:r>
                      <a:endParaRPr lang="ru-RU" sz="2000" dirty="0">
                        <a:latin typeface="Franklin Gothic Book" pitchFamily="34" charset="0"/>
                        <a:cs typeface="Times New Roman" pitchFamily="18" charset="0"/>
                      </a:endParaRPr>
                    </a:p>
                  </a:txBody>
                  <a:tcPr/>
                </a:tc>
                <a:tc hMerge="1">
                  <a:txBody>
                    <a:bodyPr/>
                    <a:lstStyle/>
                    <a:p>
                      <a:endParaRPr lang="ru-RU" dirty="0"/>
                    </a:p>
                  </a:txBody>
                  <a:tcPr/>
                </a:tc>
                <a:tc hMerge="1">
                  <a:txBody>
                    <a:bodyPr/>
                    <a:lstStyle/>
                    <a:p>
                      <a:endParaRPr lang="ru-RU"/>
                    </a:p>
                  </a:txBody>
                  <a:tcPr/>
                </a:tc>
              </a:tr>
              <a:tr h="370840">
                <a:tc gridSpan="2">
                  <a:txBody>
                    <a:bodyPr/>
                    <a:lstStyle/>
                    <a:p>
                      <a:r>
                        <a:rPr lang="uk-UA" sz="2000" dirty="0" smtClean="0">
                          <a:latin typeface="Franklin Gothic Book" pitchFamily="34" charset="0"/>
                          <a:cs typeface="Times New Roman" pitchFamily="18" charset="0"/>
                        </a:rPr>
                        <a:t>Поранений,</a:t>
                      </a:r>
                      <a:r>
                        <a:rPr lang="uk-UA" sz="2000" baseline="0" dirty="0" smtClean="0">
                          <a:latin typeface="Franklin Gothic Book" pitchFamily="34" charset="0"/>
                          <a:cs typeface="Times New Roman" pitchFamily="18" charset="0"/>
                        </a:rPr>
                        <a:t> побитий не тільки життям, а й людьми.</a:t>
                      </a:r>
                      <a:r>
                        <a:rPr lang="en-US" sz="2000" baseline="0" dirty="0" smtClean="0">
                          <a:latin typeface="Franklin Gothic Book" pitchFamily="34" charset="0"/>
                          <a:cs typeface="Times New Roman" pitchFamily="18" charset="0"/>
                        </a:rPr>
                        <a:t> </a:t>
                      </a:r>
                      <a:r>
                        <a:rPr lang="uk-UA" sz="2000" baseline="0" dirty="0" smtClean="0">
                          <a:latin typeface="Franklin Gothic Book" pitchFamily="34" charset="0"/>
                          <a:cs typeface="Times New Roman" pitchFamily="18" charset="0"/>
                        </a:rPr>
                        <a:t>Від оточуючих бачить тільки агресію, морально розчавлений, втомлений від навколишнього хаосу. Не сподівався вижити і готувався до неминучої загибелі. Потрапивши в квартиру Преображенського, не вірить своєму щастю. Всі свої </a:t>
                      </a:r>
                      <a:r>
                        <a:rPr lang="uk-UA" sz="2000" baseline="0" dirty="0" err="1" smtClean="0">
                          <a:latin typeface="Franklin Gothic Book" pitchFamily="34" charset="0"/>
                          <a:cs typeface="Times New Roman" pitchFamily="18" charset="0"/>
                        </a:rPr>
                        <a:t>“провини”</a:t>
                      </a:r>
                      <a:r>
                        <a:rPr lang="uk-UA" sz="2000" baseline="0" dirty="0" smtClean="0">
                          <a:latin typeface="Franklin Gothic Book" pitchFamily="34" charset="0"/>
                          <a:cs typeface="Times New Roman" pitchFamily="18" charset="0"/>
                        </a:rPr>
                        <a:t> робить через страх, не давався нікому в руки, при цьому шарахаючись і ламаючи меблі. Після операції Шарик став стрімко змінюватися не тільки зовні, але і внутрішньо.</a:t>
                      </a:r>
                      <a:endParaRPr lang="ru-RU" sz="2000" dirty="0">
                        <a:latin typeface="Franklin Gothic Book" pitchFamily="34" charset="0"/>
                        <a:cs typeface="Times New Roman" pitchFamily="18" charset="0"/>
                      </a:endParaRPr>
                    </a:p>
                  </a:txBody>
                  <a:tcPr/>
                </a:tc>
                <a:tc hMerge="1">
                  <a:txBody>
                    <a:bodyPr/>
                    <a:lstStyle/>
                    <a:p>
                      <a:pPr algn="l"/>
                      <a:endParaRPr lang="ru-RU" sz="2000" dirty="0">
                        <a:latin typeface="Franklin Gothic Book" pitchFamily="34" charset="0"/>
                        <a:cs typeface="Times New Roman" pitchFamily="18" charset="0"/>
                      </a:endParaRPr>
                    </a:p>
                  </a:txBody>
                  <a:tcPr/>
                </a:tc>
                <a:tc rowSpan="2">
                  <a:txBody>
                    <a:bodyPr/>
                    <a:lstStyle/>
                    <a:p>
                      <a:pPr algn="l"/>
                      <a:r>
                        <a:rPr lang="uk-UA" sz="2000" dirty="0" smtClean="0">
                          <a:latin typeface="Franklin Gothic Book" pitchFamily="34" charset="0"/>
                          <a:cs typeface="Times New Roman" pitchFamily="18" charset="0"/>
                        </a:rPr>
                        <a:t>За натурою був нахабний, жадібний, хтивий тип. Не був вдячний професорові за </a:t>
                      </a:r>
                      <a:r>
                        <a:rPr lang="uk-UA" sz="2000" dirty="0" err="1" smtClean="0">
                          <a:latin typeface="Franklin Gothic Book" pitchFamily="34" charset="0"/>
                          <a:cs typeface="Times New Roman" pitchFamily="18" charset="0"/>
                        </a:rPr>
                        <a:t>“порятунок”</a:t>
                      </a:r>
                      <a:r>
                        <a:rPr lang="uk-UA" sz="2000" dirty="0" smtClean="0">
                          <a:latin typeface="Franklin Gothic Book" pitchFamily="34" charset="0"/>
                          <a:cs typeface="Times New Roman" pitchFamily="18" charset="0"/>
                        </a:rPr>
                        <a:t>, погрожував </a:t>
                      </a:r>
                      <a:r>
                        <a:rPr lang="uk-UA" sz="2000" dirty="0" err="1" smtClean="0">
                          <a:latin typeface="Franklin Gothic Book" pitchFamily="34" charset="0"/>
                          <a:cs typeface="Times New Roman" pitchFamily="18" charset="0"/>
                        </a:rPr>
                        <a:t>“розправою”</a:t>
                      </a:r>
                      <a:r>
                        <a:rPr lang="uk-UA" sz="2000" dirty="0" smtClean="0">
                          <a:latin typeface="Franklin Gothic Book" pitchFamily="34" charset="0"/>
                          <a:cs typeface="Times New Roman" pitchFamily="18" charset="0"/>
                        </a:rPr>
                        <a:t>. Під впливом </a:t>
                      </a:r>
                      <a:r>
                        <a:rPr lang="uk-UA" sz="2000" dirty="0" err="1" smtClean="0">
                          <a:latin typeface="Franklin Gothic Book" pitchFamily="34" charset="0"/>
                          <a:cs typeface="Times New Roman" pitchFamily="18" charset="0"/>
                        </a:rPr>
                        <a:t>Швондера</a:t>
                      </a:r>
                      <a:r>
                        <a:rPr lang="uk-UA" sz="2000" dirty="0" smtClean="0">
                          <a:latin typeface="Franklin Gothic Book" pitchFamily="34" charset="0"/>
                          <a:cs typeface="Times New Roman" pitchFamily="18" charset="0"/>
                        </a:rPr>
                        <a:t> всіляко</a:t>
                      </a:r>
                      <a:r>
                        <a:rPr lang="uk-UA" sz="2000" baseline="0" dirty="0" smtClean="0">
                          <a:latin typeface="Franklin Gothic Book" pitchFamily="34" charset="0"/>
                          <a:cs typeface="Times New Roman" pitchFamily="18" charset="0"/>
                        </a:rPr>
                        <a:t> дошкуляв професору, чинив скандали, бешкетував, намагався встановлювати свої закони.</a:t>
                      </a:r>
                    </a:p>
                    <a:p>
                      <a:pPr algn="l"/>
                      <a:r>
                        <a:rPr lang="uk-UA" sz="2000" baseline="0" dirty="0" smtClean="0">
                          <a:latin typeface="Franklin Gothic Book" pitchFamily="34" charset="0"/>
                          <a:cs typeface="Times New Roman" pitchFamily="18" charset="0"/>
                        </a:rPr>
                        <a:t>Всі людські пороки Булгаков вклав в Шарикова: озлобленість, вульгарність, заздрість, невігластво, дурість і неповагу до інших. Професор і </a:t>
                      </a:r>
                      <a:r>
                        <a:rPr lang="uk-UA" sz="2000" baseline="0" dirty="0" err="1" smtClean="0">
                          <a:latin typeface="Franklin Gothic Book" pitchFamily="34" charset="0"/>
                          <a:cs typeface="Times New Roman" pitchFamily="18" charset="0"/>
                        </a:rPr>
                        <a:t>Борменталь</a:t>
                      </a:r>
                      <a:r>
                        <a:rPr lang="uk-UA" sz="2000" baseline="0" dirty="0" smtClean="0">
                          <a:latin typeface="Franklin Gothic Book" pitchFamily="34" charset="0"/>
                          <a:cs typeface="Times New Roman" pitchFamily="18" charset="0"/>
                        </a:rPr>
                        <a:t> приймають рішення позбавити суспільство від   агресивно налаштованої </a:t>
                      </a:r>
                      <a:r>
                        <a:rPr lang="uk-UA" sz="2000" baseline="0" dirty="0" err="1" smtClean="0">
                          <a:latin typeface="Franklin Gothic Book" pitchFamily="34" charset="0"/>
                          <a:cs typeface="Times New Roman" pitchFamily="18" charset="0"/>
                        </a:rPr>
                        <a:t>“істоти”</a:t>
                      </a:r>
                      <a:r>
                        <a:rPr lang="uk-UA" sz="2000" baseline="0" dirty="0" smtClean="0">
                          <a:latin typeface="Franklin Gothic Book" pitchFamily="34" charset="0"/>
                          <a:cs typeface="Times New Roman" pitchFamily="18" charset="0"/>
                        </a:rPr>
                        <a:t>.</a:t>
                      </a:r>
                      <a:endParaRPr lang="ru-RU" sz="2000" dirty="0">
                        <a:latin typeface="Franklin Gothic Book" pitchFamily="34" charset="0"/>
                        <a:cs typeface="Times New Roman" pitchFamily="18" charset="0"/>
                      </a:endParaRPr>
                    </a:p>
                  </a:txBody>
                  <a:tcPr/>
                </a:tc>
              </a:tr>
              <a:tr h="370840">
                <a:tc gridSpan="2">
                  <a:txBody>
                    <a:bodyPr/>
                    <a:lstStyle/>
                    <a:p>
                      <a:r>
                        <a:rPr lang="uk-UA" sz="2000" dirty="0" smtClean="0">
                          <a:latin typeface="Franklin Gothic Book" pitchFamily="34" charset="0"/>
                          <a:cs typeface="Times New Roman" pitchFamily="18" charset="0"/>
                        </a:rPr>
                        <a:t>Радіє теплу, турботі, їжі</a:t>
                      </a:r>
                      <a:r>
                        <a:rPr lang="uk-UA" sz="2000" baseline="0" dirty="0" smtClean="0">
                          <a:latin typeface="Franklin Gothic Book" pitchFamily="34" charset="0"/>
                          <a:cs typeface="Times New Roman" pitchFamily="18" charset="0"/>
                        </a:rPr>
                        <a:t> і, </a:t>
                      </a:r>
                    </a:p>
                    <a:p>
                      <a:r>
                        <a:rPr lang="uk-UA" sz="2000" baseline="0" dirty="0" smtClean="0">
                          <a:latin typeface="Franklin Gothic Book" pitchFamily="34" charset="0"/>
                          <a:cs typeface="Times New Roman" pitchFamily="18" charset="0"/>
                        </a:rPr>
                        <a:t>врешті-решт, тому, що він</a:t>
                      </a:r>
                    </a:p>
                    <a:p>
                      <a:r>
                        <a:rPr lang="uk-UA" sz="2000" baseline="0" dirty="0" smtClean="0">
                          <a:latin typeface="Franklin Gothic Book" pitchFamily="34" charset="0"/>
                          <a:cs typeface="Times New Roman" pitchFamily="18" charset="0"/>
                        </a:rPr>
                        <a:t> ще живий</a:t>
                      </a:r>
                      <a:endParaRPr lang="ru-RU" sz="2000" dirty="0">
                        <a:latin typeface="Franklin Gothic Book" pitchFamily="34" charset="0"/>
                        <a:cs typeface="Times New Roman" pitchFamily="18" charset="0"/>
                      </a:endParaRPr>
                    </a:p>
                  </a:txBody>
                  <a:tcPr/>
                </a:tc>
                <a:tc hMerge="1">
                  <a:txBody>
                    <a:bodyPr/>
                    <a:lstStyle/>
                    <a:p>
                      <a:endParaRPr lang="ru-RU" sz="2000" dirty="0">
                        <a:latin typeface="Franklin Gothic Book" pitchFamily="34" charset="0"/>
                        <a:cs typeface="Times New Roman" pitchFamily="18" charset="0"/>
                      </a:endParaRPr>
                    </a:p>
                  </a:txBody>
                  <a:tcPr/>
                </a:tc>
                <a:tc vMerge="1">
                  <a:txBody>
                    <a:bodyPr/>
                    <a:lstStyle/>
                    <a:p>
                      <a:endParaRPr lang="ru-RU"/>
                    </a:p>
                  </a:txBody>
                  <a:tcPr/>
                </a:tc>
              </a:tr>
            </a:tbl>
          </a:graphicData>
        </a:graphic>
      </p:graphicFrame>
      <p:pic>
        <p:nvPicPr>
          <p:cNvPr id="3" name="Picture 6" descr="Ð¡Ð¾Ð±Ð°ÑÑÐµ ÑÐµÑÐ´ÑÐµ - Ð¨Ð°ÑÐ¸ÐºÐ¾Ð², Ð¨Ð²Ð¾Ð½Ð´ÐµÑ, ÐÑÐµÐ¾Ð±ÑÐ°Ð¶ÐµÐ½ÑÐºÐ¸Ð¹"/>
          <p:cNvPicPr>
            <a:picLocks noChangeAspect="1" noChangeArrowheads="1"/>
          </p:cNvPicPr>
          <p:nvPr/>
        </p:nvPicPr>
        <p:blipFill>
          <a:blip r:embed="rId2" cstate="print"/>
          <a:srcRect r="3226" b="32258"/>
          <a:stretch>
            <a:fillRect/>
          </a:stretch>
        </p:blipFill>
        <p:spPr bwMode="auto">
          <a:xfrm>
            <a:off x="7164288" y="0"/>
            <a:ext cx="1812514" cy="1268760"/>
          </a:xfrm>
          <a:prstGeom prst="rect">
            <a:avLst/>
          </a:prstGeom>
          <a:noFill/>
        </p:spPr>
      </p:pic>
      <p:pic>
        <p:nvPicPr>
          <p:cNvPr id="5" name="Picture 6"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3" cstate="print"/>
          <a:srcRect/>
          <a:stretch>
            <a:fillRect/>
          </a:stretch>
        </p:blipFill>
        <p:spPr bwMode="auto">
          <a:xfrm>
            <a:off x="3059832" y="5249822"/>
            <a:ext cx="2088232" cy="1392154"/>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79512" y="188640"/>
          <a:ext cx="3744416" cy="3781758"/>
        </p:xfrm>
        <a:graphic>
          <a:graphicData uri="http://schemas.openxmlformats.org/drawingml/2006/table">
            <a:tbl>
              <a:tblPr/>
              <a:tblGrid>
                <a:gridCol w="1639384"/>
                <a:gridCol w="2105032"/>
              </a:tblGrid>
              <a:tr h="267458">
                <a:tc>
                  <a:txBody>
                    <a:bodyPr/>
                    <a:lstStyle/>
                    <a:p>
                      <a:pPr algn="just">
                        <a:spcAft>
                          <a:spcPts val="0"/>
                        </a:spcAft>
                      </a:pPr>
                      <a:r>
                        <a:rPr lang="uk-UA" sz="2000" b="1" dirty="0">
                          <a:solidFill>
                            <a:srgbClr val="000000"/>
                          </a:solidFill>
                          <a:latin typeface="Franklin Gothic Book" pitchFamily="34" charset="0"/>
                          <a:ea typeface="Times New Roman"/>
                        </a:rPr>
                        <a:t>Шарик</a:t>
                      </a:r>
                      <a:endParaRPr lang="ru-RU" sz="2000" dirty="0">
                        <a:latin typeface="Franklin Gothic Book" pitchFamily="34" charset="0"/>
                        <a:ea typeface="Times New Roman"/>
                      </a:endParaRPr>
                    </a:p>
                  </a:txBody>
                  <a:tcPr marL="34396" marR="34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just">
                        <a:spcAft>
                          <a:spcPts val="0"/>
                        </a:spcAft>
                      </a:pPr>
                      <a:r>
                        <a:rPr lang="uk-UA" sz="2000" b="1" dirty="0" err="1">
                          <a:solidFill>
                            <a:srgbClr val="000000"/>
                          </a:solidFill>
                          <a:latin typeface="Franklin Gothic Book" pitchFamily="34" charset="0"/>
                          <a:ea typeface="Times New Roman"/>
                        </a:rPr>
                        <a:t>Шариков</a:t>
                      </a:r>
                      <a:endParaRPr lang="ru-RU" sz="2000" dirty="0">
                        <a:latin typeface="Franklin Gothic Book" pitchFamily="34" charset="0"/>
                        <a:ea typeface="Times New Roman"/>
                      </a:endParaRPr>
                    </a:p>
                  </a:txBody>
                  <a:tcPr marL="34396" marR="34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r>
              <a:tr h="3476958">
                <a:tc>
                  <a:txBody>
                    <a:bodyPr/>
                    <a:lstStyle/>
                    <a:p>
                      <a:pPr algn="just">
                        <a:spcAft>
                          <a:spcPts val="0"/>
                        </a:spcAft>
                      </a:pPr>
                      <a:r>
                        <a:rPr lang="uk-UA" sz="2000" dirty="0">
                          <a:solidFill>
                            <a:srgbClr val="000000"/>
                          </a:solidFill>
                          <a:latin typeface="Franklin Gothic Book" pitchFamily="34" charset="0"/>
                          <a:ea typeface="Times New Roman"/>
                        </a:rPr>
                        <a:t>Добродушний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Нещасний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Відданий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Милий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Довірливий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Хитрий</a:t>
                      </a:r>
                      <a:endParaRPr lang="ru-RU" sz="2000" dirty="0">
                        <a:latin typeface="Franklin Gothic Book" pitchFamily="34" charset="0"/>
                        <a:ea typeface="Times New Roman"/>
                      </a:endParaRPr>
                    </a:p>
                  </a:txBody>
                  <a:tcPr marL="34396" marR="34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just">
                        <a:spcAft>
                          <a:spcPts val="0"/>
                        </a:spcAft>
                      </a:pPr>
                      <a:r>
                        <a:rPr lang="uk-UA" sz="2000" dirty="0">
                          <a:solidFill>
                            <a:srgbClr val="000000"/>
                          </a:solidFill>
                          <a:latin typeface="Franklin Gothic Book" pitchFamily="34" charset="0"/>
                          <a:ea typeface="Times New Roman"/>
                        </a:rPr>
                        <a:t>Неписьменний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Невихований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Зухвалий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Грубий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Самовпевнений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Жорстокий</a:t>
                      </a:r>
                      <a:endParaRPr lang="ru-RU" sz="2000" dirty="0">
                        <a:latin typeface="Franklin Gothic Book" pitchFamily="34" charset="0"/>
                        <a:ea typeface="Times New Roman"/>
                      </a:endParaRPr>
                    </a:p>
                    <a:p>
                      <a:pPr algn="just">
                        <a:spcAft>
                          <a:spcPts val="0"/>
                        </a:spcAft>
                      </a:pPr>
                      <a:r>
                        <a:rPr lang="uk-UA" sz="2000" dirty="0">
                          <a:solidFill>
                            <a:srgbClr val="000000"/>
                          </a:solidFill>
                          <a:latin typeface="Franklin Gothic Book" pitchFamily="34" charset="0"/>
                          <a:ea typeface="Times New Roman"/>
                        </a:rPr>
                        <a:t>Продажний</a:t>
                      </a:r>
                      <a:endParaRPr lang="ru-RU" sz="2000" dirty="0">
                        <a:latin typeface="Franklin Gothic Book" pitchFamily="34" charset="0"/>
                        <a:ea typeface="Times New Roman"/>
                      </a:endParaRPr>
                    </a:p>
                    <a:p>
                      <a:pPr algn="just">
                        <a:spcAft>
                          <a:spcPts val="0"/>
                        </a:spcAft>
                      </a:pPr>
                      <a:r>
                        <a:rPr lang="uk-UA" sz="2000" dirty="0" smtClean="0">
                          <a:solidFill>
                            <a:srgbClr val="000000"/>
                          </a:solidFill>
                          <a:latin typeface="Franklin Gothic Book" pitchFamily="34" charset="0"/>
                          <a:ea typeface="Times New Roman"/>
                        </a:rPr>
                        <a:t>Підлий</a:t>
                      </a:r>
                    </a:p>
                    <a:p>
                      <a:pPr algn="just">
                        <a:spcAft>
                          <a:spcPts val="0"/>
                        </a:spcAft>
                      </a:pPr>
                      <a:r>
                        <a:rPr lang="uk-UA" sz="2000" dirty="0" smtClean="0">
                          <a:solidFill>
                            <a:srgbClr val="000000"/>
                          </a:solidFill>
                          <a:latin typeface="Franklin Gothic Book" pitchFamily="34" charset="0"/>
                          <a:ea typeface="Times New Roman"/>
                        </a:rPr>
                        <a:t>Безкультурний </a:t>
                      </a:r>
                    </a:p>
                    <a:p>
                      <a:pPr algn="just">
                        <a:spcAft>
                          <a:spcPts val="0"/>
                        </a:spcAft>
                      </a:pPr>
                      <a:r>
                        <a:rPr lang="uk-UA" sz="2000" dirty="0" smtClean="0">
                          <a:solidFill>
                            <a:srgbClr val="000000"/>
                          </a:solidFill>
                          <a:latin typeface="Franklin Gothic Book" pitchFamily="34" charset="0"/>
                          <a:ea typeface="Times New Roman"/>
                        </a:rPr>
                        <a:t>Бездушна істота</a:t>
                      </a:r>
                    </a:p>
                    <a:p>
                      <a:pPr algn="just">
                        <a:spcAft>
                          <a:spcPts val="0"/>
                        </a:spcAft>
                      </a:pPr>
                      <a:r>
                        <a:rPr lang="uk-UA" sz="2000" dirty="0" smtClean="0">
                          <a:solidFill>
                            <a:srgbClr val="000000"/>
                          </a:solidFill>
                          <a:latin typeface="Franklin Gothic Book" pitchFamily="34" charset="0"/>
                          <a:ea typeface="Times New Roman"/>
                        </a:rPr>
                        <a:t>Споживач</a:t>
                      </a:r>
                    </a:p>
                  </a:txBody>
                  <a:tcPr marL="34396" marR="3439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r>
            </a:tbl>
          </a:graphicData>
        </a:graphic>
      </p:graphicFrame>
      <p:pic>
        <p:nvPicPr>
          <p:cNvPr id="4" name="Picture 2"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2" cstate="print"/>
          <a:srcRect/>
          <a:stretch>
            <a:fillRect/>
          </a:stretch>
        </p:blipFill>
        <p:spPr bwMode="auto">
          <a:xfrm>
            <a:off x="179513" y="3933057"/>
            <a:ext cx="3816424" cy="2488972"/>
          </a:xfrm>
          <a:prstGeom prst="rect">
            <a:avLst/>
          </a:prstGeom>
          <a:ln>
            <a:noFill/>
          </a:ln>
          <a:effectLst>
            <a:softEdge rad="112500"/>
          </a:effectLst>
        </p:spPr>
      </p:pic>
      <p:sp>
        <p:nvSpPr>
          <p:cNvPr id="5" name="Прямоугольник 4"/>
          <p:cNvSpPr/>
          <p:nvPr/>
        </p:nvSpPr>
        <p:spPr>
          <a:xfrm>
            <a:off x="3995936" y="1844824"/>
            <a:ext cx="4860032" cy="4401205"/>
          </a:xfrm>
          <a:prstGeom prst="rect">
            <a:avLst/>
          </a:prstGeom>
          <a:ln>
            <a:solidFill>
              <a:srgbClr val="C00000"/>
            </a:solidFill>
          </a:ln>
          <a:effectLst>
            <a:glow rad="139700">
              <a:schemeClr val="accent4">
                <a:satMod val="175000"/>
                <a:alpha val="40000"/>
              </a:schemeClr>
            </a:glow>
          </a:effectLst>
        </p:spPr>
        <p:style>
          <a:lnRef idx="2">
            <a:schemeClr val="accent3"/>
          </a:lnRef>
          <a:fillRef idx="1">
            <a:schemeClr val="lt1"/>
          </a:fillRef>
          <a:effectRef idx="0">
            <a:schemeClr val="accent3"/>
          </a:effectRef>
          <a:fontRef idx="minor">
            <a:schemeClr val="dk1"/>
          </a:fontRef>
        </p:style>
        <p:txBody>
          <a:bodyPr wrap="square">
            <a:spAutoFit/>
          </a:bodyPr>
          <a:lstStyle/>
          <a:p>
            <a:r>
              <a:rPr lang="ru-RU" sz="2000" b="1" dirty="0" err="1" smtClean="0">
                <a:solidFill>
                  <a:srgbClr val="002060"/>
                </a:solidFill>
                <a:latin typeface="Franklin Gothic Book" pitchFamily="34" charset="0"/>
              </a:rPr>
              <a:t>Поліграф</a:t>
            </a:r>
            <a:r>
              <a:rPr lang="ru-RU" sz="2000" b="1" dirty="0" smtClean="0">
                <a:solidFill>
                  <a:srgbClr val="002060"/>
                </a:solidFill>
                <a:latin typeface="Franklin Gothic Book" pitchFamily="34" charset="0"/>
              </a:rPr>
              <a:t> </a:t>
            </a:r>
            <a:r>
              <a:rPr lang="ru-RU" sz="2000" b="1" dirty="0" err="1" smtClean="0">
                <a:solidFill>
                  <a:srgbClr val="002060"/>
                </a:solidFill>
                <a:latin typeface="Franklin Gothic Book" pitchFamily="34" charset="0"/>
              </a:rPr>
              <a:t>Поліграфович</a:t>
            </a:r>
            <a:r>
              <a:rPr lang="ru-RU" sz="2000" b="1" dirty="0" smtClean="0">
                <a:solidFill>
                  <a:srgbClr val="002060"/>
                </a:solidFill>
                <a:latin typeface="Franklin Gothic Book" pitchFamily="34" charset="0"/>
              </a:rPr>
              <a:t> Шариков</a:t>
            </a:r>
            <a:r>
              <a:rPr lang="ru-RU" sz="2000" dirty="0" smtClean="0">
                <a:solidFill>
                  <a:srgbClr val="002060"/>
                </a:solidFill>
                <a:latin typeface="Franklin Gothic Book" pitchFamily="34" charset="0"/>
              </a:rPr>
              <a:t>, </a:t>
            </a:r>
            <a:r>
              <a:rPr lang="ru-RU" sz="2000" dirty="0" err="1" smtClean="0">
                <a:latin typeface="Franklin Gothic Book" pitchFamily="34" charset="0"/>
              </a:rPr>
              <a:t>вийшов</a:t>
            </a:r>
            <a:r>
              <a:rPr lang="ru-RU" sz="2000" dirty="0" smtClean="0">
                <a:latin typeface="Franklin Gothic Book" pitchFamily="34" charset="0"/>
              </a:rPr>
              <a:t> в </a:t>
            </a:r>
            <a:r>
              <a:rPr lang="ru-RU" sz="2000" dirty="0" err="1" smtClean="0">
                <a:latin typeface="Franklin Gothic Book" pitchFamily="34" charset="0"/>
              </a:rPr>
              <a:t>результаті</a:t>
            </a:r>
            <a:r>
              <a:rPr lang="ru-RU" sz="2000" dirty="0" smtClean="0">
                <a:latin typeface="Franklin Gothic Book" pitchFamily="34" charset="0"/>
              </a:rPr>
              <a:t> «</a:t>
            </a:r>
            <a:r>
              <a:rPr lang="ru-RU" sz="2000" dirty="0" err="1" smtClean="0">
                <a:latin typeface="Franklin Gothic Book" pitchFamily="34" charset="0"/>
              </a:rPr>
              <a:t>невдалого</a:t>
            </a:r>
            <a:r>
              <a:rPr lang="ru-RU" sz="2000" dirty="0" smtClean="0">
                <a:latin typeface="Franklin Gothic Book" pitchFamily="34" charset="0"/>
              </a:rPr>
              <a:t>» </a:t>
            </a:r>
            <a:r>
              <a:rPr lang="ru-RU" sz="2000" dirty="0" err="1" smtClean="0">
                <a:latin typeface="Franklin Gothic Book" pitchFamily="34" charset="0"/>
              </a:rPr>
              <a:t>досліду</a:t>
            </a:r>
            <a:r>
              <a:rPr lang="ru-RU" sz="2000" dirty="0" smtClean="0">
                <a:latin typeface="Franklin Gothic Book" pitchFamily="34" charset="0"/>
              </a:rPr>
              <a:t> </a:t>
            </a:r>
            <a:r>
              <a:rPr lang="ru-RU" sz="2000" dirty="0" err="1" smtClean="0">
                <a:latin typeface="Franklin Gothic Book" pitchFamily="34" charset="0"/>
              </a:rPr>
              <a:t>з</a:t>
            </a:r>
            <a:r>
              <a:rPr lang="ru-RU" sz="2000" dirty="0" smtClean="0">
                <a:latin typeface="Franklin Gothic Book" pitchFamily="34" charset="0"/>
              </a:rPr>
              <a:t> </a:t>
            </a:r>
            <a:r>
              <a:rPr lang="ru-RU" sz="2000" dirty="0" err="1" smtClean="0">
                <a:latin typeface="Franklin Gothic Book" pitchFamily="34" charset="0"/>
              </a:rPr>
              <a:t>імплантацією</a:t>
            </a:r>
            <a:r>
              <a:rPr lang="ru-RU" sz="2000" dirty="0" smtClean="0">
                <a:latin typeface="Franklin Gothic Book" pitchFamily="34" charset="0"/>
              </a:rPr>
              <a:t> </a:t>
            </a:r>
            <a:r>
              <a:rPr lang="ru-RU" sz="2000" dirty="0" err="1" smtClean="0">
                <a:latin typeface="Franklin Gothic Book" pitchFamily="34" charset="0"/>
              </a:rPr>
              <a:t>в</a:t>
            </a:r>
            <a:r>
              <a:rPr lang="ru-RU" sz="2000" dirty="0" smtClean="0">
                <a:latin typeface="Franklin Gothic Book" pitchFamily="34" charset="0"/>
              </a:rPr>
              <a:t> собаку </a:t>
            </a:r>
            <a:r>
              <a:rPr lang="ru-RU" sz="2000" dirty="0" err="1" smtClean="0">
                <a:latin typeface="Franklin Gothic Book" pitchFamily="34" charset="0"/>
              </a:rPr>
              <a:t>людського</a:t>
            </a:r>
            <a:r>
              <a:rPr lang="ru-RU" sz="2000" dirty="0" smtClean="0">
                <a:latin typeface="Franklin Gothic Book" pitchFamily="34" charset="0"/>
              </a:rPr>
              <a:t> </a:t>
            </a:r>
            <a:r>
              <a:rPr lang="ru-RU" sz="2000" dirty="0" err="1" smtClean="0">
                <a:latin typeface="Franklin Gothic Book" pitchFamily="34" charset="0"/>
              </a:rPr>
              <a:t>гіпофіза</a:t>
            </a:r>
            <a:r>
              <a:rPr lang="ru-RU" sz="2000" dirty="0" smtClean="0">
                <a:latin typeface="Franklin Gothic Book" pitchFamily="34" charset="0"/>
              </a:rPr>
              <a:t>. Автор «</a:t>
            </a:r>
            <a:r>
              <a:rPr lang="ru-RU" sz="2000" dirty="0" err="1" smtClean="0">
                <a:latin typeface="Franklin Gothic Book" pitchFamily="34" charset="0"/>
              </a:rPr>
              <a:t>нагороджує</a:t>
            </a:r>
            <a:r>
              <a:rPr lang="ru-RU" sz="2000" dirty="0" smtClean="0">
                <a:latin typeface="Franklin Gothic Book" pitchFamily="34" charset="0"/>
              </a:rPr>
              <a:t>» </a:t>
            </a:r>
            <a:r>
              <a:rPr lang="ru-RU" sz="2000" dirty="0" err="1" smtClean="0">
                <a:latin typeface="Franklin Gothic Book" pitchFamily="34" charset="0"/>
              </a:rPr>
              <a:t>його</a:t>
            </a:r>
            <a:r>
              <a:rPr lang="ru-RU" sz="2000" dirty="0" smtClean="0">
                <a:latin typeface="Franklin Gothic Book" pitchFamily="34" charset="0"/>
              </a:rPr>
              <a:t> </a:t>
            </a:r>
            <a:r>
              <a:rPr lang="ru-RU" sz="2000" dirty="0" err="1" smtClean="0">
                <a:latin typeface="Franklin Gothic Book" pitchFamily="34" charset="0"/>
              </a:rPr>
              <a:t>майже</a:t>
            </a:r>
            <a:r>
              <a:rPr lang="ru-RU" sz="2000" dirty="0" smtClean="0">
                <a:latin typeface="Franklin Gothic Book" pitchFamily="34" charset="0"/>
              </a:rPr>
              <a:t> </a:t>
            </a:r>
            <a:r>
              <a:rPr lang="ru-RU" sz="2000" dirty="0" err="1" smtClean="0">
                <a:latin typeface="Franklin Gothic Book" pitchFamily="34" charset="0"/>
              </a:rPr>
              <a:t>всіма</a:t>
            </a:r>
            <a:r>
              <a:rPr lang="ru-RU" sz="2000" dirty="0" smtClean="0">
                <a:latin typeface="Franklin Gothic Book" pitchFamily="34" charset="0"/>
              </a:rPr>
              <a:t> </a:t>
            </a:r>
            <a:r>
              <a:rPr lang="ru-RU" sz="2000" dirty="0" err="1" smtClean="0">
                <a:latin typeface="Franklin Gothic Book" pitchFamily="34" charset="0"/>
              </a:rPr>
              <a:t>людськими</a:t>
            </a:r>
            <a:r>
              <a:rPr lang="ru-RU" sz="2000" dirty="0" smtClean="0">
                <a:latin typeface="Franklin Gothic Book" pitchFamily="34" charset="0"/>
              </a:rPr>
              <a:t> </a:t>
            </a:r>
            <a:r>
              <a:rPr lang="ru-RU" sz="2000" dirty="0" err="1" smtClean="0">
                <a:latin typeface="Franklin Gothic Book" pitchFamily="34" charset="0"/>
              </a:rPr>
              <a:t>вадами</a:t>
            </a:r>
            <a:r>
              <a:rPr lang="ru-RU" sz="2000" dirty="0" smtClean="0">
                <a:latin typeface="Franklin Gothic Book" pitchFamily="34" charset="0"/>
              </a:rPr>
              <a:t>. </a:t>
            </a:r>
            <a:r>
              <a:rPr lang="ru-RU" sz="2000" dirty="0" err="1" smtClean="0">
                <a:latin typeface="Franklin Gothic Book" pitchFamily="34" charset="0"/>
              </a:rPr>
              <a:t>Він</a:t>
            </a:r>
            <a:r>
              <a:rPr lang="ru-RU" sz="2000" dirty="0" smtClean="0">
                <a:latin typeface="Franklin Gothic Book" pitchFamily="34" charset="0"/>
              </a:rPr>
              <a:t> буквально </a:t>
            </a:r>
            <a:r>
              <a:rPr lang="ru-RU" sz="2000" dirty="0" err="1" smtClean="0">
                <a:latin typeface="Franklin Gothic Book" pitchFamily="34" charset="0"/>
              </a:rPr>
              <a:t>перетворює</a:t>
            </a:r>
            <a:r>
              <a:rPr lang="ru-RU" sz="2000" dirty="0" smtClean="0">
                <a:latin typeface="Franklin Gothic Book" pitchFamily="34" charset="0"/>
              </a:rPr>
              <a:t> </a:t>
            </a:r>
            <a:r>
              <a:rPr lang="ru-RU" sz="2000" dirty="0" err="1" smtClean="0">
                <a:latin typeface="Franklin Gothic Book" pitchFamily="34" charset="0"/>
              </a:rPr>
              <a:t>життя</a:t>
            </a:r>
            <a:r>
              <a:rPr lang="ru-RU" sz="2000" dirty="0" smtClean="0">
                <a:latin typeface="Franklin Gothic Book" pitchFamily="34" charset="0"/>
              </a:rPr>
              <a:t> </a:t>
            </a:r>
            <a:r>
              <a:rPr lang="ru-RU" sz="2000" dirty="0" err="1" smtClean="0">
                <a:latin typeface="Franklin Gothic Book" pitchFamily="34" charset="0"/>
              </a:rPr>
              <a:t>професора</a:t>
            </a:r>
            <a:r>
              <a:rPr lang="ru-RU" sz="2000" dirty="0" smtClean="0">
                <a:latin typeface="Franklin Gothic Book" pitchFamily="34" charset="0"/>
              </a:rPr>
              <a:t> в пекло. </a:t>
            </a:r>
            <a:r>
              <a:rPr lang="ru-RU" sz="2000" dirty="0" err="1" smtClean="0">
                <a:latin typeface="Franklin Gothic Book" pitchFamily="34" charset="0"/>
              </a:rPr>
              <a:t>Невігластво</a:t>
            </a:r>
            <a:r>
              <a:rPr lang="ru-RU" sz="2000" dirty="0" smtClean="0">
                <a:latin typeface="Franklin Gothic Book" pitchFamily="34" charset="0"/>
              </a:rPr>
              <a:t>, </a:t>
            </a:r>
            <a:r>
              <a:rPr lang="ru-RU" sz="2000" dirty="0" err="1" smtClean="0">
                <a:latin typeface="Franklin Gothic Book" pitchFamily="34" charset="0"/>
              </a:rPr>
              <a:t>неповага</a:t>
            </a:r>
            <a:r>
              <a:rPr lang="ru-RU" sz="2000" dirty="0" smtClean="0">
                <a:latin typeface="Franklin Gothic Book" pitchFamily="34" charset="0"/>
              </a:rPr>
              <a:t> до  </a:t>
            </a:r>
            <a:r>
              <a:rPr lang="ru-RU" sz="2000" dirty="0" err="1" smtClean="0">
                <a:latin typeface="Franklin Gothic Book" pitchFamily="34" charset="0"/>
              </a:rPr>
              <a:t>оточуючих</a:t>
            </a:r>
            <a:r>
              <a:rPr lang="ru-RU" sz="2000" dirty="0" smtClean="0">
                <a:latin typeface="Franklin Gothic Book" pitchFamily="34" charset="0"/>
              </a:rPr>
              <a:t>, хамство, </a:t>
            </a:r>
            <a:r>
              <a:rPr lang="ru-RU" sz="2000" dirty="0" err="1" smtClean="0">
                <a:latin typeface="Franklin Gothic Book" pitchFamily="34" charset="0"/>
              </a:rPr>
              <a:t>злодійство</a:t>
            </a:r>
            <a:r>
              <a:rPr lang="ru-RU" sz="2000" dirty="0" smtClean="0">
                <a:latin typeface="Franklin Gothic Book" pitchFamily="34" charset="0"/>
              </a:rPr>
              <a:t> – ось </a:t>
            </a:r>
            <a:r>
              <a:rPr lang="ru-RU" sz="2000" dirty="0" err="1" smtClean="0">
                <a:latin typeface="Franklin Gothic Book" pitchFamily="34" charset="0"/>
              </a:rPr>
              <a:t>постійні</a:t>
            </a:r>
            <a:r>
              <a:rPr lang="ru-RU" sz="2000" dirty="0" smtClean="0">
                <a:latin typeface="Franklin Gothic Book" pitchFamily="34" charset="0"/>
              </a:rPr>
              <a:t> </a:t>
            </a:r>
            <a:r>
              <a:rPr lang="ru-RU" sz="2000" dirty="0" err="1" smtClean="0">
                <a:latin typeface="Franklin Gothic Book" pitchFamily="34" charset="0"/>
              </a:rPr>
              <a:t>супутники</a:t>
            </a:r>
            <a:r>
              <a:rPr lang="ru-RU" sz="2000" dirty="0" smtClean="0">
                <a:latin typeface="Franklin Gothic Book" pitchFamily="34" charset="0"/>
              </a:rPr>
              <a:t> </a:t>
            </a:r>
            <a:r>
              <a:rPr lang="ru-RU" sz="2000" dirty="0" err="1" smtClean="0">
                <a:latin typeface="Franklin Gothic Book" pitchFamily="34" charset="0"/>
              </a:rPr>
              <a:t>Поліграфа</a:t>
            </a:r>
            <a:r>
              <a:rPr lang="ru-RU" sz="2000" dirty="0" smtClean="0">
                <a:latin typeface="Franklin Gothic Book" pitchFamily="34" charset="0"/>
              </a:rPr>
              <a:t>.</a:t>
            </a:r>
          </a:p>
          <a:p>
            <a:r>
              <a:rPr lang="ru-RU" sz="2000" dirty="0" smtClean="0">
                <a:latin typeface="Franklin Gothic Book" pitchFamily="34" charset="0"/>
              </a:rPr>
              <a:t>Автор </a:t>
            </a:r>
            <a:r>
              <a:rPr lang="ru-RU" sz="2000" dirty="0" err="1" smtClean="0">
                <a:latin typeface="Franklin Gothic Book" pitchFamily="34" charset="0"/>
              </a:rPr>
              <a:t>показує</a:t>
            </a:r>
            <a:r>
              <a:rPr lang="ru-RU" sz="2000" dirty="0" smtClean="0">
                <a:latin typeface="Franklin Gothic Book" pitchFamily="34" charset="0"/>
              </a:rPr>
              <a:t>, як </a:t>
            </a:r>
            <a:r>
              <a:rPr lang="ru-RU" sz="2000" dirty="0" err="1" smtClean="0">
                <a:latin typeface="Franklin Gothic Book" pitchFamily="34" charset="0"/>
              </a:rPr>
              <a:t>змінилися</a:t>
            </a:r>
            <a:r>
              <a:rPr lang="ru-RU" sz="2000" dirty="0" smtClean="0">
                <a:latin typeface="Franklin Gothic Book" pitchFamily="34" charset="0"/>
              </a:rPr>
              <a:t> </a:t>
            </a:r>
            <a:r>
              <a:rPr lang="ru-RU" sz="2000" dirty="0" err="1" smtClean="0">
                <a:latin typeface="Franklin Gothic Book" pitchFamily="34" charset="0"/>
              </a:rPr>
              <a:t>цінності</a:t>
            </a:r>
            <a:r>
              <a:rPr lang="ru-RU" sz="2000" dirty="0" smtClean="0">
                <a:latin typeface="Franklin Gothic Book" pitchFamily="34" charset="0"/>
              </a:rPr>
              <a:t> </a:t>
            </a:r>
            <a:r>
              <a:rPr lang="ru-RU" sz="2000" dirty="0" err="1" smtClean="0">
                <a:latin typeface="Franklin Gothic Book" pitchFamily="34" charset="0"/>
              </a:rPr>
              <a:t>і</a:t>
            </a:r>
            <a:r>
              <a:rPr lang="ru-RU" sz="2000" dirty="0" smtClean="0">
                <a:latin typeface="Franklin Gothic Book" pitchFamily="34" charset="0"/>
              </a:rPr>
              <a:t> </a:t>
            </a:r>
            <a:r>
              <a:rPr lang="ru-RU" sz="2000" dirty="0" err="1" smtClean="0">
                <a:latin typeface="Franklin Gothic Book" pitchFamily="34" charset="0"/>
              </a:rPr>
              <a:t>підвалини</a:t>
            </a:r>
            <a:r>
              <a:rPr lang="ru-RU" sz="2000" dirty="0" smtClean="0">
                <a:latin typeface="Franklin Gothic Book" pitchFamily="34" charset="0"/>
              </a:rPr>
              <a:t> </a:t>
            </a:r>
            <a:r>
              <a:rPr lang="ru-RU" sz="2000" dirty="0" err="1" smtClean="0">
                <a:latin typeface="Franklin Gothic Book" pitchFamily="34" charset="0"/>
              </a:rPr>
              <a:t>людства</a:t>
            </a:r>
            <a:r>
              <a:rPr lang="ru-RU" sz="2000" dirty="0" smtClean="0">
                <a:latin typeface="Franklin Gothic Book" pitchFamily="34" charset="0"/>
              </a:rPr>
              <a:t>, </a:t>
            </a:r>
            <a:r>
              <a:rPr lang="ru-RU" sz="2000" dirty="0" err="1" smtClean="0">
                <a:latin typeface="Franklin Gothic Book" pitchFamily="34" charset="0"/>
              </a:rPr>
              <a:t>як</a:t>
            </a:r>
            <a:r>
              <a:rPr lang="ru-RU" sz="2000" dirty="0" smtClean="0">
                <a:latin typeface="Franklin Gothic Book" pitchFamily="34" charset="0"/>
              </a:rPr>
              <a:t> </a:t>
            </a:r>
            <a:r>
              <a:rPr lang="ru-RU" sz="2000" dirty="0" err="1" smtClean="0">
                <a:latin typeface="Franklin Gothic Book" pitchFamily="34" charset="0"/>
              </a:rPr>
              <a:t>знецінилися</a:t>
            </a:r>
            <a:r>
              <a:rPr lang="ru-RU" sz="2000" dirty="0" smtClean="0">
                <a:latin typeface="Franklin Gothic Book" pitchFamily="34" charset="0"/>
              </a:rPr>
              <a:t> </a:t>
            </a:r>
            <a:r>
              <a:rPr lang="ru-RU" sz="2000" dirty="0" err="1" smtClean="0">
                <a:latin typeface="Franklin Gothic Book" pitchFamily="34" charset="0"/>
              </a:rPr>
              <a:t>справжні</a:t>
            </a:r>
            <a:r>
              <a:rPr lang="ru-RU" sz="2000" dirty="0" smtClean="0">
                <a:latin typeface="Franklin Gothic Book" pitchFamily="34" charset="0"/>
              </a:rPr>
              <a:t> </a:t>
            </a:r>
            <a:r>
              <a:rPr lang="ru-RU" sz="2000" dirty="0" err="1" smtClean="0">
                <a:latin typeface="Franklin Gothic Book" pitchFamily="34" charset="0"/>
              </a:rPr>
              <a:t>почуття</a:t>
            </a:r>
            <a:r>
              <a:rPr lang="ru-RU" sz="2000" dirty="0" smtClean="0">
                <a:latin typeface="Franklin Gothic Book" pitchFamily="34" charset="0"/>
              </a:rPr>
              <a:t>, </a:t>
            </a:r>
            <a:r>
              <a:rPr lang="ru-RU" sz="2000" dirty="0" err="1" smtClean="0">
                <a:latin typeface="Franklin Gothic Book" pitchFamily="34" charset="0"/>
              </a:rPr>
              <a:t>як</a:t>
            </a:r>
            <a:r>
              <a:rPr lang="ru-RU" sz="2000" dirty="0" smtClean="0">
                <a:latin typeface="Franklin Gothic Book" pitchFamily="34" charset="0"/>
              </a:rPr>
              <a:t> </a:t>
            </a:r>
            <a:r>
              <a:rPr lang="ru-RU" sz="2000" dirty="0" err="1" smtClean="0">
                <a:latin typeface="Franklin Gothic Book" pitchFamily="34" charset="0"/>
              </a:rPr>
              <a:t>процвітала</a:t>
            </a:r>
            <a:r>
              <a:rPr lang="ru-RU" sz="2000" dirty="0" smtClean="0">
                <a:latin typeface="Franklin Gothic Book" pitchFamily="34" charset="0"/>
              </a:rPr>
              <a:t> </a:t>
            </a:r>
            <a:r>
              <a:rPr lang="ru-RU" sz="2000" dirty="0" err="1" smtClean="0">
                <a:latin typeface="Franklin Gothic Book" pitchFamily="34" charset="0"/>
              </a:rPr>
              <a:t>розруха</a:t>
            </a:r>
            <a:r>
              <a:rPr lang="ru-RU" sz="2000" dirty="0" smtClean="0">
                <a:latin typeface="Franklin Gothic Book" pitchFamily="34" charset="0"/>
              </a:rPr>
              <a:t> </a:t>
            </a:r>
            <a:r>
              <a:rPr lang="ru-RU" sz="2000" dirty="0" err="1" smtClean="0">
                <a:latin typeface="Franklin Gothic Book" pitchFamily="34" charset="0"/>
              </a:rPr>
              <a:t>і</a:t>
            </a:r>
            <a:r>
              <a:rPr lang="ru-RU" sz="2000" dirty="0" smtClean="0">
                <a:latin typeface="Franklin Gothic Book" pitchFamily="34" charset="0"/>
              </a:rPr>
              <a:t> при </a:t>
            </a:r>
            <a:r>
              <a:rPr lang="ru-RU" sz="2000" dirty="0" err="1" smtClean="0">
                <a:latin typeface="Franklin Gothic Book" pitchFamily="34" charset="0"/>
              </a:rPr>
              <a:t>цьому</a:t>
            </a:r>
            <a:r>
              <a:rPr lang="ru-RU" sz="2000" dirty="0" smtClean="0">
                <a:latin typeface="Franklin Gothic Book" pitchFamily="34" charset="0"/>
              </a:rPr>
              <a:t> «</a:t>
            </a:r>
            <a:r>
              <a:rPr lang="ru-RU" sz="2000" dirty="0" err="1" smtClean="0">
                <a:latin typeface="Franklin Gothic Book" pitchFamily="34" charset="0"/>
              </a:rPr>
              <a:t>зверху</a:t>
            </a:r>
            <a:r>
              <a:rPr lang="ru-RU" sz="2000" dirty="0" smtClean="0">
                <a:latin typeface="Franklin Gothic Book" pitchFamily="34" charset="0"/>
              </a:rPr>
              <a:t>» на все </a:t>
            </a:r>
            <a:r>
              <a:rPr lang="ru-RU" sz="2000" dirty="0" err="1" smtClean="0">
                <a:latin typeface="Franklin Gothic Book" pitchFamily="34" charset="0"/>
              </a:rPr>
              <a:t>беззаконня</a:t>
            </a:r>
            <a:r>
              <a:rPr lang="ru-RU" sz="2000" dirty="0" smtClean="0">
                <a:latin typeface="Franklin Gothic Book" pitchFamily="34" charset="0"/>
              </a:rPr>
              <a:t>, </a:t>
            </a:r>
            <a:r>
              <a:rPr lang="ru-RU" sz="2000" dirty="0" err="1" smtClean="0">
                <a:latin typeface="Franklin Gothic Book" pitchFamily="34" charset="0"/>
              </a:rPr>
              <a:t>закривали</a:t>
            </a:r>
            <a:r>
              <a:rPr lang="ru-RU" sz="2000" dirty="0" smtClean="0">
                <a:latin typeface="Franklin Gothic Book" pitchFamily="34" charset="0"/>
              </a:rPr>
              <a:t> </a:t>
            </a:r>
            <a:r>
              <a:rPr lang="ru-RU" sz="2000" dirty="0" err="1" smtClean="0">
                <a:latin typeface="Franklin Gothic Book" pitchFamily="34" charset="0"/>
              </a:rPr>
              <a:t>очі</a:t>
            </a:r>
            <a:r>
              <a:rPr lang="ru-RU" sz="2000" dirty="0" smtClean="0">
                <a:latin typeface="Franklin Gothic Book" pitchFamily="34" charset="0"/>
              </a:rPr>
              <a:t>.</a:t>
            </a:r>
            <a:endParaRPr lang="ru-RU" sz="2000" dirty="0">
              <a:latin typeface="Franklin Gothic Book" pitchFamily="34" charset="0"/>
            </a:endParaRPr>
          </a:p>
        </p:txBody>
      </p:sp>
      <p:pic>
        <p:nvPicPr>
          <p:cNvPr id="9" name="Picture 12" descr="ÐÐ¾Ð²âÑÐ·Ð°Ð½Ðµ Ð·Ð¾Ð±ÑÐ°Ð¶ÐµÐ½Ð½Ñ"/>
          <p:cNvPicPr>
            <a:picLocks noChangeAspect="1" noChangeArrowheads="1"/>
          </p:cNvPicPr>
          <p:nvPr/>
        </p:nvPicPr>
        <p:blipFill>
          <a:blip r:embed="rId3" cstate="print"/>
          <a:srcRect/>
          <a:stretch>
            <a:fillRect/>
          </a:stretch>
        </p:blipFill>
        <p:spPr bwMode="auto">
          <a:xfrm>
            <a:off x="3131840" y="404665"/>
            <a:ext cx="4097544" cy="1178810"/>
          </a:xfrm>
          <a:prstGeom prst="rect">
            <a:avLst/>
          </a:prstGeom>
          <a:noFill/>
        </p:spPr>
      </p:pic>
      <p:pic>
        <p:nvPicPr>
          <p:cNvPr id="8" name="Picture 2" descr="ÐÐ¾Ð²âÑÐ·Ð°Ð½Ðµ Ð·Ð¾Ð±ÑÐ°Ð¶ÐµÐ½Ð½Ñ"/>
          <p:cNvPicPr>
            <a:picLocks noChangeAspect="1" noChangeArrowheads="1"/>
          </p:cNvPicPr>
          <p:nvPr/>
        </p:nvPicPr>
        <p:blipFill>
          <a:blip r:embed="rId4" cstate="print"/>
          <a:srcRect t="4430" r="4025" b="21743"/>
          <a:stretch>
            <a:fillRect/>
          </a:stretch>
        </p:blipFill>
        <p:spPr bwMode="auto">
          <a:xfrm>
            <a:off x="6516216" y="0"/>
            <a:ext cx="2398270" cy="1844823"/>
          </a:xfrm>
          <a:prstGeom prst="rect">
            <a:avLst/>
          </a:prstGeom>
          <a:noFill/>
        </p:spPr>
      </p:pic>
    </p:spTree>
    <p:extLst>
      <p:ext uri="{BB962C8B-B14F-4D97-AF65-F5344CB8AC3E}">
        <p14:creationId xmlns:p14="http://schemas.microsoft.com/office/powerpoint/2010/main" val="4134351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35896" y="260648"/>
            <a:ext cx="5076056" cy="3477875"/>
          </a:xfrm>
          <a:prstGeom prst="rect">
            <a:avLst/>
          </a:prstGeom>
          <a:ln>
            <a:solidFill>
              <a:schemeClr val="accent6">
                <a:lumMod val="50000"/>
              </a:schemeClr>
            </a:solidFill>
          </a:ln>
          <a:effectLst>
            <a:glow rad="228600">
              <a:schemeClr val="accent4">
                <a:satMod val="175000"/>
                <a:alpha val="40000"/>
              </a:schemeClr>
            </a:glow>
          </a:effectLst>
        </p:spPr>
        <p:style>
          <a:lnRef idx="2">
            <a:schemeClr val="accent3"/>
          </a:lnRef>
          <a:fillRef idx="1">
            <a:schemeClr val="lt1"/>
          </a:fillRef>
          <a:effectRef idx="0">
            <a:schemeClr val="accent3"/>
          </a:effectRef>
          <a:fontRef idx="minor">
            <a:schemeClr val="dk1"/>
          </a:fontRef>
        </p:style>
        <p:txBody>
          <a:bodyPr wrap="square">
            <a:spAutoFit/>
          </a:bodyPr>
          <a:lstStyle/>
          <a:p>
            <a:r>
              <a:rPr lang="uk-UA" sz="2000" b="1" dirty="0" err="1" smtClean="0">
                <a:solidFill>
                  <a:srgbClr val="002060"/>
                </a:solidFill>
              </a:rPr>
              <a:t>Шариков</a:t>
            </a:r>
            <a:r>
              <a:rPr lang="uk-UA" sz="2000" dirty="0" err="1" smtClean="0"/>
              <a:t>—</a:t>
            </a:r>
            <a:r>
              <a:rPr lang="uk-UA" sz="2000" dirty="0" smtClean="0"/>
              <a:t> грубий, нерозвинений, самовпевнений і зухвалий, хоче вибитися в люди, стати не гірше інших.</a:t>
            </a:r>
            <a:r>
              <a:rPr lang="uk-UA" sz="2000" i="1" dirty="0" smtClean="0"/>
              <a:t> </a:t>
            </a:r>
            <a:r>
              <a:rPr lang="uk-UA" sz="2000" dirty="0" smtClean="0"/>
              <a:t>Постійно вживає нецензурні слова, палить, смітячи недопалками, ловить бліх, краде, любить спиртне, ласий до жінок. Він не може зрозуміти, що для того, щоб бути людиною,  потрібно пройти шлях довгого духовного розвитку, потрібно працювати над  підвищенням інтелекту, розширенням кругозору, оволодінням знаннями. </a:t>
            </a:r>
            <a:endParaRPr lang="ru-RU" sz="2000" dirty="0"/>
          </a:p>
        </p:txBody>
      </p:sp>
      <p:pic>
        <p:nvPicPr>
          <p:cNvPr id="6" name="Picture 2"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2" cstate="print"/>
          <a:srcRect/>
          <a:stretch>
            <a:fillRect/>
          </a:stretch>
        </p:blipFill>
        <p:spPr bwMode="auto">
          <a:xfrm>
            <a:off x="4283968" y="3871206"/>
            <a:ext cx="3888432" cy="2986794"/>
          </a:xfrm>
          <a:prstGeom prst="rect">
            <a:avLst/>
          </a:prstGeom>
          <a:ln>
            <a:noFill/>
          </a:ln>
          <a:effectLst>
            <a:softEdge rad="112500"/>
          </a:effectLst>
        </p:spPr>
      </p:pic>
      <p:pic>
        <p:nvPicPr>
          <p:cNvPr id="7" name="Picture 2" descr="ÐÐ¾Ð²âÑÐ·Ð°Ð½Ðµ Ð·Ð¾Ð±ÑÐ°Ð¶ÐµÐ½Ð½Ñ"/>
          <p:cNvPicPr>
            <a:picLocks noChangeAspect="1" noChangeArrowheads="1"/>
          </p:cNvPicPr>
          <p:nvPr/>
        </p:nvPicPr>
        <p:blipFill>
          <a:blip r:embed="rId3" cstate="print"/>
          <a:srcRect l="8333" t="7832" r="4167" b="8271"/>
          <a:stretch>
            <a:fillRect/>
          </a:stretch>
        </p:blipFill>
        <p:spPr bwMode="auto">
          <a:xfrm>
            <a:off x="611560" y="0"/>
            <a:ext cx="2632749" cy="3573016"/>
          </a:xfrm>
          <a:prstGeom prst="rect">
            <a:avLst/>
          </a:prstGeom>
          <a:ln>
            <a:noFill/>
          </a:ln>
          <a:effectLst>
            <a:softEdge rad="112500"/>
          </a:effectLst>
        </p:spPr>
      </p:pic>
      <p:pic>
        <p:nvPicPr>
          <p:cNvPr id="10" name="Picture 2"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4" cstate="print"/>
          <a:srcRect l="1712" t="4864" r="4139" b="8796"/>
          <a:stretch>
            <a:fillRect/>
          </a:stretch>
        </p:blipFill>
        <p:spPr bwMode="auto">
          <a:xfrm>
            <a:off x="611560" y="3418637"/>
            <a:ext cx="2664296" cy="3439363"/>
          </a:xfrm>
          <a:prstGeom prst="rect">
            <a:avLst/>
          </a:prstGeom>
          <a:ln>
            <a:noFill/>
          </a:ln>
          <a:effectLst>
            <a:softEdge rad="112500"/>
          </a:effectLst>
        </p:spPr>
      </p:pic>
    </p:spTree>
    <p:extLst>
      <p:ext uri="{BB962C8B-B14F-4D97-AF65-F5344CB8AC3E}">
        <p14:creationId xmlns:p14="http://schemas.microsoft.com/office/powerpoint/2010/main" val="9616697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260648"/>
            <a:ext cx="4824536" cy="2431435"/>
          </a:xfrm>
          <a:prstGeom prst="rect">
            <a:avLst/>
          </a:prstGeom>
          <a:noFill/>
        </p:spPr>
        <p:txBody>
          <a:bodyPr wrap="square" rtlCol="0">
            <a:spAutoFit/>
          </a:bodyPr>
          <a:lstStyle/>
          <a:p>
            <a:r>
              <a:rPr lang="ru-RU" sz="1900" b="1" dirty="0" smtClean="0">
                <a:solidFill>
                  <a:srgbClr val="002060"/>
                </a:solidFill>
                <a:latin typeface="+mn-lt"/>
              </a:rPr>
              <a:t>Гомункул, гомункулус </a:t>
            </a:r>
            <a:r>
              <a:rPr lang="ru-RU" sz="1900" dirty="0" smtClean="0">
                <a:latin typeface="+mn-lt"/>
              </a:rPr>
              <a:t>(</a:t>
            </a:r>
            <a:r>
              <a:rPr lang="ru-RU" sz="1900" dirty="0" err="1" smtClean="0">
                <a:latin typeface="+mn-lt"/>
              </a:rPr>
              <a:t>від</a:t>
            </a:r>
            <a:r>
              <a:rPr lang="ru-RU" sz="1900" dirty="0" smtClean="0">
                <a:latin typeface="+mn-lt"/>
              </a:rPr>
              <a:t> лат. </a:t>
            </a:r>
            <a:r>
              <a:rPr lang="ru-RU" sz="1900" dirty="0" err="1" smtClean="0">
                <a:latin typeface="+mn-lt"/>
              </a:rPr>
              <a:t>людина</a:t>
            </a:r>
            <a:r>
              <a:rPr lang="ru-RU" sz="1900" dirty="0" smtClean="0">
                <a:latin typeface="+mn-lt"/>
              </a:rPr>
              <a:t>) – </a:t>
            </a:r>
            <a:r>
              <a:rPr lang="ru-RU" sz="1900" dirty="0" err="1" smtClean="0">
                <a:latin typeface="+mn-lt"/>
              </a:rPr>
              <a:t>маленька</a:t>
            </a:r>
            <a:r>
              <a:rPr lang="ru-RU" sz="1900" dirty="0" smtClean="0">
                <a:latin typeface="+mn-lt"/>
              </a:rPr>
              <a:t> </a:t>
            </a:r>
            <a:r>
              <a:rPr lang="ru-RU" sz="1900" dirty="0" err="1" smtClean="0">
                <a:latin typeface="+mn-lt"/>
              </a:rPr>
              <a:t>людина</a:t>
            </a:r>
            <a:r>
              <a:rPr lang="ru-RU" sz="1900" dirty="0" smtClean="0">
                <a:latin typeface="+mn-lt"/>
              </a:rPr>
              <a:t> (</a:t>
            </a:r>
            <a:r>
              <a:rPr lang="ru-RU" sz="1900" dirty="0" err="1" smtClean="0">
                <a:latin typeface="+mn-lt"/>
              </a:rPr>
              <a:t>людинка</a:t>
            </a:r>
            <a:r>
              <a:rPr lang="ru-RU" sz="1900" dirty="0" smtClean="0">
                <a:latin typeface="+mn-lt"/>
              </a:rPr>
              <a:t>) -  в </a:t>
            </a:r>
            <a:r>
              <a:rPr lang="ru-RU" sz="1900" dirty="0" err="1" smtClean="0">
                <a:latin typeface="+mn-lt"/>
              </a:rPr>
              <a:t>уявленнях</a:t>
            </a:r>
            <a:r>
              <a:rPr lang="ru-RU" sz="1900" dirty="0" smtClean="0">
                <a:latin typeface="+mn-lt"/>
              </a:rPr>
              <a:t> </a:t>
            </a:r>
            <a:r>
              <a:rPr lang="ru-RU" sz="1900" dirty="0" err="1" smtClean="0">
                <a:latin typeface="+mn-lt"/>
              </a:rPr>
              <a:t>середньовічних</a:t>
            </a:r>
            <a:r>
              <a:rPr lang="ru-RU" sz="1900" dirty="0" smtClean="0">
                <a:latin typeface="+mn-lt"/>
              </a:rPr>
              <a:t> </a:t>
            </a:r>
            <a:r>
              <a:rPr lang="ru-RU" sz="1900" dirty="0" err="1" smtClean="0">
                <a:latin typeface="+mn-lt"/>
              </a:rPr>
              <a:t>алхіміків</a:t>
            </a:r>
            <a:r>
              <a:rPr lang="ru-RU" sz="1900" dirty="0" smtClean="0">
                <a:latin typeface="+mn-lt"/>
              </a:rPr>
              <a:t>, </a:t>
            </a:r>
            <a:r>
              <a:rPr lang="ru-RU" sz="1900" dirty="0" err="1" smtClean="0">
                <a:latin typeface="+mn-lt"/>
              </a:rPr>
              <a:t>істота</a:t>
            </a:r>
            <a:r>
              <a:rPr lang="ru-RU" sz="1900" dirty="0" smtClean="0">
                <a:latin typeface="+mn-lt"/>
              </a:rPr>
              <a:t>, </a:t>
            </a:r>
            <a:r>
              <a:rPr lang="ru-RU" sz="1900" dirty="0" err="1" smtClean="0">
                <a:latin typeface="+mn-lt"/>
              </a:rPr>
              <a:t>подібна</a:t>
            </a:r>
            <a:r>
              <a:rPr lang="ru-RU" sz="1900" dirty="0" smtClean="0">
                <a:latin typeface="+mn-lt"/>
              </a:rPr>
              <a:t> до </a:t>
            </a:r>
            <a:r>
              <a:rPr lang="ru-RU" sz="1900" dirty="0" err="1" smtClean="0">
                <a:latin typeface="+mn-lt"/>
              </a:rPr>
              <a:t>людини</a:t>
            </a:r>
            <a:r>
              <a:rPr lang="ru-RU" sz="1900" dirty="0" smtClean="0">
                <a:latin typeface="+mn-lt"/>
              </a:rPr>
              <a:t>, яку </a:t>
            </a:r>
            <a:r>
              <a:rPr lang="ru-RU" sz="1900" dirty="0" err="1" smtClean="0">
                <a:latin typeface="+mn-lt"/>
              </a:rPr>
              <a:t>можна</a:t>
            </a:r>
            <a:r>
              <a:rPr lang="ru-RU" sz="1900" dirty="0" smtClean="0">
                <a:latin typeface="+mn-lt"/>
              </a:rPr>
              <a:t> </a:t>
            </a:r>
            <a:r>
              <a:rPr lang="ru-RU" sz="1900" dirty="0" err="1" smtClean="0">
                <a:latin typeface="+mn-lt"/>
              </a:rPr>
              <a:t>створити</a:t>
            </a:r>
            <a:r>
              <a:rPr lang="ru-RU" sz="1900" dirty="0" smtClean="0">
                <a:latin typeface="+mn-lt"/>
              </a:rPr>
              <a:t> </a:t>
            </a:r>
            <a:r>
              <a:rPr lang="ru-RU" sz="1900" dirty="0" err="1" smtClean="0">
                <a:latin typeface="+mn-lt"/>
              </a:rPr>
              <a:t>штучним</a:t>
            </a:r>
            <a:r>
              <a:rPr lang="ru-RU" sz="1900" dirty="0" smtClean="0">
                <a:latin typeface="+mn-lt"/>
              </a:rPr>
              <a:t> шляхом. </a:t>
            </a:r>
            <a:r>
              <a:rPr lang="ru-RU" sz="1900" dirty="0" err="1" smtClean="0">
                <a:latin typeface="+mn-lt"/>
              </a:rPr>
              <a:t>Створення</a:t>
            </a:r>
            <a:r>
              <a:rPr lang="ru-RU" sz="1900" dirty="0" smtClean="0">
                <a:latin typeface="+mn-lt"/>
              </a:rPr>
              <a:t> гомункула </a:t>
            </a:r>
            <a:r>
              <a:rPr lang="ru-RU" sz="1900" dirty="0" err="1" smtClean="0">
                <a:latin typeface="+mn-lt"/>
              </a:rPr>
              <a:t>вважалося</a:t>
            </a:r>
            <a:r>
              <a:rPr lang="ru-RU" sz="1900" dirty="0" smtClean="0">
                <a:latin typeface="+mn-lt"/>
              </a:rPr>
              <a:t> вершиною </a:t>
            </a:r>
            <a:r>
              <a:rPr lang="ru-RU" sz="1900" dirty="0" err="1" smtClean="0">
                <a:latin typeface="+mn-lt"/>
              </a:rPr>
              <a:t>людської</a:t>
            </a:r>
            <a:r>
              <a:rPr lang="ru-RU" sz="1900" dirty="0" smtClean="0">
                <a:latin typeface="+mn-lt"/>
              </a:rPr>
              <a:t> науки </a:t>
            </a:r>
            <a:r>
              <a:rPr lang="ru-RU" sz="1900" dirty="0" err="1" smtClean="0">
                <a:latin typeface="+mn-lt"/>
              </a:rPr>
              <a:t>і</a:t>
            </a:r>
            <a:r>
              <a:rPr lang="ru-RU" sz="1900" dirty="0" smtClean="0">
                <a:latin typeface="+mn-lt"/>
              </a:rPr>
              <a:t> разом </a:t>
            </a:r>
            <a:r>
              <a:rPr lang="ru-RU" sz="1900" dirty="0" err="1" smtClean="0">
                <a:latin typeface="+mn-lt"/>
              </a:rPr>
              <a:t>з</a:t>
            </a:r>
            <a:r>
              <a:rPr lang="ru-RU" sz="1900" dirty="0" smtClean="0">
                <a:latin typeface="+mn-lt"/>
              </a:rPr>
              <a:t> </a:t>
            </a:r>
            <a:r>
              <a:rPr lang="ru-RU" sz="1900" dirty="0" err="1" smtClean="0">
                <a:latin typeface="+mn-lt"/>
              </a:rPr>
              <a:t>тим</a:t>
            </a:r>
            <a:r>
              <a:rPr lang="ru-RU" sz="1900" dirty="0" smtClean="0">
                <a:latin typeface="+mn-lt"/>
              </a:rPr>
              <a:t> </a:t>
            </a:r>
            <a:r>
              <a:rPr lang="ru-RU" sz="1900" dirty="0" err="1" smtClean="0">
                <a:latin typeface="+mn-lt"/>
              </a:rPr>
              <a:t>втілювання</a:t>
            </a:r>
            <a:r>
              <a:rPr lang="ru-RU" sz="1900" dirty="0" smtClean="0">
                <a:latin typeface="+mn-lt"/>
              </a:rPr>
              <a:t> </a:t>
            </a:r>
            <a:r>
              <a:rPr lang="ru-RU" sz="1900" dirty="0" err="1" smtClean="0">
                <a:latin typeface="+mn-lt"/>
              </a:rPr>
              <a:t>гріха</a:t>
            </a:r>
            <a:r>
              <a:rPr lang="ru-RU" sz="1900" dirty="0" smtClean="0">
                <a:latin typeface="+mn-lt"/>
              </a:rPr>
              <a:t>, </a:t>
            </a:r>
            <a:r>
              <a:rPr lang="ru-RU" sz="1900" dirty="0" err="1" smtClean="0">
                <a:latin typeface="+mn-lt"/>
              </a:rPr>
              <a:t>оскільки</a:t>
            </a:r>
            <a:r>
              <a:rPr lang="ru-RU" sz="1900" dirty="0" smtClean="0">
                <a:latin typeface="+mn-lt"/>
              </a:rPr>
              <a:t> </a:t>
            </a:r>
            <a:r>
              <a:rPr lang="ru-RU" sz="1900" dirty="0" err="1" smtClean="0">
                <a:latin typeface="+mn-lt"/>
              </a:rPr>
              <a:t>штучна</a:t>
            </a:r>
            <a:r>
              <a:rPr lang="ru-RU" sz="1900" dirty="0" smtClean="0">
                <a:latin typeface="+mn-lt"/>
              </a:rPr>
              <a:t> </a:t>
            </a:r>
            <a:r>
              <a:rPr lang="ru-RU" sz="1900" dirty="0" err="1" smtClean="0">
                <a:latin typeface="+mn-lt"/>
              </a:rPr>
              <a:t>істота</a:t>
            </a:r>
            <a:r>
              <a:rPr lang="ru-RU" sz="1900" dirty="0" smtClean="0">
                <a:latin typeface="+mn-lt"/>
              </a:rPr>
              <a:t> не </a:t>
            </a:r>
            <a:r>
              <a:rPr lang="ru-RU" sz="1900" dirty="0" err="1" smtClean="0">
                <a:latin typeface="+mn-lt"/>
              </a:rPr>
              <a:t>має</a:t>
            </a:r>
            <a:r>
              <a:rPr lang="ru-RU" sz="1900" dirty="0" smtClean="0">
                <a:latin typeface="+mn-lt"/>
              </a:rPr>
              <a:t> </a:t>
            </a:r>
            <a:r>
              <a:rPr lang="ru-RU" sz="1900" dirty="0" err="1" smtClean="0">
                <a:latin typeface="+mn-lt"/>
              </a:rPr>
              <a:t>душі</a:t>
            </a:r>
            <a:r>
              <a:rPr lang="ru-RU" sz="1900" dirty="0" smtClean="0">
                <a:latin typeface="+mn-lt"/>
              </a:rPr>
              <a:t>.  </a:t>
            </a:r>
            <a:endParaRPr lang="ru-RU" sz="1900" dirty="0">
              <a:latin typeface="+mn-lt"/>
            </a:endParaRPr>
          </a:p>
        </p:txBody>
      </p:sp>
      <p:sp>
        <p:nvSpPr>
          <p:cNvPr id="3" name="Прямоугольник 2"/>
          <p:cNvSpPr/>
          <p:nvPr/>
        </p:nvSpPr>
        <p:spPr>
          <a:xfrm>
            <a:off x="3995936" y="2204864"/>
            <a:ext cx="4896544" cy="4478149"/>
          </a:xfrm>
          <a:prstGeom prst="rect">
            <a:avLst/>
          </a:prstGeom>
        </p:spPr>
        <p:txBody>
          <a:bodyPr wrap="square">
            <a:spAutoFit/>
          </a:bodyPr>
          <a:lstStyle/>
          <a:p>
            <a:endParaRPr lang="ru-RU" sz="1900" b="1" dirty="0" smtClean="0">
              <a:solidFill>
                <a:srgbClr val="002060"/>
              </a:solidFill>
              <a:latin typeface="+mn-lt"/>
            </a:endParaRPr>
          </a:p>
          <a:p>
            <a:r>
              <a:rPr lang="ru-RU" sz="1900" b="1" dirty="0" err="1" smtClean="0">
                <a:solidFill>
                  <a:srgbClr val="002060"/>
                </a:solidFill>
                <a:latin typeface="+mn-lt"/>
              </a:rPr>
              <a:t>Поліграф</a:t>
            </a:r>
            <a:r>
              <a:rPr lang="ru-RU" sz="1900" b="1" dirty="0" smtClean="0">
                <a:solidFill>
                  <a:srgbClr val="002060"/>
                </a:solidFill>
                <a:latin typeface="+mn-lt"/>
              </a:rPr>
              <a:t> </a:t>
            </a:r>
            <a:r>
              <a:rPr lang="ru-RU" sz="1900" b="1" dirty="0" err="1" smtClean="0">
                <a:solidFill>
                  <a:srgbClr val="002060"/>
                </a:solidFill>
                <a:latin typeface="+mn-lt"/>
              </a:rPr>
              <a:t>Поліграфович</a:t>
            </a:r>
            <a:r>
              <a:rPr lang="ru-RU" sz="1900" dirty="0" smtClean="0">
                <a:latin typeface="+mn-lt"/>
              </a:rPr>
              <a:t> - результат </a:t>
            </a:r>
            <a:r>
              <a:rPr lang="ru-RU" sz="1900" dirty="0" err="1" smtClean="0">
                <a:latin typeface="+mn-lt"/>
              </a:rPr>
              <a:t>експерименту</a:t>
            </a:r>
            <a:r>
              <a:rPr lang="ru-RU" sz="1900" dirty="0" smtClean="0">
                <a:latin typeface="+mn-lt"/>
              </a:rPr>
              <a:t> - </a:t>
            </a:r>
            <a:r>
              <a:rPr lang="ru-RU" sz="1900" dirty="0" err="1" smtClean="0">
                <a:latin typeface="+mn-lt"/>
              </a:rPr>
              <a:t>людина</a:t>
            </a:r>
            <a:r>
              <a:rPr lang="ru-RU" sz="1900" dirty="0" smtClean="0">
                <a:latin typeface="+mn-lt"/>
              </a:rPr>
              <a:t> </a:t>
            </a:r>
            <a:r>
              <a:rPr lang="ru-RU" sz="1900" dirty="0" err="1" smtClean="0">
                <a:latin typeface="+mn-lt"/>
              </a:rPr>
              <a:t>з</a:t>
            </a:r>
            <a:r>
              <a:rPr lang="ru-RU" sz="1900" dirty="0" smtClean="0">
                <a:latin typeface="+mn-lt"/>
              </a:rPr>
              <a:t> </a:t>
            </a:r>
            <a:r>
              <a:rPr lang="ru-RU" sz="1900" dirty="0" err="1" smtClean="0">
                <a:latin typeface="+mn-lt"/>
              </a:rPr>
              <a:t>серцем</a:t>
            </a:r>
            <a:r>
              <a:rPr lang="ru-RU" sz="1900" dirty="0" smtClean="0">
                <a:latin typeface="+mn-lt"/>
              </a:rPr>
              <a:t> собаки. </a:t>
            </a:r>
            <a:r>
              <a:rPr lang="ru-RU" sz="1900" dirty="0" err="1" smtClean="0">
                <a:latin typeface="+mn-lt"/>
              </a:rPr>
              <a:t>Він</a:t>
            </a:r>
            <a:r>
              <a:rPr lang="ru-RU" sz="1900" dirty="0" smtClean="0">
                <a:latin typeface="+mn-lt"/>
              </a:rPr>
              <a:t> </a:t>
            </a:r>
            <a:r>
              <a:rPr lang="ru-RU" sz="1900" dirty="0" err="1" smtClean="0">
                <a:latin typeface="+mn-lt"/>
              </a:rPr>
              <a:t>бреше</a:t>
            </a:r>
            <a:r>
              <a:rPr lang="ru-RU" sz="1900" dirty="0" smtClean="0">
                <a:latin typeface="+mn-lt"/>
              </a:rPr>
              <a:t>, </a:t>
            </a:r>
            <a:r>
              <a:rPr lang="ru-RU" sz="1900" dirty="0" err="1" smtClean="0">
                <a:latin typeface="+mn-lt"/>
              </a:rPr>
              <a:t>краде</a:t>
            </a:r>
            <a:r>
              <a:rPr lang="ru-RU" sz="1900" dirty="0" smtClean="0">
                <a:latin typeface="+mn-lt"/>
              </a:rPr>
              <a:t>, </a:t>
            </a:r>
            <a:r>
              <a:rPr lang="ru-RU" sz="1900" dirty="0" err="1" smtClean="0">
                <a:latin typeface="+mn-lt"/>
              </a:rPr>
              <a:t>пише</a:t>
            </a:r>
            <a:r>
              <a:rPr lang="ru-RU" sz="1900" dirty="0" smtClean="0">
                <a:latin typeface="+mn-lt"/>
              </a:rPr>
              <a:t> доноси, </a:t>
            </a:r>
            <a:r>
              <a:rPr lang="ru-RU" sz="1900" dirty="0" err="1" smtClean="0">
                <a:latin typeface="+mn-lt"/>
              </a:rPr>
              <a:t>пиячить</a:t>
            </a:r>
            <a:r>
              <a:rPr lang="ru-RU" sz="1900" dirty="0" smtClean="0">
                <a:latin typeface="+mn-lt"/>
              </a:rPr>
              <a:t>, </a:t>
            </a:r>
            <a:r>
              <a:rPr lang="ru-RU" sz="1900" dirty="0" err="1" smtClean="0">
                <a:latin typeface="+mn-lt"/>
              </a:rPr>
              <a:t>тобто</a:t>
            </a:r>
            <a:r>
              <a:rPr lang="ru-RU" sz="1900" dirty="0" smtClean="0">
                <a:latin typeface="+mn-lt"/>
              </a:rPr>
              <a:t> </a:t>
            </a:r>
            <a:r>
              <a:rPr lang="ru-RU" sz="1900" dirty="0" err="1" smtClean="0">
                <a:latin typeface="+mn-lt"/>
              </a:rPr>
              <a:t>діє</a:t>
            </a:r>
            <a:r>
              <a:rPr lang="ru-RU" sz="1900" dirty="0" smtClean="0">
                <a:latin typeface="+mn-lt"/>
              </a:rPr>
              <a:t> так, як </a:t>
            </a:r>
            <a:r>
              <a:rPr lang="ru-RU" sz="1900" dirty="0" err="1" smtClean="0">
                <a:latin typeface="+mn-lt"/>
              </a:rPr>
              <a:t>істота</a:t>
            </a:r>
            <a:r>
              <a:rPr lang="ru-RU" sz="1900" dirty="0" smtClean="0">
                <a:latin typeface="+mn-lt"/>
              </a:rPr>
              <a:t> </a:t>
            </a:r>
            <a:r>
              <a:rPr lang="ru-RU" sz="1900" dirty="0" err="1" smtClean="0">
                <a:latin typeface="+mn-lt"/>
              </a:rPr>
              <a:t>із</a:t>
            </a:r>
            <a:r>
              <a:rPr lang="ru-RU" sz="1900" dirty="0" smtClean="0">
                <a:latin typeface="+mn-lt"/>
              </a:rPr>
              <a:t> </a:t>
            </a:r>
            <a:r>
              <a:rPr lang="ru-RU" sz="1900" dirty="0" err="1" smtClean="0">
                <a:latin typeface="+mn-lt"/>
              </a:rPr>
              <a:t>тваринною</a:t>
            </a:r>
            <a:r>
              <a:rPr lang="ru-RU" sz="1900" dirty="0" smtClean="0">
                <a:latin typeface="+mn-lt"/>
              </a:rPr>
              <a:t> </a:t>
            </a:r>
            <a:r>
              <a:rPr lang="ru-RU" sz="1900" dirty="0" err="1" smtClean="0">
                <a:latin typeface="+mn-lt"/>
              </a:rPr>
              <a:t>сутністю</a:t>
            </a:r>
            <a:r>
              <a:rPr lang="ru-RU" sz="1900" dirty="0" smtClean="0">
                <a:latin typeface="+mn-lt"/>
              </a:rPr>
              <a:t>.</a:t>
            </a:r>
            <a:br>
              <a:rPr lang="ru-RU" sz="1900" dirty="0" smtClean="0">
                <a:latin typeface="+mn-lt"/>
              </a:rPr>
            </a:br>
            <a:r>
              <a:rPr lang="ru-RU" sz="1900" dirty="0" smtClean="0">
                <a:latin typeface="+mn-lt"/>
              </a:rPr>
              <a:t>Шариков, ставши </a:t>
            </a:r>
            <a:r>
              <a:rPr lang="ru-RU" sz="1900" dirty="0" err="1" smtClean="0">
                <a:latin typeface="+mn-lt"/>
              </a:rPr>
              <a:t>людиною</a:t>
            </a:r>
            <a:r>
              <a:rPr lang="ru-RU" sz="1900" dirty="0" smtClean="0">
                <a:latin typeface="+mn-lt"/>
              </a:rPr>
              <a:t>, </a:t>
            </a:r>
            <a:r>
              <a:rPr lang="ru-RU" sz="1900" dirty="0" err="1" smtClean="0">
                <a:latin typeface="+mn-lt"/>
              </a:rPr>
              <a:t>працює</a:t>
            </a:r>
            <a:r>
              <a:rPr lang="ru-RU" sz="1900" dirty="0" smtClean="0">
                <a:latin typeface="+mn-lt"/>
              </a:rPr>
              <a:t> на </a:t>
            </a:r>
            <a:r>
              <a:rPr lang="ru-RU" sz="1900" dirty="0" err="1" smtClean="0">
                <a:latin typeface="+mn-lt"/>
              </a:rPr>
              <a:t>державній</a:t>
            </a:r>
            <a:r>
              <a:rPr lang="ru-RU" sz="1900" dirty="0" smtClean="0">
                <a:latin typeface="+mn-lt"/>
              </a:rPr>
              <a:t> </a:t>
            </a:r>
            <a:r>
              <a:rPr lang="ru-RU" sz="1900" dirty="0" err="1" smtClean="0">
                <a:latin typeface="+mn-lt"/>
              </a:rPr>
              <a:t>службі</a:t>
            </a:r>
            <a:r>
              <a:rPr lang="ru-RU" sz="1900" dirty="0" smtClean="0">
                <a:latin typeface="+mn-lt"/>
              </a:rPr>
              <a:t> </a:t>
            </a:r>
            <a:r>
              <a:rPr lang="ru-RU" sz="1900" dirty="0" err="1" smtClean="0">
                <a:latin typeface="+mn-lt"/>
              </a:rPr>
              <a:t>вбивцею</a:t>
            </a:r>
            <a:r>
              <a:rPr lang="ru-RU" sz="1900" dirty="0" smtClean="0">
                <a:latin typeface="+mn-lt"/>
              </a:rPr>
              <a:t> </a:t>
            </a:r>
            <a:r>
              <a:rPr lang="ru-RU" sz="1900" dirty="0" err="1" smtClean="0">
                <a:latin typeface="+mn-lt"/>
              </a:rPr>
              <a:t>бездомних</a:t>
            </a:r>
            <a:r>
              <a:rPr lang="ru-RU" sz="1900" dirty="0" smtClean="0">
                <a:latin typeface="+mn-lt"/>
              </a:rPr>
              <a:t> </a:t>
            </a:r>
            <a:r>
              <a:rPr lang="ru-RU" sz="1900" dirty="0" err="1" smtClean="0">
                <a:latin typeface="+mn-lt"/>
              </a:rPr>
              <a:t>котів</a:t>
            </a:r>
            <a:r>
              <a:rPr lang="ru-RU" sz="1900" dirty="0" smtClean="0">
                <a:latin typeface="+mn-lt"/>
              </a:rPr>
              <a:t>. </a:t>
            </a:r>
            <a:r>
              <a:rPr lang="ru-RU" sz="1900" dirty="0" err="1" smtClean="0">
                <a:latin typeface="+mn-lt"/>
              </a:rPr>
              <a:t>Хоча</a:t>
            </a:r>
            <a:r>
              <a:rPr lang="ru-RU" sz="1900" dirty="0" smtClean="0">
                <a:latin typeface="+mn-lt"/>
              </a:rPr>
              <a:t>, коли </a:t>
            </a:r>
            <a:r>
              <a:rPr lang="ru-RU" sz="1900" dirty="0" err="1" smtClean="0">
                <a:latin typeface="+mn-lt"/>
              </a:rPr>
              <a:t>був</a:t>
            </a:r>
            <a:r>
              <a:rPr lang="ru-RU" sz="1900" dirty="0" smtClean="0">
                <a:latin typeface="+mn-lt"/>
              </a:rPr>
              <a:t> собакою, </a:t>
            </a:r>
            <a:r>
              <a:rPr lang="ru-RU" sz="1900" dirty="0" err="1" smtClean="0">
                <a:latin typeface="+mn-lt"/>
              </a:rPr>
              <a:t>ганьбив</a:t>
            </a:r>
            <a:r>
              <a:rPr lang="ru-RU" sz="1900" dirty="0" smtClean="0">
                <a:latin typeface="+mn-lt"/>
              </a:rPr>
              <a:t> </a:t>
            </a:r>
            <a:r>
              <a:rPr lang="ru-RU" sz="1900" dirty="0" err="1" smtClean="0">
                <a:latin typeface="+mn-lt"/>
              </a:rPr>
              <a:t>суспільство</a:t>
            </a:r>
            <a:r>
              <a:rPr lang="ru-RU" sz="1900" dirty="0" smtClean="0">
                <a:latin typeface="+mn-lt"/>
              </a:rPr>
              <a:t> за те, </a:t>
            </a:r>
            <a:r>
              <a:rPr lang="ru-RU" sz="1900" dirty="0" err="1" smtClean="0">
                <a:latin typeface="+mn-lt"/>
              </a:rPr>
              <a:t>що</a:t>
            </a:r>
            <a:r>
              <a:rPr lang="ru-RU" sz="1900" dirty="0" smtClean="0">
                <a:latin typeface="+mn-lt"/>
              </a:rPr>
              <a:t> </a:t>
            </a:r>
            <a:r>
              <a:rPr lang="ru-RU" sz="1900" dirty="0" err="1" smtClean="0">
                <a:latin typeface="+mn-lt"/>
              </a:rPr>
              <a:t>воно</a:t>
            </a:r>
            <a:r>
              <a:rPr lang="ru-RU" sz="1900" dirty="0" smtClean="0">
                <a:latin typeface="+mn-lt"/>
              </a:rPr>
              <a:t> </a:t>
            </a:r>
            <a:r>
              <a:rPr lang="ru-RU" sz="1900" dirty="0" err="1" smtClean="0">
                <a:latin typeface="+mn-lt"/>
              </a:rPr>
              <a:t>кривдить</a:t>
            </a:r>
            <a:r>
              <a:rPr lang="ru-RU" sz="1900" dirty="0" smtClean="0">
                <a:latin typeface="+mn-lt"/>
              </a:rPr>
              <a:t> </a:t>
            </a:r>
            <a:r>
              <a:rPr lang="ru-RU" sz="1900" dirty="0" err="1" smtClean="0">
                <a:latin typeface="+mn-lt"/>
              </a:rPr>
              <a:t>тварин</a:t>
            </a:r>
            <a:r>
              <a:rPr lang="ru-RU" sz="1900" dirty="0" smtClean="0">
                <a:latin typeface="+mn-lt"/>
              </a:rPr>
              <a:t>.</a:t>
            </a:r>
            <a:br>
              <a:rPr lang="ru-RU" sz="1900" dirty="0" smtClean="0">
                <a:latin typeface="+mn-lt"/>
              </a:rPr>
            </a:br>
            <a:r>
              <a:rPr lang="ru-RU" sz="1900" dirty="0" smtClean="0">
                <a:latin typeface="+mn-lt"/>
              </a:rPr>
              <a:t>     </a:t>
            </a:r>
            <a:r>
              <a:rPr lang="ru-RU" sz="1900" dirty="0" err="1" smtClean="0">
                <a:latin typeface="+mn-lt"/>
              </a:rPr>
              <a:t>Тобто</a:t>
            </a:r>
            <a:r>
              <a:rPr lang="ru-RU" sz="1900" dirty="0" smtClean="0">
                <a:latin typeface="+mn-lt"/>
              </a:rPr>
              <a:t>, будучи людьми, ми </a:t>
            </a:r>
            <a:r>
              <a:rPr lang="ru-RU" sz="1900" dirty="0" err="1" smtClean="0">
                <a:latin typeface="+mn-lt"/>
              </a:rPr>
              <a:t>є</a:t>
            </a:r>
            <a:r>
              <a:rPr lang="ru-RU" sz="1900" dirty="0" smtClean="0">
                <a:latin typeface="+mn-lt"/>
              </a:rPr>
              <a:t> </a:t>
            </a:r>
            <a:r>
              <a:rPr lang="ru-RU" sz="1900" dirty="0" err="1" smtClean="0">
                <a:latin typeface="+mn-lt"/>
              </a:rPr>
              <a:t>ще</a:t>
            </a:r>
            <a:r>
              <a:rPr lang="ru-RU" sz="1900" dirty="0" smtClean="0">
                <a:latin typeface="+mn-lt"/>
              </a:rPr>
              <a:t> </a:t>
            </a:r>
            <a:r>
              <a:rPr lang="ru-RU" sz="1900" dirty="0" err="1" smtClean="0">
                <a:latin typeface="+mn-lt"/>
              </a:rPr>
              <a:t>більшими</a:t>
            </a:r>
            <a:r>
              <a:rPr lang="ru-RU" sz="1900" dirty="0" smtClean="0">
                <a:latin typeface="+mn-lt"/>
              </a:rPr>
              <a:t> </a:t>
            </a:r>
            <a:r>
              <a:rPr lang="ru-RU" sz="1900" dirty="0" err="1" smtClean="0">
                <a:latin typeface="+mn-lt"/>
              </a:rPr>
              <a:t>тваринами</a:t>
            </a:r>
            <a:r>
              <a:rPr lang="ru-RU" sz="1900" dirty="0" smtClean="0">
                <a:latin typeface="+mn-lt"/>
              </a:rPr>
              <a:t>, </a:t>
            </a:r>
            <a:r>
              <a:rPr lang="ru-RU" sz="1900" dirty="0" err="1" smtClean="0">
                <a:latin typeface="+mn-lt"/>
              </a:rPr>
              <a:t>ніж</a:t>
            </a:r>
            <a:r>
              <a:rPr lang="ru-RU" sz="1900" dirty="0" smtClean="0">
                <a:latin typeface="+mn-lt"/>
              </a:rPr>
              <a:t> вони </a:t>
            </a:r>
            <a:r>
              <a:rPr lang="ru-RU" sz="1900" dirty="0" err="1" smtClean="0">
                <a:latin typeface="+mn-lt"/>
              </a:rPr>
              <a:t>самі</a:t>
            </a:r>
            <a:r>
              <a:rPr lang="ru-RU" sz="1900" dirty="0" smtClean="0">
                <a:latin typeface="+mn-lt"/>
              </a:rPr>
              <a:t>. </a:t>
            </a:r>
            <a:r>
              <a:rPr lang="ru-RU" sz="1900" dirty="0" err="1" smtClean="0">
                <a:latin typeface="+mn-lt"/>
              </a:rPr>
              <a:t>Простіше</a:t>
            </a:r>
            <a:r>
              <a:rPr lang="ru-RU" sz="1900" dirty="0" smtClean="0">
                <a:latin typeface="+mn-lt"/>
              </a:rPr>
              <a:t> </a:t>
            </a:r>
            <a:r>
              <a:rPr lang="ru-RU" sz="1900" dirty="0" err="1" smtClean="0">
                <a:latin typeface="+mn-lt"/>
              </a:rPr>
              <a:t>кажучи</a:t>
            </a:r>
            <a:r>
              <a:rPr lang="ru-RU" sz="1900" dirty="0" smtClean="0">
                <a:latin typeface="+mn-lt"/>
              </a:rPr>
              <a:t> - у </a:t>
            </a:r>
            <a:r>
              <a:rPr lang="ru-RU" sz="1900" dirty="0" err="1" smtClean="0">
                <a:latin typeface="+mn-lt"/>
              </a:rPr>
              <a:t>тварини</a:t>
            </a:r>
            <a:r>
              <a:rPr lang="ru-RU" sz="1900" dirty="0" smtClean="0">
                <a:latin typeface="+mn-lt"/>
              </a:rPr>
              <a:t> - </a:t>
            </a:r>
            <a:r>
              <a:rPr lang="ru-RU" sz="1900" dirty="0" err="1" smtClean="0">
                <a:latin typeface="+mn-lt"/>
              </a:rPr>
              <a:t>серце</a:t>
            </a:r>
            <a:r>
              <a:rPr lang="ru-RU" sz="1900" dirty="0" smtClean="0">
                <a:latin typeface="+mn-lt"/>
              </a:rPr>
              <a:t> </a:t>
            </a:r>
            <a:r>
              <a:rPr lang="ru-RU" sz="1900" dirty="0" err="1" smtClean="0">
                <a:latin typeface="+mn-lt"/>
              </a:rPr>
              <a:t>людяніше</a:t>
            </a:r>
            <a:r>
              <a:rPr lang="ru-RU" sz="1900" dirty="0" smtClean="0">
                <a:latin typeface="+mn-lt"/>
              </a:rPr>
              <a:t>, а в </a:t>
            </a:r>
            <a:r>
              <a:rPr lang="ru-RU" sz="1900" dirty="0" err="1" smtClean="0">
                <a:latin typeface="+mn-lt"/>
              </a:rPr>
              <a:t>людини</a:t>
            </a:r>
            <a:r>
              <a:rPr lang="ru-RU" sz="1900" dirty="0" smtClean="0">
                <a:latin typeface="+mn-lt"/>
              </a:rPr>
              <a:t>, </a:t>
            </a:r>
            <a:r>
              <a:rPr lang="ru-RU" sz="1900" dirty="0" err="1" smtClean="0">
                <a:latin typeface="+mn-lt"/>
              </a:rPr>
              <a:t>навпаки</a:t>
            </a:r>
            <a:r>
              <a:rPr lang="ru-RU" sz="1900" dirty="0" smtClean="0">
                <a:latin typeface="+mn-lt"/>
              </a:rPr>
              <a:t>, "</a:t>
            </a:r>
            <a:r>
              <a:rPr lang="ru-RU" sz="1900" dirty="0" err="1" smtClean="0">
                <a:latin typeface="+mn-lt"/>
              </a:rPr>
              <a:t>собаче</a:t>
            </a:r>
            <a:r>
              <a:rPr lang="ru-RU" sz="1900" dirty="0" smtClean="0">
                <a:latin typeface="+mn-lt"/>
              </a:rPr>
              <a:t> </a:t>
            </a:r>
            <a:r>
              <a:rPr lang="ru-RU" sz="1900" dirty="0" err="1" smtClean="0">
                <a:latin typeface="+mn-lt"/>
              </a:rPr>
              <a:t>серце</a:t>
            </a:r>
            <a:r>
              <a:rPr lang="ru-RU" sz="1900" dirty="0" smtClean="0">
                <a:latin typeface="+mn-lt"/>
              </a:rPr>
              <a:t>". Та </a:t>
            </a:r>
            <a:r>
              <a:rPr lang="ru-RU" sz="1900" dirty="0" err="1" smtClean="0">
                <a:latin typeface="+mn-lt"/>
              </a:rPr>
              <a:t>бувають</a:t>
            </a:r>
            <a:r>
              <a:rPr lang="ru-RU" sz="1900" dirty="0" smtClean="0">
                <a:latin typeface="+mn-lt"/>
              </a:rPr>
              <a:t> </a:t>
            </a:r>
            <a:r>
              <a:rPr lang="ru-RU" sz="1900" dirty="0" err="1" smtClean="0">
                <a:latin typeface="+mn-lt"/>
              </a:rPr>
              <a:t>винятки</a:t>
            </a:r>
            <a:r>
              <a:rPr lang="ru-RU" sz="1900" dirty="0" smtClean="0">
                <a:latin typeface="+mn-lt"/>
              </a:rPr>
              <a:t>: </a:t>
            </a:r>
            <a:r>
              <a:rPr lang="ru-RU" sz="1900" dirty="0" err="1" smtClean="0">
                <a:latin typeface="+mn-lt"/>
              </a:rPr>
              <a:t>людство</a:t>
            </a:r>
            <a:r>
              <a:rPr lang="ru-RU" sz="1900" dirty="0" smtClean="0">
                <a:latin typeface="+mn-lt"/>
              </a:rPr>
              <a:t> </a:t>
            </a:r>
            <a:r>
              <a:rPr lang="ru-RU" sz="1900" dirty="0" err="1" smtClean="0">
                <a:latin typeface="+mn-lt"/>
              </a:rPr>
              <a:t>саме</a:t>
            </a:r>
            <a:r>
              <a:rPr lang="ru-RU" sz="1900" dirty="0" smtClean="0">
                <a:latin typeface="+mn-lt"/>
              </a:rPr>
              <a:t> </a:t>
            </a:r>
            <a:r>
              <a:rPr lang="ru-RU" sz="1900" dirty="0" err="1" smtClean="0">
                <a:latin typeface="+mn-lt"/>
              </a:rPr>
              <a:t>відокремлює</a:t>
            </a:r>
            <a:r>
              <a:rPr lang="ru-RU" sz="1900" dirty="0" smtClean="0">
                <a:latin typeface="+mn-lt"/>
              </a:rPr>
              <a:t> </a:t>
            </a:r>
            <a:r>
              <a:rPr lang="ru-RU" sz="1900" dirty="0" err="1" smtClean="0">
                <a:latin typeface="+mn-lt"/>
              </a:rPr>
              <a:t>з</a:t>
            </a:r>
            <a:r>
              <a:rPr lang="ru-RU" sz="1900" dirty="0" smtClean="0">
                <a:latin typeface="+mn-lt"/>
              </a:rPr>
              <a:t> </a:t>
            </a:r>
            <a:r>
              <a:rPr lang="ru-RU" sz="1900" dirty="0" err="1" smtClean="0">
                <a:latin typeface="+mn-lt"/>
              </a:rPr>
              <a:t>маси</a:t>
            </a:r>
            <a:r>
              <a:rPr lang="ru-RU" sz="1900" dirty="0" smtClean="0">
                <a:latin typeface="+mn-lt"/>
              </a:rPr>
              <a:t> </a:t>
            </a:r>
            <a:r>
              <a:rPr lang="ru-RU" sz="1900" dirty="0" err="1" smtClean="0">
                <a:latin typeface="+mn-lt"/>
              </a:rPr>
              <a:t>мерзоти</a:t>
            </a:r>
            <a:r>
              <a:rPr lang="ru-RU" sz="1900" dirty="0" smtClean="0">
                <a:latin typeface="+mn-lt"/>
              </a:rPr>
              <a:t> </a:t>
            </a:r>
            <a:r>
              <a:rPr lang="ru-RU" sz="1900" dirty="0" err="1" smtClean="0">
                <a:latin typeface="+mn-lt"/>
              </a:rPr>
              <a:t>видатних</a:t>
            </a:r>
            <a:r>
              <a:rPr lang="ru-RU" sz="1900" dirty="0" smtClean="0">
                <a:latin typeface="+mn-lt"/>
              </a:rPr>
              <a:t> </a:t>
            </a:r>
            <a:r>
              <a:rPr lang="ru-RU" sz="1900" dirty="0" err="1" smtClean="0">
                <a:latin typeface="+mn-lt"/>
              </a:rPr>
              <a:t>геніїв</a:t>
            </a:r>
            <a:r>
              <a:rPr lang="ru-RU" sz="1900" dirty="0" smtClean="0">
                <a:latin typeface="+mn-lt"/>
              </a:rPr>
              <a:t>, </a:t>
            </a:r>
            <a:endParaRPr lang="ru-RU" sz="1900" dirty="0">
              <a:latin typeface="+mn-lt"/>
            </a:endParaRPr>
          </a:p>
        </p:txBody>
      </p:sp>
      <p:pic>
        <p:nvPicPr>
          <p:cNvPr id="4" name="Picture 2" descr="ÐÐ¾Ð²âÑÐ·Ð°Ð½Ðµ Ð·Ð¾Ð±ÑÐ°Ð¶ÐµÐ½Ð½Ñ"/>
          <p:cNvPicPr>
            <a:picLocks noChangeAspect="1" noChangeArrowheads="1"/>
          </p:cNvPicPr>
          <p:nvPr/>
        </p:nvPicPr>
        <p:blipFill>
          <a:blip r:embed="rId2" cstate="print"/>
          <a:srcRect t="16974" r="-1485"/>
          <a:stretch>
            <a:fillRect/>
          </a:stretch>
        </p:blipFill>
        <p:spPr bwMode="auto">
          <a:xfrm>
            <a:off x="6911752" y="0"/>
            <a:ext cx="2232248" cy="2492443"/>
          </a:xfrm>
          <a:prstGeom prst="rect">
            <a:avLst/>
          </a:prstGeom>
          <a:ln>
            <a:noFill/>
          </a:ln>
          <a:effectLst>
            <a:softEdge rad="112500"/>
          </a:effectLst>
        </p:spPr>
      </p:pic>
      <p:pic>
        <p:nvPicPr>
          <p:cNvPr id="19460" name="Picture 4" descr="Ð ÐµÐ·ÑÐ»ÑÑÐ°Ñ Ð¿Ð¾ÑÑÐºÑ Ð·Ð¾Ð±ÑÐ°Ð¶ÐµÐ½Ñ Ð·Ð° Ð·Ð°Ð¿Ð¸ÑÐ¾Ð¼ &quot;ÐºÐ°ÑÑÐ¸Ð½ÐºÐ° Ð³Ð¾Ð¼ÑÐ½ÐºÑÐ»&quot;"/>
          <p:cNvPicPr>
            <a:picLocks noChangeAspect="1" noChangeArrowheads="1"/>
          </p:cNvPicPr>
          <p:nvPr/>
        </p:nvPicPr>
        <p:blipFill>
          <a:blip r:embed="rId3" cstate="print"/>
          <a:srcRect/>
          <a:stretch>
            <a:fillRect/>
          </a:stretch>
        </p:blipFill>
        <p:spPr bwMode="auto">
          <a:xfrm>
            <a:off x="179513" y="2479732"/>
            <a:ext cx="3600400" cy="4212468"/>
          </a:xfrm>
          <a:prstGeom prst="rect">
            <a:avLst/>
          </a:prstGeom>
          <a:ln>
            <a:noFill/>
          </a:ln>
          <a:effectLst>
            <a:softEdge rad="112500"/>
          </a:effectLst>
        </p:spPr>
      </p:pic>
      <p:pic>
        <p:nvPicPr>
          <p:cNvPr id="19462" name="Picture 6" descr="Ð ÐµÐ·ÑÐ»ÑÑÐ°Ñ Ð¿Ð¾ÑÑÐºÑ Ð·Ð¾Ð±ÑÐ°Ð¶ÐµÐ½Ñ Ð·Ð° Ð·Ð°Ð¿Ð¸ÑÐ¾Ð¼ &quot;ÐºÐ°ÑÑÐ¸Ð½ÐºÐ° Ð³Ð¾Ð¼ÑÐ½ÐºÑÐ»&quot;"/>
          <p:cNvPicPr>
            <a:picLocks noChangeAspect="1" noChangeArrowheads="1"/>
          </p:cNvPicPr>
          <p:nvPr/>
        </p:nvPicPr>
        <p:blipFill>
          <a:blip r:embed="rId4" cstate="print"/>
          <a:srcRect/>
          <a:stretch>
            <a:fillRect/>
          </a:stretch>
        </p:blipFill>
        <p:spPr bwMode="auto">
          <a:xfrm>
            <a:off x="5076056" y="0"/>
            <a:ext cx="1874348" cy="2420888"/>
          </a:xfrm>
          <a:prstGeom prst="rect">
            <a:avLst/>
          </a:prstGeom>
          <a:ln>
            <a:noFill/>
          </a:ln>
          <a:effectLst>
            <a:softEdge rad="1125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211960" y="117693"/>
            <a:ext cx="4644008" cy="4339650"/>
          </a:xfrm>
          <a:prstGeom prst="rect">
            <a:avLst/>
          </a:prstGeom>
        </p:spPr>
        <p:txBody>
          <a:bodyPr wrap="square">
            <a:spAutoFit/>
          </a:bodyPr>
          <a:lstStyle/>
          <a:p>
            <a:r>
              <a:rPr lang="uk-UA" sz="2400" b="1" i="1" dirty="0" err="1" smtClean="0">
                <a:solidFill>
                  <a:srgbClr val="002060"/>
                </a:solidFill>
                <a:latin typeface="Franklin Gothic Book" pitchFamily="34" charset="0"/>
              </a:rPr>
              <a:t>Швондер</a:t>
            </a:r>
            <a:r>
              <a:rPr lang="uk-UA" sz="2400" b="1" i="1" dirty="0" smtClean="0">
                <a:solidFill>
                  <a:srgbClr val="002060"/>
                </a:solidFill>
                <a:latin typeface="Franklin Gothic Book" pitchFamily="34" charset="0"/>
              </a:rPr>
              <a:t> </a:t>
            </a:r>
            <a:r>
              <a:rPr lang="uk-UA" i="1" dirty="0" smtClean="0">
                <a:latin typeface="Franklin Gothic Book" pitchFamily="34" charset="0"/>
              </a:rPr>
              <a:t>- це людина, у якої за душею немає нічого: він жалюгідний, хоча амбітний; злісний, він вважає себе улаштовувачем нового життя.  Він робить ідеологічний вплив на Шарикова. Професор це помічає:</a:t>
            </a:r>
            <a:r>
              <a:rPr lang="uk-UA" b="1" i="1" dirty="0" smtClean="0">
                <a:latin typeface="Franklin Gothic Book" pitchFamily="34" charset="0"/>
              </a:rPr>
              <a:t>«Ну так от, </a:t>
            </a:r>
            <a:r>
              <a:rPr lang="uk-UA" b="1" i="1" dirty="0" err="1" smtClean="0">
                <a:latin typeface="Franklin Gothic Book" pitchFamily="34" charset="0"/>
              </a:rPr>
              <a:t>Швондер</a:t>
            </a:r>
            <a:r>
              <a:rPr lang="uk-UA" b="1" i="1" dirty="0" smtClean="0">
                <a:latin typeface="Franklin Gothic Book" pitchFamily="34" charset="0"/>
              </a:rPr>
              <a:t> і є найголовніший дурень. Він не розуміє, що </a:t>
            </a:r>
            <a:r>
              <a:rPr lang="uk-UA" b="1" i="1" dirty="0" err="1" smtClean="0">
                <a:latin typeface="Franklin Gothic Book" pitchFamily="34" charset="0"/>
              </a:rPr>
              <a:t>Шариков</a:t>
            </a:r>
            <a:r>
              <a:rPr lang="uk-UA" b="1" i="1" dirty="0" smtClean="0">
                <a:latin typeface="Franklin Gothic Book" pitchFamily="34" charset="0"/>
              </a:rPr>
              <a:t> для нього грізніша небезпека, ніж для мене. Ну, зараз він  всіляко  намагається нацькувати його на мене  міркуючи,  що  якщо  хто-небудь у свою чергу  нацькує Шарикова на самого  </a:t>
            </a:r>
            <a:r>
              <a:rPr lang="uk-UA" b="1" i="1" dirty="0" err="1" smtClean="0">
                <a:latin typeface="Franklin Gothic Book" pitchFamily="34" charset="0"/>
              </a:rPr>
              <a:t>Швондера</a:t>
            </a:r>
            <a:r>
              <a:rPr lang="uk-UA" b="1" i="1" dirty="0" smtClean="0">
                <a:latin typeface="Franklin Gothic Book" pitchFamily="34" charset="0"/>
              </a:rPr>
              <a:t>, то від нього залишаться тільки ріжки та ніжки. У нього найпаршивіше серце з усіх, які існують в природі!»</a:t>
            </a:r>
            <a:endParaRPr lang="ru-RU" dirty="0">
              <a:latin typeface="Franklin Gothic Book" pitchFamily="34" charset="0"/>
            </a:endParaRPr>
          </a:p>
        </p:txBody>
      </p:sp>
      <p:pic>
        <p:nvPicPr>
          <p:cNvPr id="4" name="Picture 10" descr="Ð ÐµÐ·ÑÐ»ÑÑÐ°Ñ Ð¿Ð¾ÑÑÐºÑ Ð·Ð¾Ð±ÑÐ°Ð¶ÐµÐ½Ñ Ð·Ð° Ð·Ð°Ð¿Ð¸ÑÐ¾Ð¼ &quot;ÐºÐ°ÑÑÐ¸Ð½ÐºÐ° , ÑÐ¾Ð±Ð°ÑÑÐµ ÑÐµÑÐ´ÑÐµ ÑÐ»ÑÑÑÑÐ°ÑÑÑ ÑÐ²Ð¾Ð½Ð´ÐµÑ&quot;"/>
          <p:cNvPicPr>
            <a:picLocks noChangeAspect="1" noChangeArrowheads="1"/>
          </p:cNvPicPr>
          <p:nvPr/>
        </p:nvPicPr>
        <p:blipFill>
          <a:blip r:embed="rId2" cstate="print"/>
          <a:srcRect t="13208" r="1887" b="15094"/>
          <a:stretch>
            <a:fillRect/>
          </a:stretch>
        </p:blipFill>
        <p:spPr bwMode="auto">
          <a:xfrm>
            <a:off x="-1" y="548680"/>
            <a:ext cx="4211961" cy="3077972"/>
          </a:xfrm>
          <a:prstGeom prst="rect">
            <a:avLst/>
          </a:prstGeom>
          <a:noFill/>
        </p:spPr>
      </p:pic>
      <p:sp>
        <p:nvSpPr>
          <p:cNvPr id="5" name="Прямоугольник 4"/>
          <p:cNvSpPr/>
          <p:nvPr/>
        </p:nvSpPr>
        <p:spPr>
          <a:xfrm>
            <a:off x="467544" y="4365104"/>
            <a:ext cx="8352928" cy="2308324"/>
          </a:xfrm>
          <a:prstGeom prst="rect">
            <a:avLst/>
          </a:prstGeom>
        </p:spPr>
        <p:txBody>
          <a:bodyPr wrap="square">
            <a:spAutoFit/>
          </a:bodyPr>
          <a:lstStyle/>
          <a:p>
            <a:r>
              <a:rPr lang="uk-UA" dirty="0" smtClean="0">
                <a:latin typeface="Franklin Gothic Book" pitchFamily="34" charset="0"/>
              </a:rPr>
              <a:t>Його принцип - відібрати і поділити. Він хоче отримувати від життя все, нічого не роблячи, заважаючи працювати таким, як </a:t>
            </a:r>
            <a:r>
              <a:rPr lang="uk-UA" dirty="0" err="1" smtClean="0">
                <a:latin typeface="Franklin Gothic Book" pitchFamily="34" charset="0"/>
              </a:rPr>
              <a:t>Борменталь</a:t>
            </a:r>
            <a:r>
              <a:rPr lang="uk-UA" dirty="0" smtClean="0">
                <a:latin typeface="Franklin Gothic Book" pitchFamily="34" charset="0"/>
              </a:rPr>
              <a:t> і Преображенський. Він вважає в праві нахабно розпоряджатися власністю людей, диктувати, де їм працювати, спати, приймати їжу. </a:t>
            </a:r>
            <a:r>
              <a:rPr lang="uk-UA" dirty="0" err="1" smtClean="0">
                <a:latin typeface="Franklin Gothic Book" pitchFamily="34" charset="0"/>
              </a:rPr>
              <a:t>Швондер</a:t>
            </a:r>
            <a:r>
              <a:rPr lang="uk-UA" dirty="0" smtClean="0">
                <a:latin typeface="Franklin Gothic Book" pitchFamily="34" charset="0"/>
              </a:rPr>
              <a:t> надає Шарикову соціальний статус, дає колишньому псові права,  озброює  «ідейною фразою». Це він робить не з  людинолюбства, а лише для того, щоб показати свою владу,  покомандувати «інтелігенцією». Для цього він провокує Шарикова, нацьковує його на професора. Звинувачує професора в ненависті до робітничого класу</a:t>
            </a: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79512" y="0"/>
          <a:ext cx="8712968" cy="6583680"/>
        </p:xfrm>
        <a:graphic>
          <a:graphicData uri="http://schemas.openxmlformats.org/drawingml/2006/table">
            <a:tbl>
              <a:tblPr firstRow="1" bandRow="1">
                <a:tableStyleId>{F5AB1C69-6EDB-4FF4-983F-18BD219EF322}</a:tableStyleId>
              </a:tblPr>
              <a:tblGrid>
                <a:gridCol w="4356484"/>
                <a:gridCol w="756084"/>
                <a:gridCol w="3600400"/>
              </a:tblGrid>
              <a:tr h="370840">
                <a:tc>
                  <a:txBody>
                    <a:bodyPr/>
                    <a:lstStyle/>
                    <a:p>
                      <a:pPr algn="ctr"/>
                      <a:r>
                        <a:rPr lang="ru-RU" sz="2400" dirty="0" err="1" smtClean="0">
                          <a:latin typeface="Franklin Gothic Book" pitchFamily="34" charset="0"/>
                          <a:cs typeface="Times New Roman" pitchFamily="18" charset="0"/>
                        </a:rPr>
                        <a:t>Преображенський</a:t>
                      </a:r>
                      <a:r>
                        <a:rPr lang="ru-RU" sz="2400" dirty="0" smtClean="0">
                          <a:latin typeface="Franklin Gothic Book" pitchFamily="34" charset="0"/>
                          <a:cs typeface="Times New Roman" pitchFamily="18" charset="0"/>
                        </a:rPr>
                        <a:t> </a:t>
                      </a:r>
                      <a:endParaRPr lang="ru-RU" sz="2400" dirty="0">
                        <a:latin typeface="Franklin Gothic Book" pitchFamily="34" charset="0"/>
                        <a:cs typeface="Times New Roman" pitchFamily="18" charset="0"/>
                      </a:endParaRPr>
                    </a:p>
                  </a:txBody>
                  <a:tcPr/>
                </a:tc>
                <a:tc gridSpan="2">
                  <a:txBody>
                    <a:bodyPr/>
                    <a:lstStyle/>
                    <a:p>
                      <a:pPr algn="ctr"/>
                      <a:r>
                        <a:rPr lang="ru-RU" sz="2400" dirty="0" err="1" smtClean="0">
                          <a:latin typeface="Franklin Gothic Book" pitchFamily="34" charset="0"/>
                          <a:cs typeface="Times New Roman" pitchFamily="18" charset="0"/>
                        </a:rPr>
                        <a:t>Швондер</a:t>
                      </a:r>
                      <a:endParaRPr lang="ru-RU" sz="2400" dirty="0">
                        <a:latin typeface="Franklin Gothic Book" pitchFamily="34" charset="0"/>
                        <a:cs typeface="Times New Roman" pitchFamily="18" charset="0"/>
                      </a:endParaRPr>
                    </a:p>
                  </a:txBody>
                  <a:tcPr/>
                </a:tc>
                <a:tc hMerge="1">
                  <a:txBody>
                    <a:bodyPr/>
                    <a:lstStyle/>
                    <a:p>
                      <a:endParaRPr lang="ru-RU"/>
                    </a:p>
                  </a:txBody>
                  <a:tcPr/>
                </a:tc>
              </a:tr>
              <a:tr h="370840">
                <a:tc gridSpan="3">
                  <a:txBody>
                    <a:bodyPr/>
                    <a:lstStyle/>
                    <a:p>
                      <a:pPr algn="ctr"/>
                      <a:r>
                        <a:rPr lang="ru-RU" sz="1800" dirty="0" err="1" smtClean="0">
                          <a:latin typeface="Franklin Gothic Book" pitchFamily="34" charset="0"/>
                          <a:cs typeface="Times New Roman" pitchFamily="18" charset="0"/>
                        </a:rPr>
                        <a:t>Кожен</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з</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героїв</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намагається</a:t>
                      </a:r>
                      <a:r>
                        <a:rPr lang="ru-RU" sz="1800" dirty="0" smtClean="0">
                          <a:latin typeface="Franklin Gothic Book" pitchFamily="34" charset="0"/>
                          <a:cs typeface="Times New Roman" pitchFamily="18" charset="0"/>
                        </a:rPr>
                        <a:t> за </a:t>
                      </a:r>
                      <a:r>
                        <a:rPr lang="ru-RU" sz="1800" dirty="0" err="1" smtClean="0">
                          <a:latin typeface="Franklin Gothic Book" pitchFamily="34" charset="0"/>
                          <a:cs typeface="Times New Roman" pitchFamily="18" charset="0"/>
                        </a:rPr>
                        <a:t>допомогою</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Поліграфа</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Поліграфовича</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досягти</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своїх</a:t>
                      </a:r>
                      <a:r>
                        <a:rPr lang="ru-RU" sz="1800" dirty="0" smtClean="0">
                          <a:latin typeface="Franklin Gothic Book" pitchFamily="34" charset="0"/>
                          <a:cs typeface="Times New Roman" pitchFamily="18" charset="0"/>
                        </a:rPr>
                        <a:t> </a:t>
                      </a:r>
                      <a:r>
                        <a:rPr lang="ru-RU" sz="1800" dirty="0" err="1" smtClean="0">
                          <a:latin typeface="Franklin Gothic Book" pitchFamily="34" charset="0"/>
                          <a:cs typeface="Times New Roman" pitchFamily="18" charset="0"/>
                        </a:rPr>
                        <a:t>цілей</a:t>
                      </a:r>
                      <a:endParaRPr lang="ru-RU" sz="1800" dirty="0">
                        <a:latin typeface="Franklin Gothic Book" pitchFamily="34" charset="0"/>
                        <a:cs typeface="Times New Roman" pitchFamily="18" charset="0"/>
                      </a:endParaRPr>
                    </a:p>
                  </a:txBody>
                  <a:tcPr/>
                </a:tc>
                <a:tc hMerge="1">
                  <a:txBody>
                    <a:bodyPr/>
                    <a:lstStyle/>
                    <a:p>
                      <a:endParaRPr lang="ru-RU" dirty="0"/>
                    </a:p>
                  </a:txBody>
                  <a:tcPr/>
                </a:tc>
                <a:tc hMerge="1">
                  <a:txBody>
                    <a:bodyPr/>
                    <a:lstStyle/>
                    <a:p>
                      <a:endParaRPr lang="ru-RU"/>
                    </a:p>
                  </a:txBody>
                  <a:tcPr/>
                </a:tc>
              </a:tr>
              <a:tr h="370840">
                <a:tc gridSpan="2">
                  <a:txBody>
                    <a:bodyPr/>
                    <a:lstStyle/>
                    <a:p>
                      <a:r>
                        <a:rPr lang="uk-UA" sz="1800" dirty="0" smtClean="0">
                          <a:latin typeface="Franklin Gothic Book" pitchFamily="34" charset="0"/>
                        </a:rPr>
                        <a:t>Інтелігенція,</a:t>
                      </a:r>
                      <a:r>
                        <a:rPr lang="uk-UA" sz="1800" baseline="0" dirty="0" smtClean="0">
                          <a:latin typeface="Franklin Gothic Book" pitchFamily="34" charset="0"/>
                        </a:rPr>
                        <a:t> благородний, займається улюбленою справою</a:t>
                      </a:r>
                      <a:endParaRPr lang="ru-RU" sz="1800" dirty="0">
                        <a:latin typeface="Franklin Gothic Book" pitchFamily="34" charset="0"/>
                      </a:endParaRPr>
                    </a:p>
                  </a:txBody>
                  <a:tcPr/>
                </a:tc>
                <a:tc hMerge="1">
                  <a:txBody>
                    <a:bodyPr/>
                    <a:lstStyle/>
                    <a:p>
                      <a:pPr algn="l"/>
                      <a:endParaRPr lang="ru-RU" sz="2000" dirty="0">
                        <a:latin typeface="Franklin Gothic Book" pitchFamily="34" charset="0"/>
                        <a:cs typeface="Times New Roman" pitchFamily="18" charset="0"/>
                      </a:endParaRPr>
                    </a:p>
                  </a:txBody>
                  <a:tcPr/>
                </a:tc>
                <a:tc>
                  <a:txBody>
                    <a:bodyPr/>
                    <a:lstStyle/>
                    <a:p>
                      <a:pPr algn="l"/>
                      <a:r>
                        <a:rPr lang="uk-UA" sz="1800" dirty="0" smtClean="0">
                          <a:latin typeface="Franklin Gothic Book" pitchFamily="34" charset="0"/>
                          <a:cs typeface="Times New Roman" pitchFamily="18" charset="0"/>
                        </a:rPr>
                        <a:t>Пролетар, фанатик режиму, не представляє життя </a:t>
                      </a:r>
                      <a:r>
                        <a:rPr lang="uk-UA" sz="1800" dirty="0" err="1" smtClean="0">
                          <a:latin typeface="Franklin Gothic Book" pitchFamily="34" charset="0"/>
                          <a:cs typeface="Times New Roman" pitchFamily="18" charset="0"/>
                        </a:rPr>
                        <a:t>“по</a:t>
                      </a:r>
                      <a:r>
                        <a:rPr lang="uk-UA" sz="1800" baseline="0" dirty="0" smtClean="0">
                          <a:latin typeface="Franklin Gothic Book" pitchFamily="34" charset="0"/>
                          <a:cs typeface="Times New Roman" pitchFamily="18" charset="0"/>
                        </a:rPr>
                        <a:t> той </a:t>
                      </a:r>
                      <a:r>
                        <a:rPr lang="uk-UA" sz="1800" baseline="0" dirty="0" err="1" smtClean="0">
                          <a:latin typeface="Franklin Gothic Book" pitchFamily="34" charset="0"/>
                          <a:cs typeface="Times New Roman" pitchFamily="18" charset="0"/>
                        </a:rPr>
                        <a:t>бік</a:t>
                      </a:r>
                      <a:r>
                        <a:rPr lang="uk-UA" sz="1800" dirty="0" err="1" smtClean="0">
                          <a:latin typeface="Franklin Gothic Book" pitchFamily="34" charset="0"/>
                          <a:cs typeface="Times New Roman" pitchFamily="18" charset="0"/>
                        </a:rPr>
                        <a:t>”</a:t>
                      </a:r>
                      <a:r>
                        <a:rPr lang="uk-UA" sz="1800" dirty="0" smtClean="0">
                          <a:latin typeface="Franklin Gothic Book" pitchFamily="34" charset="0"/>
                          <a:cs typeface="Times New Roman" pitchFamily="18" charset="0"/>
                        </a:rPr>
                        <a:t> і ні з ким не рахується</a:t>
                      </a:r>
                      <a:endParaRPr lang="ru-RU" sz="1800" dirty="0">
                        <a:latin typeface="Franklin Gothic Book" pitchFamily="34" charset="0"/>
                        <a:cs typeface="Times New Roman" pitchFamily="18" charset="0"/>
                      </a:endParaRPr>
                    </a:p>
                  </a:txBody>
                  <a:tcPr/>
                </a:tc>
              </a:tr>
              <a:tr h="370840">
                <a:tc gridSpan="2">
                  <a:txBody>
                    <a:bodyPr/>
                    <a:lstStyle/>
                    <a:p>
                      <a:r>
                        <a:rPr lang="uk-UA" sz="1800" dirty="0" smtClean="0">
                          <a:latin typeface="Franklin Gothic Book" pitchFamily="34" charset="0"/>
                        </a:rPr>
                        <a:t>Чоловік у віці, розумний, освічений, впевнений у собі,</a:t>
                      </a:r>
                      <a:r>
                        <a:rPr lang="en-US" sz="1800" dirty="0" smtClean="0">
                          <a:latin typeface="Franklin Gothic Book" pitchFamily="34" charset="0"/>
                        </a:rPr>
                        <a:t> </a:t>
                      </a:r>
                      <a:r>
                        <a:rPr lang="uk-UA" sz="1800" dirty="0" smtClean="0">
                          <a:latin typeface="Franklin Gothic Book" pitchFamily="34" charset="0"/>
                        </a:rPr>
                        <a:t>уміє</a:t>
                      </a:r>
                      <a:r>
                        <a:rPr lang="uk-UA" sz="1800" baseline="0" dirty="0" smtClean="0">
                          <a:latin typeface="Franklin Gothic Book" pitchFamily="34" charset="0"/>
                        </a:rPr>
                        <a:t> володіти собою,</a:t>
                      </a:r>
                      <a:r>
                        <a:rPr lang="uk-UA" sz="1800" dirty="0" smtClean="0">
                          <a:latin typeface="Franklin Gothic Book" pitchFamily="34" charset="0"/>
                        </a:rPr>
                        <a:t> кращий фахівець ц своїй справі, не поділяє поглядів пролетаріату, відкрито заявляє, що такі режими можуть призвести до розрухи. Професор не заохочує лінь, пияцтво, намагається</a:t>
                      </a:r>
                      <a:r>
                        <a:rPr lang="uk-UA" sz="1800" baseline="0" dirty="0" smtClean="0">
                          <a:latin typeface="Franklin Gothic Book" pitchFamily="34" charset="0"/>
                        </a:rPr>
                        <a:t>  з </a:t>
                      </a:r>
                      <a:r>
                        <a:rPr lang="uk-UA" sz="1800" baseline="0" dirty="0" err="1" smtClean="0">
                          <a:latin typeface="Franklin Gothic Book" pitchFamily="34" charset="0"/>
                        </a:rPr>
                        <a:t>Борменталем</a:t>
                      </a:r>
                      <a:r>
                        <a:rPr lang="uk-UA" sz="1800" baseline="0" dirty="0" smtClean="0">
                          <a:latin typeface="Franklin Gothic Book" pitchFamily="34" charset="0"/>
                        </a:rPr>
                        <a:t> поставити Шарикова на правильний шлях</a:t>
                      </a:r>
                      <a:endParaRPr lang="ru-RU" sz="1800" dirty="0">
                        <a:latin typeface="Franklin Gothic Book" pitchFamily="34" charset="0"/>
                      </a:endParaRPr>
                    </a:p>
                  </a:txBody>
                  <a:tcPr/>
                </a:tc>
                <a:tc hMerge="1">
                  <a:txBody>
                    <a:bodyPr/>
                    <a:lstStyle/>
                    <a:p>
                      <a:endParaRPr lang="ru-RU"/>
                    </a:p>
                  </a:txBody>
                  <a:tcPr/>
                </a:tc>
                <a:tc>
                  <a:txBody>
                    <a:bodyPr/>
                    <a:lstStyle/>
                    <a:p>
                      <a:pPr algn="l"/>
                      <a:r>
                        <a:rPr lang="uk-UA" sz="1800" dirty="0" smtClean="0">
                          <a:latin typeface="Franklin Gothic Book" pitchFamily="34" charset="0"/>
                          <a:cs typeface="Times New Roman" pitchFamily="18" charset="0"/>
                        </a:rPr>
                        <a:t>Молодий, дурний, дріб</a:t>
                      </a:r>
                      <a:r>
                        <a:rPr lang="en-US" sz="1800" dirty="0" smtClean="0">
                          <a:latin typeface="Franklin Gothic Book" pitchFamily="34" charset="0"/>
                          <a:cs typeface="Times New Roman" pitchFamily="18" charset="0"/>
                        </a:rPr>
                        <a:t>’</a:t>
                      </a:r>
                      <a:r>
                        <a:rPr lang="uk-UA" sz="1800" dirty="0" err="1" smtClean="0">
                          <a:latin typeface="Franklin Gothic Book" pitchFamily="34" charset="0"/>
                          <a:cs typeface="Times New Roman" pitchFamily="18" charset="0"/>
                        </a:rPr>
                        <a:t>язковий</a:t>
                      </a:r>
                      <a:r>
                        <a:rPr lang="uk-UA" sz="1800" dirty="0" smtClean="0">
                          <a:latin typeface="Franklin Gothic Book" pitchFamily="34" charset="0"/>
                          <a:cs typeface="Times New Roman" pitchFamily="18" charset="0"/>
                        </a:rPr>
                        <a:t>,</a:t>
                      </a:r>
                      <a:r>
                        <a:rPr lang="uk-UA" sz="1800" baseline="0" dirty="0" smtClean="0">
                          <a:latin typeface="Franklin Gothic Book" pitchFamily="34" charset="0"/>
                          <a:cs typeface="Times New Roman" pitchFamily="18" charset="0"/>
                        </a:rPr>
                        <a:t> підбурювач, </a:t>
                      </a:r>
                      <a:r>
                        <a:rPr lang="uk-UA" sz="1800" dirty="0" smtClean="0">
                          <a:latin typeface="Franklin Gothic Book" pitchFamily="34" charset="0"/>
                          <a:cs typeface="Times New Roman" pitchFamily="18" charset="0"/>
                        </a:rPr>
                        <a:t> все його</a:t>
                      </a:r>
                      <a:r>
                        <a:rPr lang="uk-UA" sz="1800" baseline="0" dirty="0" smtClean="0">
                          <a:latin typeface="Franklin Gothic Book" pitchFamily="34" charset="0"/>
                          <a:cs typeface="Times New Roman" pitchFamily="18" charset="0"/>
                        </a:rPr>
                        <a:t> вузьке мислення зводиться до споживчого режиму, думає, що з Шарикова може вийти повноцінна </a:t>
                      </a:r>
                      <a:r>
                        <a:rPr lang="uk-UA" sz="1800" baseline="0" dirty="0" err="1" smtClean="0">
                          <a:latin typeface="Franklin Gothic Book" pitchFamily="34" charset="0"/>
                          <a:cs typeface="Times New Roman" pitchFamily="18" charset="0"/>
                        </a:rPr>
                        <a:t>“робоча</a:t>
                      </a:r>
                      <a:r>
                        <a:rPr lang="uk-UA" sz="1800" baseline="0" dirty="0" smtClean="0">
                          <a:latin typeface="Franklin Gothic Book" pitchFamily="34" charset="0"/>
                          <a:cs typeface="Times New Roman" pitchFamily="18" charset="0"/>
                        </a:rPr>
                        <a:t> </a:t>
                      </a:r>
                      <a:r>
                        <a:rPr lang="uk-UA" sz="1800" baseline="0" dirty="0" err="1" smtClean="0">
                          <a:latin typeface="Franklin Gothic Book" pitchFamily="34" charset="0"/>
                          <a:cs typeface="Times New Roman" pitchFamily="18" charset="0"/>
                        </a:rPr>
                        <a:t>одиниця”</a:t>
                      </a:r>
                      <a:r>
                        <a:rPr lang="uk-UA" sz="1800" baseline="0" dirty="0" smtClean="0">
                          <a:latin typeface="Franklin Gothic Book" pitchFamily="34" charset="0"/>
                          <a:cs typeface="Times New Roman" pitchFamily="18" charset="0"/>
                        </a:rPr>
                        <a:t>.</a:t>
                      </a:r>
                      <a:endParaRPr lang="ru-RU" sz="1800" dirty="0">
                        <a:latin typeface="Franklin Gothic Book" pitchFamily="34" charset="0"/>
                        <a:cs typeface="Times New Roman" pitchFamily="18" charset="0"/>
                      </a:endParaRPr>
                    </a:p>
                  </a:txBody>
                  <a:tcPr/>
                </a:tc>
              </a:tr>
              <a:tr h="1920240">
                <a:tc gridSpan="2">
                  <a:txBody>
                    <a:bodyPr/>
                    <a:lstStyle/>
                    <a:p>
                      <a:r>
                        <a:rPr lang="uk-UA" sz="1800" dirty="0" smtClean="0">
                          <a:latin typeface="Franklin Gothic Book" pitchFamily="34" charset="0"/>
                        </a:rPr>
                        <a:t>Професор зважується на експеримент. Він упевнений,</a:t>
                      </a:r>
                      <a:r>
                        <a:rPr lang="uk-UA" sz="1800" baseline="0" dirty="0" smtClean="0">
                          <a:latin typeface="Franklin Gothic Book" pitchFamily="34" charset="0"/>
                        </a:rPr>
                        <a:t> що це відкриття допоможе людству зробити крок до омолодження організму. Але організм пса після проведеної операції не омолодився, а сама тварина перетворилася в собаку. Професор до останнього бореться за свого пацієнта,наважується на повторну операцію, коли виникає реальна загроза власному життю. Визнав свою помилку</a:t>
                      </a:r>
                      <a:endParaRPr lang="ru-RU" sz="1800" dirty="0">
                        <a:latin typeface="Franklin Gothic Book" pitchFamily="34" charset="0"/>
                      </a:endParaRPr>
                    </a:p>
                  </a:txBody>
                  <a:tcPr/>
                </a:tc>
                <a:tc hMerge="1">
                  <a:txBody>
                    <a:bodyPr/>
                    <a:lstStyle/>
                    <a:p>
                      <a:endParaRPr lang="ru-RU" sz="2000" dirty="0">
                        <a:latin typeface="Franklin Gothic Book" pitchFamily="34" charset="0"/>
                        <a:cs typeface="Times New Roman" pitchFamily="18" charset="0"/>
                      </a:endParaRPr>
                    </a:p>
                  </a:txBody>
                  <a:tcPr/>
                </a:tc>
                <a:tc>
                  <a:txBody>
                    <a:bodyPr/>
                    <a:lstStyle/>
                    <a:p>
                      <a:r>
                        <a:rPr lang="uk-UA" sz="1800" dirty="0" err="1" smtClean="0">
                          <a:latin typeface="Franklin Gothic Book" pitchFamily="34" charset="0"/>
                        </a:rPr>
                        <a:t>Швондер</a:t>
                      </a:r>
                      <a:r>
                        <a:rPr lang="uk-UA" sz="1800" dirty="0" smtClean="0">
                          <a:latin typeface="Franklin Gothic Book" pitchFamily="34" charset="0"/>
                        </a:rPr>
                        <a:t> за допомогою Шарикова</a:t>
                      </a:r>
                      <a:r>
                        <a:rPr lang="uk-UA" sz="1800" baseline="0" dirty="0" smtClean="0">
                          <a:latin typeface="Franklin Gothic Book" pitchFamily="34" charset="0"/>
                        </a:rPr>
                        <a:t> намагається забрати житлову площу у професора. Кожен раз він нацьковував Шарикова проти професора, вигадував для нього все нові </a:t>
                      </a:r>
                      <a:r>
                        <a:rPr lang="uk-UA" sz="1800" baseline="0" dirty="0" err="1" smtClean="0">
                          <a:latin typeface="Franklin Gothic Book" pitchFamily="34" charset="0"/>
                        </a:rPr>
                        <a:t>“завдання”</a:t>
                      </a:r>
                      <a:r>
                        <a:rPr lang="uk-UA" sz="1800" baseline="0" dirty="0" smtClean="0">
                          <a:latin typeface="Franklin Gothic Book" pitchFamily="34" charset="0"/>
                        </a:rPr>
                        <a:t>.</a:t>
                      </a:r>
                    </a:p>
                    <a:p>
                      <a:r>
                        <a:rPr lang="uk-UA" sz="1800" baseline="0" dirty="0" smtClean="0">
                          <a:latin typeface="Franklin Gothic Book" pitchFamily="34" charset="0"/>
                        </a:rPr>
                        <a:t>Недооцінив інтелект і моральні переконання професора.</a:t>
                      </a:r>
                      <a:endParaRPr lang="ru-RU" sz="1800" dirty="0">
                        <a:latin typeface="Franklin Gothic Book" pitchFamily="34" charset="0"/>
                      </a:endParaRPr>
                    </a:p>
                  </a:txBody>
                  <a:tcPr/>
                </a:tc>
              </a:tr>
            </a:tbl>
          </a:graphicData>
        </a:graphic>
      </p:graphicFrame>
    </p:spTree>
    <p:extLst>
      <p:ext uri="{BB962C8B-B14F-4D97-AF65-F5344CB8AC3E}">
        <p14:creationId xmlns:p14="http://schemas.microsoft.com/office/powerpoint/2010/main" val="3494578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627784" y="188640"/>
            <a:ext cx="4104456" cy="79208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b="1" dirty="0" smtClean="0">
                <a:solidFill>
                  <a:srgbClr val="7030A0"/>
                </a:solidFill>
              </a:rPr>
              <a:t>Чи треба було знищити Шарикова?</a:t>
            </a:r>
            <a:endParaRPr lang="ru-RU" sz="2400" b="1" dirty="0">
              <a:solidFill>
                <a:srgbClr val="7030A0"/>
              </a:solidFill>
            </a:endParaRPr>
          </a:p>
        </p:txBody>
      </p:sp>
      <p:pic>
        <p:nvPicPr>
          <p:cNvPr id="3" name="Picture 8"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2" cstate="print"/>
          <a:srcRect l="13636" r="13636" b="2273"/>
          <a:stretch>
            <a:fillRect/>
          </a:stretch>
        </p:blipFill>
        <p:spPr bwMode="auto">
          <a:xfrm>
            <a:off x="395536" y="953725"/>
            <a:ext cx="1944216" cy="2612541"/>
          </a:xfrm>
          <a:prstGeom prst="rect">
            <a:avLst/>
          </a:prstGeom>
          <a:ln>
            <a:noFill/>
          </a:ln>
          <a:effectLst>
            <a:softEdge rad="112500"/>
          </a:effectLst>
        </p:spPr>
      </p:pic>
      <p:pic>
        <p:nvPicPr>
          <p:cNvPr id="5" name="Picture 2" descr="ÐÐ¾Ð²âÑÐ·Ð°Ð½Ðµ Ð·Ð¾Ð±ÑÐ°Ð¶ÐµÐ½Ð½Ñ"/>
          <p:cNvPicPr>
            <a:picLocks noChangeAspect="1" noChangeArrowheads="1"/>
          </p:cNvPicPr>
          <p:nvPr/>
        </p:nvPicPr>
        <p:blipFill>
          <a:blip r:embed="rId3" cstate="print"/>
          <a:srcRect t="4430" r="4025" b="21743"/>
          <a:stretch>
            <a:fillRect/>
          </a:stretch>
        </p:blipFill>
        <p:spPr bwMode="auto">
          <a:xfrm>
            <a:off x="6300192" y="1340769"/>
            <a:ext cx="2592288" cy="1994068"/>
          </a:xfrm>
          <a:prstGeom prst="rect">
            <a:avLst/>
          </a:prstGeom>
          <a:noFill/>
        </p:spPr>
      </p:pic>
      <p:pic>
        <p:nvPicPr>
          <p:cNvPr id="6" name="Picture 8" descr="ÐÐ¾Ð²âÑÐ·Ð°Ð½Ðµ Ð·Ð¾Ð±ÑÐ°Ð¶ÐµÐ½Ð½Ñ"/>
          <p:cNvPicPr>
            <a:picLocks noChangeAspect="1" noChangeArrowheads="1"/>
          </p:cNvPicPr>
          <p:nvPr/>
        </p:nvPicPr>
        <p:blipFill>
          <a:blip r:embed="rId4" cstate="print"/>
          <a:srcRect/>
          <a:stretch>
            <a:fillRect/>
          </a:stretch>
        </p:blipFill>
        <p:spPr bwMode="auto">
          <a:xfrm>
            <a:off x="6300192" y="4206164"/>
            <a:ext cx="2667599" cy="2391187"/>
          </a:xfrm>
          <a:prstGeom prst="rect">
            <a:avLst/>
          </a:prstGeom>
          <a:ln>
            <a:noFill/>
          </a:ln>
          <a:effectLst>
            <a:softEdge rad="112500"/>
          </a:effectLst>
        </p:spPr>
      </p:pic>
      <p:sp>
        <p:nvSpPr>
          <p:cNvPr id="7" name="Скругленный прямоугольник 6"/>
          <p:cNvSpPr/>
          <p:nvPr/>
        </p:nvSpPr>
        <p:spPr>
          <a:xfrm>
            <a:off x="2843808" y="1196752"/>
            <a:ext cx="3528392" cy="194421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Wingdings" pitchFamily="2" charset="2"/>
              <a:buChar char="v"/>
            </a:pPr>
            <a:r>
              <a:rPr lang="uk-UA" dirty="0" smtClean="0">
                <a:solidFill>
                  <a:schemeClr val="tx1"/>
                </a:solidFill>
              </a:rPr>
              <a:t>Так, він жив за рахунок професора, і відплачував за це хамством, грубістю.</a:t>
            </a:r>
          </a:p>
          <a:p>
            <a:pPr algn="ctr">
              <a:buFont typeface="Wingdings" pitchFamily="2" charset="2"/>
              <a:buChar char="v"/>
            </a:pPr>
            <a:r>
              <a:rPr lang="uk-UA" dirty="0" smtClean="0">
                <a:solidFill>
                  <a:schemeClr val="tx1"/>
                </a:solidFill>
              </a:rPr>
              <a:t>Таку людину можна народити без </a:t>
            </a:r>
            <a:r>
              <a:rPr lang="uk-UA" dirty="0" err="1" smtClean="0">
                <a:solidFill>
                  <a:schemeClr val="tx1"/>
                </a:solidFill>
              </a:rPr>
              <a:t>експеримента</a:t>
            </a:r>
            <a:r>
              <a:rPr lang="uk-UA" dirty="0" smtClean="0">
                <a:solidFill>
                  <a:schemeClr val="tx1"/>
                </a:solidFill>
              </a:rPr>
              <a:t>.</a:t>
            </a:r>
          </a:p>
          <a:p>
            <a:pPr algn="ctr">
              <a:buFont typeface="Wingdings" pitchFamily="2" charset="2"/>
              <a:buChar char="v"/>
            </a:pPr>
            <a:r>
              <a:rPr lang="uk-UA" dirty="0" smtClean="0">
                <a:solidFill>
                  <a:schemeClr val="tx1"/>
                </a:solidFill>
              </a:rPr>
              <a:t>Науковець відповідає за свої винаходи</a:t>
            </a:r>
            <a:endParaRPr lang="ru-RU" dirty="0">
              <a:solidFill>
                <a:schemeClr val="tx1"/>
              </a:solidFill>
            </a:endParaRPr>
          </a:p>
        </p:txBody>
      </p:sp>
      <p:pic>
        <p:nvPicPr>
          <p:cNvPr id="8" name="Picture 4" descr="ÐÐ¾Ð²âÑÐ·Ð°Ð½Ðµ Ð·Ð¾Ð±ÑÐ°Ð¶ÐµÐ½Ð½Ñ"/>
          <p:cNvPicPr>
            <a:picLocks noChangeAspect="1" noChangeArrowheads="1"/>
          </p:cNvPicPr>
          <p:nvPr/>
        </p:nvPicPr>
        <p:blipFill>
          <a:blip r:embed="rId5" cstate="print"/>
          <a:srcRect/>
          <a:stretch>
            <a:fillRect/>
          </a:stretch>
        </p:blipFill>
        <p:spPr bwMode="auto">
          <a:xfrm>
            <a:off x="179512" y="3933056"/>
            <a:ext cx="2483768" cy="2483768"/>
          </a:xfrm>
          <a:prstGeom prst="rect">
            <a:avLst/>
          </a:prstGeom>
          <a:ln>
            <a:noFill/>
          </a:ln>
          <a:effectLst>
            <a:softEdge rad="112500"/>
          </a:effectLst>
        </p:spPr>
      </p:pic>
      <p:sp>
        <p:nvSpPr>
          <p:cNvPr id="10" name="Скругленный прямоугольник 9"/>
          <p:cNvSpPr/>
          <p:nvPr/>
        </p:nvSpPr>
        <p:spPr>
          <a:xfrm>
            <a:off x="2771800" y="3429000"/>
            <a:ext cx="3528392" cy="309634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solidFill>
                  <a:schemeClr val="tx1"/>
                </a:solidFill>
              </a:rPr>
              <a:t>В наш час багато людей змінюють свою зовнішність, але не задумуються над духовним розвитком. В наш час багато таких людей, як </a:t>
            </a:r>
            <a:r>
              <a:rPr lang="uk-UA" dirty="0" err="1" smtClean="0">
                <a:solidFill>
                  <a:schemeClr val="tx1"/>
                </a:solidFill>
              </a:rPr>
              <a:t>шарикови</a:t>
            </a:r>
            <a:r>
              <a:rPr lang="uk-UA" dirty="0" smtClean="0">
                <a:solidFill>
                  <a:schemeClr val="tx1"/>
                </a:solidFill>
              </a:rPr>
              <a:t> та </a:t>
            </a:r>
            <a:r>
              <a:rPr lang="uk-UA" dirty="0" err="1" smtClean="0">
                <a:solidFill>
                  <a:schemeClr val="tx1"/>
                </a:solidFill>
              </a:rPr>
              <a:t>швондери</a:t>
            </a:r>
            <a:r>
              <a:rPr lang="uk-UA" dirty="0" smtClean="0">
                <a:solidFill>
                  <a:schemeClr val="tx1"/>
                </a:solidFill>
              </a:rPr>
              <a:t>, необхідно боротися з такими якостями, як підлість, </a:t>
            </a:r>
            <a:r>
              <a:rPr lang="uk-UA" dirty="0" err="1" smtClean="0">
                <a:solidFill>
                  <a:schemeClr val="tx1"/>
                </a:solidFill>
              </a:rPr>
              <a:t>лживість</a:t>
            </a:r>
            <a:r>
              <a:rPr lang="uk-UA" dirty="0" smtClean="0">
                <a:solidFill>
                  <a:schemeClr val="tx1"/>
                </a:solidFill>
              </a:rPr>
              <a:t>, заздрість. Необхідно жити чесно, мати добре людське серце!</a:t>
            </a:r>
            <a:endParaRPr lang="ru-RU" dirty="0">
              <a:solidFill>
                <a:schemeClr val="tx1"/>
              </a:solidFill>
            </a:endParaRPr>
          </a:p>
        </p:txBody>
      </p:sp>
    </p:spTree>
    <p:extLst>
      <p:ext uri="{BB962C8B-B14F-4D97-AF65-F5344CB8AC3E}">
        <p14:creationId xmlns:p14="http://schemas.microsoft.com/office/powerpoint/2010/main" val="39452675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5940152" y="908720"/>
            <a:ext cx="2555776" cy="4185761"/>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1900" b="1" i="1" u="none" strike="noStrike" cap="none" normalizeH="0" baseline="0" dirty="0" smtClean="0">
                <a:ln>
                  <a:noFill/>
                </a:ln>
                <a:solidFill>
                  <a:srgbClr val="0070C0"/>
                </a:solidFill>
                <a:effectLst/>
                <a:latin typeface="+mn-lt"/>
                <a:ea typeface="Times New Roman" pitchFamily="18" charset="0"/>
                <a:cs typeface="Times New Roman" pitchFamily="18" charset="0"/>
              </a:rPr>
              <a:t>Чи є провина Преображенського? </a:t>
            </a:r>
            <a:r>
              <a:rPr kumimoji="0" lang="uk-UA" sz="1900" b="0" i="1" u="none" strike="noStrike" cap="none" normalizeH="0" baseline="0" dirty="0" smtClean="0">
                <a:ln>
                  <a:noFill/>
                </a:ln>
                <a:solidFill>
                  <a:schemeClr val="tx1"/>
                </a:solidFill>
                <a:effectLst/>
                <a:latin typeface="+mn-lt"/>
                <a:ea typeface="Times New Roman" pitchFamily="18" charset="0"/>
                <a:cs typeface="Times New Roman" pitchFamily="18" charset="0"/>
              </a:rPr>
              <a:t>Так, сам того не бажаючи,  Преображенський викликає до життя сили зла, які трохи не гублять його самого. Він несе відповідальність за своє втручання в природу, в те, що зовсім не знаходиться в його відомстві</a:t>
            </a:r>
            <a:endParaRPr kumimoji="0" lang="uk-UA" sz="1900" b="0" i="0" u="none" strike="noStrike" cap="none" normalizeH="0" baseline="0" dirty="0" smtClean="0">
              <a:ln>
                <a:noFill/>
              </a:ln>
              <a:solidFill>
                <a:schemeClr val="tx1"/>
              </a:solidFill>
              <a:effectLst/>
              <a:latin typeface="+mn-lt"/>
              <a:cs typeface="Arial" pitchFamily="34" charset="0"/>
            </a:endParaRPr>
          </a:p>
        </p:txBody>
      </p:sp>
      <p:sp>
        <p:nvSpPr>
          <p:cNvPr id="4" name="Прямоугольник 3"/>
          <p:cNvSpPr/>
          <p:nvPr/>
        </p:nvSpPr>
        <p:spPr>
          <a:xfrm>
            <a:off x="3419872" y="1340768"/>
            <a:ext cx="2304256" cy="3308598"/>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uk-UA" sz="1900" b="1" i="1" dirty="0" smtClean="0">
                <a:solidFill>
                  <a:srgbClr val="0070C0"/>
                </a:solidFill>
                <a:latin typeface="+mn-lt"/>
              </a:rPr>
              <a:t>Спадковість і виховання </a:t>
            </a:r>
            <a:r>
              <a:rPr lang="uk-UA" sz="1900" b="1" i="1" dirty="0" err="1" smtClean="0">
                <a:solidFill>
                  <a:srgbClr val="0070C0"/>
                </a:solidFill>
                <a:latin typeface="+mn-lt"/>
              </a:rPr>
              <a:t>Швондера</a:t>
            </a:r>
            <a:r>
              <a:rPr lang="uk-UA" sz="1900" b="1" i="1" dirty="0" smtClean="0">
                <a:solidFill>
                  <a:srgbClr val="0070C0"/>
                </a:solidFill>
                <a:latin typeface="+mn-lt"/>
              </a:rPr>
              <a:t> </a:t>
            </a:r>
            <a:r>
              <a:rPr lang="uk-UA" sz="1900" dirty="0" smtClean="0">
                <a:latin typeface="+mn-lt"/>
              </a:rPr>
              <a:t>народжують агресивного, злого Шарикова, який несе загрозу не лише професорові Преображенському, але і самому </a:t>
            </a:r>
            <a:r>
              <a:rPr lang="uk-UA" sz="1900" dirty="0" err="1" smtClean="0">
                <a:latin typeface="+mn-lt"/>
              </a:rPr>
              <a:t>Швондеру</a:t>
            </a:r>
            <a:endParaRPr lang="ru-RU" sz="1900" dirty="0">
              <a:latin typeface="+mn-lt"/>
            </a:endParaRPr>
          </a:p>
        </p:txBody>
      </p:sp>
      <p:sp>
        <p:nvSpPr>
          <p:cNvPr id="5" name="TextBox 4"/>
          <p:cNvSpPr txBox="1"/>
          <p:nvPr/>
        </p:nvSpPr>
        <p:spPr>
          <a:xfrm>
            <a:off x="1547664" y="260648"/>
            <a:ext cx="6195350" cy="461665"/>
          </a:xfrm>
          <a:prstGeom prst="rect">
            <a:avLst/>
          </a:prstGeom>
          <a:noFill/>
        </p:spPr>
        <p:txBody>
          <a:bodyPr wrap="none" rtlCol="0">
            <a:spAutoFit/>
          </a:bodyPr>
          <a:lstStyle/>
          <a:p>
            <a:r>
              <a:rPr lang="uk-UA" sz="2400" b="1" dirty="0" smtClean="0">
                <a:solidFill>
                  <a:srgbClr val="0070C0"/>
                </a:solidFill>
              </a:rPr>
              <a:t>Хто винен, що експеримент не вдався?</a:t>
            </a:r>
            <a:endParaRPr lang="ru-RU" sz="2400" b="1" dirty="0">
              <a:solidFill>
                <a:srgbClr val="0070C0"/>
              </a:solidFill>
            </a:endParaRPr>
          </a:p>
        </p:txBody>
      </p:sp>
      <p:sp>
        <p:nvSpPr>
          <p:cNvPr id="6" name="Прямоугольник 5"/>
          <p:cNvSpPr/>
          <p:nvPr/>
        </p:nvSpPr>
        <p:spPr>
          <a:xfrm>
            <a:off x="467544" y="908720"/>
            <a:ext cx="2736304" cy="4248472"/>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k-UA" b="1" dirty="0" smtClean="0">
                <a:solidFill>
                  <a:srgbClr val="0070C0"/>
                </a:solidFill>
              </a:rPr>
              <a:t>Чи могла вийти хороша людина з доброго пса, якби на нього не вплинув </a:t>
            </a:r>
            <a:r>
              <a:rPr lang="uk-UA" b="1" dirty="0" err="1" smtClean="0">
                <a:solidFill>
                  <a:srgbClr val="0070C0"/>
                </a:solidFill>
              </a:rPr>
              <a:t>Швондер</a:t>
            </a:r>
            <a:r>
              <a:rPr lang="uk-UA" b="1" dirty="0" smtClean="0">
                <a:solidFill>
                  <a:srgbClr val="0070C0"/>
                </a:solidFill>
              </a:rPr>
              <a:t>?</a:t>
            </a:r>
            <a:r>
              <a:rPr lang="uk-UA" b="1" i="1" dirty="0" smtClean="0">
                <a:solidFill>
                  <a:srgbClr val="0070C0"/>
                </a:solidFill>
              </a:rPr>
              <a:t> </a:t>
            </a:r>
          </a:p>
          <a:p>
            <a:pPr algn="ctr"/>
            <a:r>
              <a:rPr lang="uk-UA" i="1" dirty="0" smtClean="0"/>
              <a:t>Ні, перетворити собаку на людину,  олюднити звіра - це   ризикована і безуспішна операція. Це проти природи. Не випадково чутки про операцію професора Преображенського асоціюються у свідомості обивателя з  «кінцем» світу</a:t>
            </a:r>
            <a:endParaRPr lang="ru-RU" dirty="0">
              <a:solidFill>
                <a:schemeClr val="tx1"/>
              </a:solidFill>
            </a:endParaRPr>
          </a:p>
        </p:txBody>
      </p:sp>
      <p:pic>
        <p:nvPicPr>
          <p:cNvPr id="7" name="Picture 12" descr="ÐÐ¾Ð²âÑÐ·Ð°Ð½Ðµ Ð·Ð¾Ð±ÑÐ°Ð¶ÐµÐ½Ð½Ñ"/>
          <p:cNvPicPr>
            <a:picLocks noChangeAspect="1" noChangeArrowheads="1"/>
          </p:cNvPicPr>
          <p:nvPr/>
        </p:nvPicPr>
        <p:blipFill>
          <a:blip r:embed="rId2" cstate="print"/>
          <a:srcRect/>
          <a:stretch>
            <a:fillRect/>
          </a:stretch>
        </p:blipFill>
        <p:spPr bwMode="auto">
          <a:xfrm>
            <a:off x="0" y="5157192"/>
            <a:ext cx="4755692" cy="1368151"/>
          </a:xfrm>
          <a:prstGeom prst="rect">
            <a:avLst/>
          </a:prstGeom>
          <a:noFill/>
        </p:spPr>
      </p:pic>
      <p:pic>
        <p:nvPicPr>
          <p:cNvPr id="8" name="Picture 2" descr="ÐÐ¾Ð²âÑÐ·Ð°Ð½Ðµ Ð·Ð¾Ð±ÑÐ°Ð¶ÐµÐ½Ð½Ñ"/>
          <p:cNvPicPr>
            <a:picLocks noChangeAspect="1" noChangeArrowheads="1"/>
          </p:cNvPicPr>
          <p:nvPr/>
        </p:nvPicPr>
        <p:blipFill>
          <a:blip r:embed="rId3" cstate="print"/>
          <a:srcRect/>
          <a:stretch>
            <a:fillRect/>
          </a:stretch>
        </p:blipFill>
        <p:spPr bwMode="auto">
          <a:xfrm>
            <a:off x="4716016" y="5101904"/>
            <a:ext cx="4152346" cy="1756096"/>
          </a:xfrm>
          <a:prstGeom prst="rect">
            <a:avLst/>
          </a:prstGeom>
          <a:noFill/>
        </p:spPr>
      </p:pic>
    </p:spTree>
    <p:extLst>
      <p:ext uri="{BB962C8B-B14F-4D97-AF65-F5344CB8AC3E}">
        <p14:creationId xmlns:p14="http://schemas.microsoft.com/office/powerpoint/2010/main" val="4221388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l="7939" t="18500" r="54427" b="10626"/>
          <a:stretch>
            <a:fillRect/>
          </a:stretch>
        </p:blipFill>
        <p:spPr bwMode="auto">
          <a:xfrm>
            <a:off x="0" y="0"/>
            <a:ext cx="6477000" cy="6858000"/>
          </a:xfrm>
          <a:prstGeom prst="rect">
            <a:avLst/>
          </a:prstGeom>
          <a:noFill/>
          <a:ln w="9525">
            <a:noFill/>
            <a:miter lim="800000"/>
            <a:headEnd/>
            <a:tailEnd/>
          </a:ln>
        </p:spPr>
      </p:pic>
      <p:pic>
        <p:nvPicPr>
          <p:cNvPr id="16386" name="Picture 2"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3" cstate="print"/>
          <a:srcRect/>
          <a:stretch>
            <a:fillRect/>
          </a:stretch>
        </p:blipFill>
        <p:spPr bwMode="auto">
          <a:xfrm>
            <a:off x="5940152" y="2369852"/>
            <a:ext cx="3203848" cy="4488148"/>
          </a:xfrm>
          <a:prstGeom prst="rect">
            <a:avLst/>
          </a:prstGeom>
          <a:ln>
            <a:noFill/>
          </a:ln>
          <a:effectLst>
            <a:softEdge rad="112500"/>
          </a:effectLst>
        </p:spPr>
      </p:pic>
      <p:pic>
        <p:nvPicPr>
          <p:cNvPr id="5" name="Picture 10" descr="Ð ÐµÐ·ÑÐ»ÑÑÐ°Ñ Ð¿Ð¾ÑÑÐºÑ Ð·Ð¾Ð±ÑÐ°Ð¶ÐµÐ½Ñ Ð·Ð° Ð·Ð°Ð¿Ð¸ÑÐ¾Ð¼ &quot;ÐºÐ°ÑÑÐ¸Ð½ÐºÐ° , ÑÐ¾Ð±Ð°ÑÑÐµ ÑÐµÑÐ´ÑÐµ ÑÐ»ÑÑÑÑÐ°ÑÑÑ ÑÐ²Ð¾Ð½Ð´ÐµÑ&quot;"/>
          <p:cNvPicPr>
            <a:picLocks noChangeAspect="1" noChangeArrowheads="1"/>
          </p:cNvPicPr>
          <p:nvPr/>
        </p:nvPicPr>
        <p:blipFill>
          <a:blip r:embed="rId4" cstate="print"/>
          <a:srcRect t="13208" r="1887" b="15094"/>
          <a:stretch>
            <a:fillRect/>
          </a:stretch>
        </p:blipFill>
        <p:spPr bwMode="auto">
          <a:xfrm>
            <a:off x="5929743" y="0"/>
            <a:ext cx="3214257" cy="2348880"/>
          </a:xfrm>
          <a:prstGeom prst="rect">
            <a:avLst/>
          </a:prstGeom>
          <a:noFill/>
        </p:spPr>
      </p:pic>
      <p:sp>
        <p:nvSpPr>
          <p:cNvPr id="6" name="TextBox 5"/>
          <p:cNvSpPr txBox="1"/>
          <p:nvPr/>
        </p:nvSpPr>
        <p:spPr>
          <a:xfrm>
            <a:off x="2987824" y="476672"/>
            <a:ext cx="2490041" cy="369332"/>
          </a:xfrm>
          <a:prstGeom prst="rect">
            <a:avLst/>
          </a:prstGeom>
          <a:noFill/>
        </p:spPr>
        <p:txBody>
          <a:bodyPr wrap="none" rtlCol="0">
            <a:spAutoFit/>
          </a:bodyPr>
          <a:lstStyle/>
          <a:p>
            <a:r>
              <a:rPr lang="uk-UA" b="1" dirty="0" smtClean="0">
                <a:solidFill>
                  <a:srgbClr val="002060"/>
                </a:solidFill>
              </a:rPr>
              <a:t>Розгадати кросворд</a:t>
            </a:r>
            <a:endParaRPr lang="ru-RU" b="1" dirty="0">
              <a:solidFill>
                <a:srgbClr val="002060"/>
              </a:solidFill>
            </a:endParaRPr>
          </a:p>
        </p:txBody>
      </p:sp>
      <p:sp>
        <p:nvSpPr>
          <p:cNvPr id="2" name="TextBox 1"/>
          <p:cNvSpPr txBox="1"/>
          <p:nvPr/>
        </p:nvSpPr>
        <p:spPr>
          <a:xfrm>
            <a:off x="0" y="260648"/>
            <a:ext cx="1259632"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uk-UA" dirty="0" smtClean="0"/>
              <a:t>Картка 1 </a:t>
            </a:r>
            <a:endParaRPr lang="ru-RU" dirty="0"/>
          </a:p>
        </p:txBody>
      </p:sp>
    </p:spTree>
    <p:extLst>
      <p:ext uri="{BB962C8B-B14F-4D97-AF65-F5344CB8AC3E}">
        <p14:creationId xmlns:p14="http://schemas.microsoft.com/office/powerpoint/2010/main" val="39072209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l="4147" t="35063" r="41063" b="17688"/>
          <a:stretch>
            <a:fillRect/>
          </a:stretch>
        </p:blipFill>
        <p:spPr bwMode="auto">
          <a:xfrm>
            <a:off x="-1" y="620688"/>
            <a:ext cx="9144001" cy="4433455"/>
          </a:xfrm>
          <a:prstGeom prst="rect">
            <a:avLst/>
          </a:prstGeom>
          <a:ln>
            <a:noFill/>
          </a:ln>
          <a:effectLst>
            <a:softEdge rad="112500"/>
          </a:effectLst>
        </p:spPr>
      </p:pic>
      <p:pic>
        <p:nvPicPr>
          <p:cNvPr id="3" name="Picture 14" descr="Ð¡Ð¾Ð±Ð°ÑÑÐµ ÑÐµÑÐ´ÑÐµ - Ð¨Ð°ÑÐ¸ÐºÐ¾Ð², Ð¨Ð²Ð¾Ð½Ð´ÐµÑ, ÐÑÐµÐ¾Ð±ÑÐ°Ð¶ÐµÐ½ÑÐºÐ¸Ð¹"/>
          <p:cNvPicPr>
            <a:picLocks noChangeAspect="1" noChangeArrowheads="1"/>
          </p:cNvPicPr>
          <p:nvPr/>
        </p:nvPicPr>
        <p:blipFill>
          <a:blip r:embed="rId3" cstate="print"/>
          <a:srcRect r="14786" b="25438"/>
          <a:stretch>
            <a:fillRect/>
          </a:stretch>
        </p:blipFill>
        <p:spPr bwMode="auto">
          <a:xfrm>
            <a:off x="6156176" y="4149080"/>
            <a:ext cx="3095908" cy="2708920"/>
          </a:xfrm>
          <a:prstGeom prst="rect">
            <a:avLst/>
          </a:prstGeom>
          <a:noFill/>
        </p:spPr>
      </p:pic>
      <p:sp>
        <p:nvSpPr>
          <p:cNvPr id="4" name="TextBox 3"/>
          <p:cNvSpPr txBox="1"/>
          <p:nvPr/>
        </p:nvSpPr>
        <p:spPr>
          <a:xfrm>
            <a:off x="3059832" y="260648"/>
            <a:ext cx="3342133" cy="400110"/>
          </a:xfrm>
          <a:prstGeom prst="rect">
            <a:avLst/>
          </a:prstGeom>
          <a:noFill/>
        </p:spPr>
        <p:txBody>
          <a:bodyPr wrap="none" rtlCol="0">
            <a:spAutoFit/>
          </a:bodyPr>
          <a:lstStyle/>
          <a:p>
            <a:r>
              <a:rPr lang="uk-UA" sz="2000" b="1" dirty="0" smtClean="0">
                <a:solidFill>
                  <a:srgbClr val="002060"/>
                </a:solidFill>
              </a:rPr>
              <a:t>Запитання до кросворду</a:t>
            </a:r>
            <a:endParaRPr lang="ru-RU" sz="2000" b="1" dirty="0">
              <a:solidFill>
                <a:srgbClr val="002060"/>
              </a:solidFill>
            </a:endParaRPr>
          </a:p>
        </p:txBody>
      </p:sp>
      <p:pic>
        <p:nvPicPr>
          <p:cNvPr id="5" name="Picture 4"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4" cstate="print"/>
          <a:srcRect/>
          <a:stretch>
            <a:fillRect/>
          </a:stretch>
        </p:blipFill>
        <p:spPr bwMode="auto">
          <a:xfrm>
            <a:off x="1835696" y="5085184"/>
            <a:ext cx="3151673" cy="1772816"/>
          </a:xfrm>
          <a:prstGeom prst="rect">
            <a:avLst/>
          </a:prstGeom>
          <a:noFill/>
        </p:spPr>
      </p:pic>
    </p:spTree>
    <p:extLst>
      <p:ext uri="{BB962C8B-B14F-4D97-AF65-F5344CB8AC3E}">
        <p14:creationId xmlns:p14="http://schemas.microsoft.com/office/powerpoint/2010/main" val="1568228498"/>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l="14389" t="19313" r="45764" b="10797"/>
          <a:stretch>
            <a:fillRect/>
          </a:stretch>
        </p:blipFill>
        <p:spPr bwMode="auto">
          <a:xfrm>
            <a:off x="0" y="-1"/>
            <a:ext cx="6954592" cy="6858001"/>
          </a:xfrm>
          <a:prstGeom prst="rect">
            <a:avLst/>
          </a:prstGeom>
          <a:noFill/>
          <a:ln w="9525">
            <a:noFill/>
            <a:miter lim="800000"/>
            <a:headEnd/>
            <a:tailEnd/>
          </a:ln>
        </p:spPr>
      </p:pic>
      <p:sp>
        <p:nvSpPr>
          <p:cNvPr id="5" name="Прямоугольник 4"/>
          <p:cNvSpPr/>
          <p:nvPr/>
        </p:nvSpPr>
        <p:spPr>
          <a:xfrm>
            <a:off x="323528" y="548680"/>
            <a:ext cx="6048672" cy="36933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uk-UA" dirty="0" smtClean="0"/>
              <a:t>Знайти слова, пояснити, як вони </a:t>
            </a:r>
            <a:r>
              <a:rPr lang="uk-UA" dirty="0" err="1" smtClean="0"/>
              <a:t>пов</a:t>
            </a:r>
            <a:r>
              <a:rPr lang="en-US" dirty="0" smtClean="0"/>
              <a:t>’</a:t>
            </a:r>
            <a:r>
              <a:rPr lang="uk-UA" dirty="0" err="1" smtClean="0"/>
              <a:t>язані</a:t>
            </a:r>
            <a:r>
              <a:rPr lang="uk-UA" dirty="0" smtClean="0"/>
              <a:t> з твором</a:t>
            </a:r>
            <a:endParaRPr lang="ru-RU" dirty="0"/>
          </a:p>
        </p:txBody>
      </p:sp>
      <p:pic>
        <p:nvPicPr>
          <p:cNvPr id="6" name="Picture 2" descr="ÐÐ¾Ð²âÑÐ·Ð°Ð½Ðµ Ð·Ð¾Ð±ÑÐ°Ð¶ÐµÐ½Ð½Ñ"/>
          <p:cNvPicPr>
            <a:picLocks noChangeAspect="1" noChangeArrowheads="1"/>
          </p:cNvPicPr>
          <p:nvPr/>
        </p:nvPicPr>
        <p:blipFill>
          <a:blip r:embed="rId3" cstate="print"/>
          <a:srcRect/>
          <a:stretch>
            <a:fillRect/>
          </a:stretch>
        </p:blipFill>
        <p:spPr bwMode="auto">
          <a:xfrm>
            <a:off x="6516216" y="3346103"/>
            <a:ext cx="2448272" cy="3341393"/>
          </a:xfrm>
          <a:prstGeom prst="rect">
            <a:avLst/>
          </a:prstGeom>
          <a:ln>
            <a:noFill/>
          </a:ln>
          <a:effectLst>
            <a:softEdge rad="112500"/>
          </a:effectLst>
        </p:spPr>
      </p:pic>
      <p:pic>
        <p:nvPicPr>
          <p:cNvPr id="7" name="Picture 4" descr="ÐÐ¾Ð²âÑÐ·Ð°Ð½Ðµ Ð·Ð¾Ð±ÑÐ°Ð¶ÐµÐ½Ð½Ñ"/>
          <p:cNvPicPr>
            <a:picLocks noChangeAspect="1" noChangeArrowheads="1"/>
          </p:cNvPicPr>
          <p:nvPr/>
        </p:nvPicPr>
        <p:blipFill>
          <a:blip r:embed="rId4" cstate="print"/>
          <a:srcRect l="5028" t="7065" r="1963" b="8159"/>
          <a:stretch>
            <a:fillRect/>
          </a:stretch>
        </p:blipFill>
        <p:spPr bwMode="auto">
          <a:xfrm>
            <a:off x="6479704" y="0"/>
            <a:ext cx="2532175" cy="3284984"/>
          </a:xfrm>
          <a:prstGeom prst="rect">
            <a:avLst/>
          </a:prstGeom>
          <a:ln>
            <a:noFill/>
          </a:ln>
          <a:effectLst>
            <a:softEdge rad="112500"/>
          </a:effectLst>
        </p:spPr>
      </p:pic>
    </p:spTree>
    <p:extLst>
      <p:ext uri="{BB962C8B-B14F-4D97-AF65-F5344CB8AC3E}">
        <p14:creationId xmlns:p14="http://schemas.microsoft.com/office/powerpoint/2010/main" val="2198261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l="11895" t="19687" r="53239" b="17314"/>
          <a:stretch>
            <a:fillRect/>
          </a:stretch>
        </p:blipFill>
        <p:spPr bwMode="auto">
          <a:xfrm>
            <a:off x="0" y="-1"/>
            <a:ext cx="6732240" cy="6839101"/>
          </a:xfrm>
          <a:prstGeom prst="rect">
            <a:avLst/>
          </a:prstGeom>
          <a:noFill/>
          <a:ln w="9525">
            <a:noFill/>
            <a:miter lim="800000"/>
            <a:headEnd/>
            <a:tailEnd/>
          </a:ln>
        </p:spPr>
      </p:pic>
      <p:pic>
        <p:nvPicPr>
          <p:cNvPr id="3" name="Picture 4" descr="ÐÐ¾Ð²âÑÐ·Ð°Ð½Ðµ Ð·Ð¾Ð±ÑÐ°Ð¶ÐµÐ½Ð½Ñ"/>
          <p:cNvPicPr>
            <a:picLocks noChangeAspect="1" noChangeArrowheads="1"/>
          </p:cNvPicPr>
          <p:nvPr/>
        </p:nvPicPr>
        <p:blipFill>
          <a:blip r:embed="rId3" cstate="print"/>
          <a:srcRect/>
          <a:stretch>
            <a:fillRect/>
          </a:stretch>
        </p:blipFill>
        <p:spPr bwMode="auto">
          <a:xfrm>
            <a:off x="5796136" y="2924944"/>
            <a:ext cx="2913375" cy="3933056"/>
          </a:xfrm>
          <a:prstGeom prst="rect">
            <a:avLst/>
          </a:prstGeom>
          <a:ln>
            <a:noFill/>
          </a:ln>
          <a:effectLst>
            <a:softEdge rad="112500"/>
          </a:effectLst>
        </p:spPr>
      </p:pic>
      <p:pic>
        <p:nvPicPr>
          <p:cNvPr id="4" name="Picture 6" descr="ÐÐ¾Ð²âÑÐ·Ð°Ð½Ðµ Ð·Ð¾Ð±ÑÐ°Ð¶ÐµÐ½Ð½Ñ"/>
          <p:cNvPicPr>
            <a:picLocks noChangeAspect="1" noChangeArrowheads="1"/>
          </p:cNvPicPr>
          <p:nvPr/>
        </p:nvPicPr>
        <p:blipFill>
          <a:blip r:embed="rId4" cstate="print"/>
          <a:srcRect l="9783" t="13043" r="10000" b="2174"/>
          <a:stretch>
            <a:fillRect/>
          </a:stretch>
        </p:blipFill>
        <p:spPr bwMode="auto">
          <a:xfrm>
            <a:off x="5724128" y="0"/>
            <a:ext cx="2952328" cy="2808312"/>
          </a:xfrm>
          <a:prstGeom prst="rect">
            <a:avLst/>
          </a:prstGeom>
          <a:ln>
            <a:noFill/>
          </a:ln>
          <a:effectLst>
            <a:softEdge rad="112500"/>
          </a:effectLst>
        </p:spPr>
      </p:pic>
      <p:sp>
        <p:nvSpPr>
          <p:cNvPr id="2" name="TextBox 1"/>
          <p:cNvSpPr txBox="1"/>
          <p:nvPr/>
        </p:nvSpPr>
        <p:spPr>
          <a:xfrm>
            <a:off x="303000" y="23802"/>
            <a:ext cx="1167307"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uk-UA" dirty="0" smtClean="0"/>
              <a:t>Картка 4 </a:t>
            </a:r>
            <a:endParaRPr lang="ru-RU" dirty="0"/>
          </a:p>
        </p:txBody>
      </p:sp>
    </p:spTree>
    <p:extLst>
      <p:ext uri="{BB962C8B-B14F-4D97-AF65-F5344CB8AC3E}">
        <p14:creationId xmlns:p14="http://schemas.microsoft.com/office/powerpoint/2010/main" val="1580362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a:stretch>
            <a:fillRect/>
          </a:stretch>
        </p:blipFill>
        <p:spPr bwMode="auto">
          <a:xfrm>
            <a:off x="323528" y="602806"/>
            <a:ext cx="5832648" cy="5542960"/>
          </a:xfrm>
          <a:prstGeom prst="rect">
            <a:avLst/>
          </a:prstGeom>
          <a:noFill/>
          <a:ln w="9525">
            <a:noFill/>
            <a:miter lim="800000"/>
            <a:headEnd/>
            <a:tailEnd/>
          </a:ln>
        </p:spPr>
      </p:pic>
      <p:pic>
        <p:nvPicPr>
          <p:cNvPr id="1029" name="Picture 5"/>
          <p:cNvPicPr>
            <a:picLocks noChangeAspect="1" noChangeArrowheads="1"/>
          </p:cNvPicPr>
          <p:nvPr/>
        </p:nvPicPr>
        <p:blipFill>
          <a:blip r:embed="rId3" cstate="print"/>
          <a:srcRect/>
          <a:stretch>
            <a:fillRect/>
          </a:stretch>
        </p:blipFill>
        <p:spPr bwMode="auto">
          <a:xfrm>
            <a:off x="6444208" y="188640"/>
            <a:ext cx="2129379" cy="6192688"/>
          </a:xfrm>
          <a:prstGeom prst="rect">
            <a:avLst/>
          </a:prstGeom>
          <a:noFill/>
          <a:ln w="9525">
            <a:noFill/>
            <a:miter lim="800000"/>
            <a:headEnd/>
            <a:tailEnd/>
          </a:ln>
        </p:spPr>
      </p:pic>
      <p:sp>
        <p:nvSpPr>
          <p:cNvPr id="6" name="TextBox 5"/>
          <p:cNvSpPr txBox="1"/>
          <p:nvPr/>
        </p:nvSpPr>
        <p:spPr>
          <a:xfrm>
            <a:off x="251521" y="332656"/>
            <a:ext cx="2880320" cy="923330"/>
          </a:xfrm>
          <a:prstGeom prst="rect">
            <a:avLst/>
          </a:prstGeom>
          <a:noFill/>
        </p:spPr>
        <p:txBody>
          <a:bodyPr wrap="square" rtlCol="0">
            <a:spAutoFit/>
          </a:bodyPr>
          <a:lstStyle/>
          <a:p>
            <a:pPr algn="ctr"/>
            <a:r>
              <a:rPr lang="uk-UA" b="1" dirty="0" smtClean="0">
                <a:solidFill>
                  <a:srgbClr val="800000"/>
                </a:solidFill>
              </a:rPr>
              <a:t>Дати характеристику Шарику, прочитавши хмару слів</a:t>
            </a:r>
            <a:endParaRPr lang="ru-RU" b="1" dirty="0">
              <a:solidFill>
                <a:srgbClr val="800000"/>
              </a:solidFill>
            </a:endParaRPr>
          </a:p>
        </p:txBody>
      </p:sp>
      <p:sp>
        <p:nvSpPr>
          <p:cNvPr id="7" name="TextBox 6"/>
          <p:cNvSpPr txBox="1"/>
          <p:nvPr/>
        </p:nvSpPr>
        <p:spPr>
          <a:xfrm>
            <a:off x="4815571" y="0"/>
            <a:ext cx="4328429" cy="369332"/>
          </a:xfrm>
          <a:prstGeom prst="rect">
            <a:avLst/>
          </a:prstGeom>
          <a:noFill/>
        </p:spPr>
        <p:txBody>
          <a:bodyPr wrap="none" rtlCol="0">
            <a:spAutoFit/>
          </a:bodyPr>
          <a:lstStyle/>
          <a:p>
            <a:r>
              <a:rPr lang="uk-UA" b="1" dirty="0" smtClean="0">
                <a:solidFill>
                  <a:srgbClr val="800000"/>
                </a:solidFill>
              </a:rPr>
              <a:t>Якими рисами наділений </a:t>
            </a:r>
            <a:r>
              <a:rPr lang="uk-UA" b="1" dirty="0" err="1" smtClean="0">
                <a:solidFill>
                  <a:srgbClr val="800000"/>
                </a:solidFill>
              </a:rPr>
              <a:t>Шариков</a:t>
            </a:r>
            <a:r>
              <a:rPr lang="uk-UA" b="1" dirty="0" smtClean="0">
                <a:solidFill>
                  <a:srgbClr val="800000"/>
                </a:solidFill>
              </a:rPr>
              <a:t>?</a:t>
            </a:r>
            <a:endParaRPr lang="ru-RU" b="1" dirty="0">
              <a:solidFill>
                <a:srgbClr val="800000"/>
              </a:solidFill>
            </a:endParaRPr>
          </a:p>
        </p:txBody>
      </p:sp>
      <p:sp>
        <p:nvSpPr>
          <p:cNvPr id="2" name="TextBox 1"/>
          <p:cNvSpPr txBox="1"/>
          <p:nvPr/>
        </p:nvSpPr>
        <p:spPr>
          <a:xfrm>
            <a:off x="2072545" y="15854"/>
            <a:ext cx="1167307"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uk-UA" dirty="0" smtClean="0"/>
              <a:t>Картка 2 </a:t>
            </a:r>
            <a:endParaRPr lang="ru-RU" dirty="0"/>
          </a:p>
        </p:txBody>
      </p:sp>
    </p:spTree>
    <p:extLst>
      <p:ext uri="{BB962C8B-B14F-4D97-AF65-F5344CB8AC3E}">
        <p14:creationId xmlns:p14="http://schemas.microsoft.com/office/powerpoint/2010/main" val="7310146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Ð ÐµÐ·ÑÐ»ÑÑÐ°Ñ Ð¿Ð¾ÑÑÐºÑ Ð·Ð¾Ð±ÑÐ°Ð¶ÐµÐ½Ñ Ð·Ð° Ð·Ð°Ð¿Ð¸ÑÐ¾Ð¼ &quot;ÐºÐ°ÑÑÐ¸Ð½ÐºÐ° ÑÐ¿Ð°Ð»ÑÑÐ¸ Ð³Ð°Ð·ÐµÑ Ð¼Ð°ÐºÐµÑ&quot;"/>
          <p:cNvPicPr>
            <a:picLocks noChangeAspect="1" noChangeArrowheads="1"/>
          </p:cNvPicPr>
          <p:nvPr/>
        </p:nvPicPr>
        <p:blipFill>
          <a:blip r:embed="rId2" cstate="print"/>
          <a:srcRect/>
          <a:stretch>
            <a:fillRect/>
          </a:stretch>
        </p:blipFill>
        <p:spPr bwMode="auto">
          <a:xfrm>
            <a:off x="251520" y="3140968"/>
            <a:ext cx="4438120" cy="328999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 name="TextBox 1"/>
          <p:cNvSpPr txBox="1"/>
          <p:nvPr/>
        </p:nvSpPr>
        <p:spPr>
          <a:xfrm>
            <a:off x="2915816" y="260648"/>
            <a:ext cx="3981283" cy="1107996"/>
          </a:xfrm>
          <a:prstGeom prst="rect">
            <a:avLst/>
          </a:prstGeom>
          <a:solidFill>
            <a:schemeClr val="accent6">
              <a:lumMod val="90000"/>
            </a:schemeClr>
          </a:solidFill>
        </p:spPr>
        <p:txBody>
          <a:bodyPr wrap="none" rtlCol="0">
            <a:spAutoFit/>
          </a:bodyPr>
          <a:lstStyle/>
          <a:p>
            <a:r>
              <a:rPr lang="uk-UA" sz="66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Сенсація</a:t>
            </a:r>
            <a:endParaRPr lang="ru-RU" sz="66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pic>
        <p:nvPicPr>
          <p:cNvPr id="6" name="Picture 6" descr="Ð ÐµÐ·ÑÐ»ÑÑÐ°Ñ Ð¿Ð¾ÑÑÐºÑ Ð·Ð¾Ð±ÑÐ°Ð¶ÐµÐ½Ñ Ð·Ð° Ð·Ð°Ð¿Ð¸ÑÐ¾Ð¼ &quot;ÐºÐ°ÑÑÐ¸Ð½ÐºÐ° Ð±ÑÐ»Ð³Ð°ÐºÐ¾Ð² ÑÐ¾Ð±Ð°ÑÐµ ÑÐµÑÑÐµ&quot;"/>
          <p:cNvPicPr>
            <a:picLocks noChangeAspect="1" noChangeArrowheads="1"/>
          </p:cNvPicPr>
          <p:nvPr/>
        </p:nvPicPr>
        <p:blipFill>
          <a:blip r:embed="rId3" cstate="print"/>
          <a:srcRect l="5748" t="10725" r="1639" b="19292"/>
          <a:stretch>
            <a:fillRect/>
          </a:stretch>
        </p:blipFill>
        <p:spPr bwMode="auto">
          <a:xfrm>
            <a:off x="0" y="4797152"/>
            <a:ext cx="4848512" cy="2060848"/>
          </a:xfrm>
          <a:prstGeom prst="rect">
            <a:avLst/>
          </a:prstGeom>
          <a:ln>
            <a:noFill/>
          </a:ln>
          <a:effectLst>
            <a:softEdge rad="112500"/>
          </a:effectLst>
        </p:spPr>
      </p:pic>
      <p:pic>
        <p:nvPicPr>
          <p:cNvPr id="5" name="Picture 2" descr="ÐÐ¾Ð²âÑÐ·Ð°Ð½Ðµ Ð·Ð¾Ð±ÑÐ°Ð¶ÐµÐ½Ð½Ñ"/>
          <p:cNvPicPr>
            <a:picLocks noChangeAspect="1" noChangeArrowheads="1"/>
          </p:cNvPicPr>
          <p:nvPr/>
        </p:nvPicPr>
        <p:blipFill>
          <a:blip r:embed="rId4" cstate="print"/>
          <a:srcRect/>
          <a:stretch>
            <a:fillRect/>
          </a:stretch>
        </p:blipFill>
        <p:spPr bwMode="auto">
          <a:xfrm>
            <a:off x="467544" y="404663"/>
            <a:ext cx="2520280" cy="439968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4" name="Picture 2" descr="ÐÐ¾Ð²âÑÐ·Ð°Ð½Ðµ Ð·Ð¾Ð±ÑÐ°Ð¶ÐµÐ½Ð½Ñ"/>
          <p:cNvPicPr>
            <a:picLocks noChangeAspect="1" noChangeArrowheads="1"/>
          </p:cNvPicPr>
          <p:nvPr/>
        </p:nvPicPr>
        <p:blipFill>
          <a:blip r:embed="rId5" cstate="print"/>
          <a:srcRect/>
          <a:stretch>
            <a:fillRect/>
          </a:stretch>
        </p:blipFill>
        <p:spPr bwMode="auto">
          <a:xfrm>
            <a:off x="6858000" y="0"/>
            <a:ext cx="2286000" cy="1905000"/>
          </a:xfrm>
          <a:prstGeom prst="rect">
            <a:avLst/>
          </a:prstGeom>
          <a:ln>
            <a:noFill/>
          </a:ln>
          <a:effectLst>
            <a:softEdge rad="112500"/>
          </a:effectLst>
        </p:spPr>
      </p:pic>
      <p:pic>
        <p:nvPicPr>
          <p:cNvPr id="7" name="Picture 2" descr="ÐÐ¾Ð²âÑÐ·Ð°Ð½Ðµ Ð·Ð¾Ð±ÑÐ°Ð¶ÐµÐ½Ð½Ñ"/>
          <p:cNvPicPr>
            <a:picLocks noChangeAspect="1" noChangeArrowheads="1"/>
          </p:cNvPicPr>
          <p:nvPr/>
        </p:nvPicPr>
        <p:blipFill>
          <a:blip r:embed="rId6" cstate="print"/>
          <a:srcRect t="4430" r="4025" b="21743"/>
          <a:stretch>
            <a:fillRect/>
          </a:stretch>
        </p:blipFill>
        <p:spPr bwMode="auto">
          <a:xfrm>
            <a:off x="6876256" y="620688"/>
            <a:ext cx="2267744" cy="1744418"/>
          </a:xfrm>
          <a:prstGeom prst="rect">
            <a:avLst/>
          </a:prstGeom>
          <a:noFill/>
        </p:spPr>
      </p:pic>
      <p:sp>
        <p:nvSpPr>
          <p:cNvPr id="3" name="TextBox 2"/>
          <p:cNvSpPr txBox="1"/>
          <p:nvPr/>
        </p:nvSpPr>
        <p:spPr>
          <a:xfrm>
            <a:off x="467544" y="0"/>
            <a:ext cx="1167307" cy="369332"/>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uk-UA" dirty="0" smtClean="0"/>
              <a:t>Картка 3 </a:t>
            </a:r>
            <a:endParaRPr lang="ru-RU" dirty="0"/>
          </a:p>
        </p:txBody>
      </p:sp>
    </p:spTree>
    <p:extLst>
      <p:ext uri="{BB962C8B-B14F-4D97-AF65-F5344CB8AC3E}">
        <p14:creationId xmlns:p14="http://schemas.microsoft.com/office/powerpoint/2010/main" val="20548212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39752" y="1052736"/>
            <a:ext cx="6264696" cy="4001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000" dirty="0" err="1" smtClean="0"/>
              <a:t>Усюди</a:t>
            </a:r>
            <a:r>
              <a:rPr lang="ru-RU" sz="2000" dirty="0" smtClean="0"/>
              <a:t> </a:t>
            </a:r>
            <a:r>
              <a:rPr lang="ru-RU" sz="2000" dirty="0" err="1" smtClean="0"/>
              <a:t>встигає</a:t>
            </a:r>
            <a:r>
              <a:rPr lang="ru-RU" sz="2000" dirty="0" smtClean="0"/>
              <a:t> той, </a:t>
            </a:r>
            <a:r>
              <a:rPr lang="ru-RU" sz="2000" dirty="0" err="1" smtClean="0"/>
              <a:t>хто</a:t>
            </a:r>
            <a:r>
              <a:rPr lang="ru-RU" sz="2000" dirty="0" smtClean="0"/>
              <a:t> </a:t>
            </a:r>
            <a:r>
              <a:rPr lang="ru-RU" sz="2000" dirty="0" err="1" smtClean="0"/>
              <a:t>нікуди</a:t>
            </a:r>
            <a:r>
              <a:rPr lang="ru-RU" sz="2000" dirty="0" smtClean="0"/>
              <a:t> не </a:t>
            </a:r>
            <a:r>
              <a:rPr lang="ru-RU" sz="2000" dirty="0" err="1" smtClean="0"/>
              <a:t>поспішає</a:t>
            </a:r>
            <a:r>
              <a:rPr lang="ru-RU" sz="2000" dirty="0" smtClean="0"/>
              <a:t>.</a:t>
            </a:r>
            <a:endParaRPr lang="ru-RU" sz="2000" dirty="0"/>
          </a:p>
        </p:txBody>
      </p:sp>
      <p:sp>
        <p:nvSpPr>
          <p:cNvPr id="3" name="Прямоугольник 2"/>
          <p:cNvSpPr/>
          <p:nvPr/>
        </p:nvSpPr>
        <p:spPr>
          <a:xfrm>
            <a:off x="2123728" y="1844824"/>
            <a:ext cx="6552728" cy="4001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000" dirty="0" err="1" smtClean="0"/>
              <a:t>Людині</a:t>
            </a:r>
            <a:r>
              <a:rPr lang="ru-RU" sz="2000" dirty="0" smtClean="0"/>
              <a:t> без </a:t>
            </a:r>
            <a:r>
              <a:rPr lang="ru-RU" sz="2000" dirty="0" err="1" smtClean="0"/>
              <a:t>документів</a:t>
            </a:r>
            <a:r>
              <a:rPr lang="ru-RU" sz="2000" dirty="0" smtClean="0"/>
              <a:t> </a:t>
            </a:r>
            <a:r>
              <a:rPr lang="ru-RU" sz="2000" dirty="0" err="1" smtClean="0"/>
              <a:t>суворо</a:t>
            </a:r>
            <a:r>
              <a:rPr lang="ru-RU" sz="2000" dirty="0" smtClean="0"/>
              <a:t> заборонено </a:t>
            </a:r>
            <a:r>
              <a:rPr lang="ru-RU" sz="2000" dirty="0" err="1" smtClean="0"/>
              <a:t>існувати</a:t>
            </a:r>
            <a:r>
              <a:rPr lang="ru-RU" sz="2000" dirty="0" smtClean="0"/>
              <a:t>. </a:t>
            </a:r>
            <a:endParaRPr lang="ru-RU" sz="2000" dirty="0"/>
          </a:p>
        </p:txBody>
      </p:sp>
      <p:sp>
        <p:nvSpPr>
          <p:cNvPr id="5" name="Прямоугольник 4"/>
          <p:cNvSpPr/>
          <p:nvPr/>
        </p:nvSpPr>
        <p:spPr>
          <a:xfrm>
            <a:off x="1835696" y="2636912"/>
            <a:ext cx="6912768" cy="224676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000" dirty="0" smtClean="0"/>
              <a:t>Ласкою. </a:t>
            </a:r>
            <a:r>
              <a:rPr lang="ru-RU" sz="2000" dirty="0" err="1" smtClean="0"/>
              <a:t>Єдиним</a:t>
            </a:r>
            <a:r>
              <a:rPr lang="ru-RU" sz="2000" dirty="0" smtClean="0"/>
              <a:t> способом, </a:t>
            </a:r>
            <a:r>
              <a:rPr lang="ru-RU" sz="2000" dirty="0" err="1" smtClean="0"/>
              <a:t>який</a:t>
            </a:r>
            <a:r>
              <a:rPr lang="ru-RU" sz="2000" dirty="0" smtClean="0"/>
              <a:t> </a:t>
            </a:r>
            <a:r>
              <a:rPr lang="ru-RU" sz="2000" dirty="0" err="1" smtClean="0"/>
              <a:t>можливий</a:t>
            </a:r>
            <a:r>
              <a:rPr lang="ru-RU" sz="2000" dirty="0" smtClean="0"/>
              <a:t> у </a:t>
            </a:r>
            <a:r>
              <a:rPr lang="ru-RU" sz="2000" dirty="0" err="1" smtClean="0"/>
              <a:t>поводженні</a:t>
            </a:r>
            <a:r>
              <a:rPr lang="ru-RU" sz="2000" dirty="0" smtClean="0"/>
              <a:t> </a:t>
            </a:r>
            <a:r>
              <a:rPr lang="ru-RU" sz="2000" dirty="0" err="1" smtClean="0"/>
              <a:t>з</a:t>
            </a:r>
            <a:r>
              <a:rPr lang="ru-RU" sz="2000" dirty="0" smtClean="0"/>
              <a:t> живою </a:t>
            </a:r>
            <a:r>
              <a:rPr lang="ru-RU" sz="2000" dirty="0" err="1" smtClean="0"/>
              <a:t>істотою</a:t>
            </a:r>
            <a:r>
              <a:rPr lang="ru-RU" sz="2000" dirty="0" smtClean="0"/>
              <a:t>. </a:t>
            </a:r>
            <a:r>
              <a:rPr lang="ru-RU" sz="2000" dirty="0" err="1" smtClean="0"/>
              <a:t>Терором</a:t>
            </a:r>
            <a:r>
              <a:rPr lang="ru-RU" sz="2000" dirty="0" smtClean="0"/>
              <a:t> </a:t>
            </a:r>
            <a:r>
              <a:rPr lang="ru-RU" sz="2000" dirty="0" err="1" smtClean="0"/>
              <a:t>нічого</a:t>
            </a:r>
            <a:r>
              <a:rPr lang="ru-RU" sz="2000" dirty="0" smtClean="0"/>
              <a:t> не </a:t>
            </a:r>
            <a:r>
              <a:rPr lang="ru-RU" sz="2000" dirty="0" err="1" smtClean="0"/>
              <a:t>вдієш</a:t>
            </a:r>
            <a:r>
              <a:rPr lang="ru-RU" sz="2000" dirty="0" smtClean="0"/>
              <a:t> </a:t>
            </a:r>
            <a:r>
              <a:rPr lang="ru-RU" sz="2000" dirty="0" err="1" smtClean="0"/>
              <a:t>із</a:t>
            </a:r>
            <a:r>
              <a:rPr lang="ru-RU" sz="2000" dirty="0" smtClean="0"/>
              <a:t> </a:t>
            </a:r>
            <a:r>
              <a:rPr lang="ru-RU" sz="2000" dirty="0" err="1" smtClean="0"/>
              <a:t>твариною</a:t>
            </a:r>
            <a:r>
              <a:rPr lang="ru-RU" sz="2000" dirty="0" smtClean="0"/>
              <a:t>, на </a:t>
            </a:r>
            <a:r>
              <a:rPr lang="ru-RU" sz="2000" dirty="0" err="1" smtClean="0"/>
              <a:t>якому</a:t>
            </a:r>
            <a:r>
              <a:rPr lang="ru-RU" sz="2000" dirty="0" smtClean="0"/>
              <a:t> </a:t>
            </a:r>
            <a:r>
              <a:rPr lang="ru-RU" sz="2000" dirty="0" err="1" smtClean="0"/>
              <a:t>ступені</a:t>
            </a:r>
            <a:r>
              <a:rPr lang="ru-RU" sz="2000" dirty="0" smtClean="0"/>
              <a:t> </a:t>
            </a:r>
            <a:r>
              <a:rPr lang="ru-RU" sz="2000" dirty="0" err="1" smtClean="0"/>
              <a:t>розвитку</a:t>
            </a:r>
            <a:r>
              <a:rPr lang="ru-RU" sz="2000" dirty="0" smtClean="0"/>
              <a:t> вона б не стояла. </a:t>
            </a:r>
            <a:r>
              <a:rPr lang="ru-RU" sz="2000" dirty="0" err="1" smtClean="0"/>
              <a:t>Це</a:t>
            </a:r>
            <a:r>
              <a:rPr lang="ru-RU" sz="2000" dirty="0" smtClean="0"/>
              <a:t> я </a:t>
            </a:r>
            <a:r>
              <a:rPr lang="ru-RU" sz="2000" dirty="0" err="1" smtClean="0"/>
              <a:t>стверджував</a:t>
            </a:r>
            <a:r>
              <a:rPr lang="ru-RU" sz="2000" dirty="0" smtClean="0"/>
              <a:t>, </a:t>
            </a:r>
            <a:r>
              <a:rPr lang="ru-RU" sz="2000" dirty="0" err="1" smtClean="0"/>
              <a:t>стверджую</a:t>
            </a:r>
            <a:r>
              <a:rPr lang="ru-RU" sz="2000" dirty="0" smtClean="0"/>
              <a:t> </a:t>
            </a:r>
            <a:r>
              <a:rPr lang="ru-RU" sz="2000" dirty="0" err="1" smtClean="0"/>
              <a:t>й</a:t>
            </a:r>
            <a:r>
              <a:rPr lang="ru-RU" sz="2000" dirty="0" smtClean="0"/>
              <a:t> буду </a:t>
            </a:r>
            <a:r>
              <a:rPr lang="ru-RU" sz="2000" dirty="0" err="1" smtClean="0"/>
              <a:t>стверджувати</a:t>
            </a:r>
            <a:r>
              <a:rPr lang="ru-RU" sz="2000" dirty="0" smtClean="0"/>
              <a:t>. Вони </a:t>
            </a:r>
            <a:r>
              <a:rPr lang="ru-RU" sz="2000" dirty="0" err="1" smtClean="0"/>
              <a:t>даремно</a:t>
            </a:r>
            <a:r>
              <a:rPr lang="ru-RU" sz="2000" dirty="0" smtClean="0"/>
              <a:t> </a:t>
            </a:r>
            <a:r>
              <a:rPr lang="ru-RU" sz="2000" dirty="0" err="1" smtClean="0"/>
              <a:t>гадають</a:t>
            </a:r>
            <a:r>
              <a:rPr lang="ru-RU" sz="2000" dirty="0" smtClean="0"/>
              <a:t>, </a:t>
            </a:r>
            <a:r>
              <a:rPr lang="ru-RU" sz="2000" dirty="0" err="1" smtClean="0"/>
              <a:t>що</a:t>
            </a:r>
            <a:r>
              <a:rPr lang="ru-RU" sz="2000" dirty="0" smtClean="0"/>
              <a:t> </a:t>
            </a:r>
            <a:r>
              <a:rPr lang="ru-RU" sz="2000" dirty="0" err="1" smtClean="0"/>
              <a:t>терор</a:t>
            </a:r>
            <a:r>
              <a:rPr lang="ru-RU" sz="2000" dirty="0" smtClean="0"/>
              <a:t> </a:t>
            </a:r>
            <a:r>
              <a:rPr lang="ru-RU" sz="2000" dirty="0" err="1" smtClean="0"/>
              <a:t>їм</a:t>
            </a:r>
            <a:r>
              <a:rPr lang="ru-RU" sz="2000" dirty="0" smtClean="0"/>
              <a:t> </a:t>
            </a:r>
            <a:r>
              <a:rPr lang="ru-RU" sz="2000" dirty="0" err="1" smtClean="0"/>
              <a:t>допоможе</a:t>
            </a:r>
            <a:r>
              <a:rPr lang="ru-RU" sz="2000" dirty="0" smtClean="0"/>
              <a:t>. </a:t>
            </a:r>
            <a:r>
              <a:rPr lang="ru-RU" sz="2000" dirty="0" err="1" smtClean="0"/>
              <a:t>Ні</a:t>
            </a:r>
            <a:r>
              <a:rPr lang="ru-RU" sz="2000" dirty="0" smtClean="0"/>
              <a:t>, </a:t>
            </a:r>
            <a:r>
              <a:rPr lang="ru-RU" sz="2000" dirty="0" err="1" smtClean="0"/>
              <a:t>ні</a:t>
            </a:r>
            <a:r>
              <a:rPr lang="ru-RU" sz="2000" dirty="0" smtClean="0"/>
              <a:t>, не </a:t>
            </a:r>
            <a:r>
              <a:rPr lang="ru-RU" sz="2000" dirty="0" err="1" smtClean="0"/>
              <a:t>допоможе</a:t>
            </a:r>
            <a:r>
              <a:rPr lang="ru-RU" sz="2000" dirty="0" smtClean="0"/>
              <a:t>, </a:t>
            </a:r>
            <a:r>
              <a:rPr lang="ru-RU" sz="2000" dirty="0" err="1" smtClean="0"/>
              <a:t>який</a:t>
            </a:r>
            <a:r>
              <a:rPr lang="ru-RU" sz="2000" dirty="0" smtClean="0"/>
              <a:t> </a:t>
            </a:r>
            <a:r>
              <a:rPr lang="ru-RU" sz="2000" dirty="0" err="1" smtClean="0"/>
              <a:t>би</a:t>
            </a:r>
            <a:r>
              <a:rPr lang="ru-RU" sz="2000" dirty="0" smtClean="0"/>
              <a:t> </a:t>
            </a:r>
            <a:r>
              <a:rPr lang="ru-RU" sz="2000" dirty="0" err="1" smtClean="0"/>
              <a:t>він</a:t>
            </a:r>
            <a:r>
              <a:rPr lang="ru-RU" sz="2000" dirty="0" smtClean="0"/>
              <a:t> </a:t>
            </a:r>
            <a:r>
              <a:rPr lang="ru-RU" sz="2000" dirty="0" err="1" smtClean="0"/>
              <a:t>не</a:t>
            </a:r>
            <a:r>
              <a:rPr lang="ru-RU" sz="2000" dirty="0" smtClean="0"/>
              <a:t> </a:t>
            </a:r>
            <a:r>
              <a:rPr lang="ru-RU" sz="2000" dirty="0" err="1" smtClean="0"/>
              <a:t>був</a:t>
            </a:r>
            <a:r>
              <a:rPr lang="ru-RU" sz="2000" dirty="0" smtClean="0"/>
              <a:t>: </a:t>
            </a:r>
            <a:r>
              <a:rPr lang="ru-RU" sz="2000" dirty="0" err="1" smtClean="0"/>
              <a:t>білий</a:t>
            </a:r>
            <a:r>
              <a:rPr lang="ru-RU" sz="2000" dirty="0" smtClean="0"/>
              <a:t>, </a:t>
            </a:r>
            <a:r>
              <a:rPr lang="ru-RU" sz="2000" dirty="0" err="1" smtClean="0"/>
              <a:t>червоний</a:t>
            </a:r>
            <a:r>
              <a:rPr lang="ru-RU" sz="2000" dirty="0" smtClean="0"/>
              <a:t> </a:t>
            </a:r>
            <a:r>
              <a:rPr lang="ru-RU" sz="2000" dirty="0" err="1" smtClean="0"/>
              <a:t>і</a:t>
            </a:r>
            <a:r>
              <a:rPr lang="ru-RU" sz="2000" dirty="0" smtClean="0"/>
              <a:t> </a:t>
            </a:r>
            <a:r>
              <a:rPr lang="ru-RU" sz="2000" dirty="0" err="1" smtClean="0"/>
              <a:t>навіть</a:t>
            </a:r>
            <a:r>
              <a:rPr lang="ru-RU" sz="2000" dirty="0" smtClean="0"/>
              <a:t> </a:t>
            </a:r>
            <a:r>
              <a:rPr lang="ru-RU" sz="2000" dirty="0" err="1" smtClean="0"/>
              <a:t>коричневий</a:t>
            </a:r>
            <a:r>
              <a:rPr lang="ru-RU" sz="2000" dirty="0" smtClean="0"/>
              <a:t>! </a:t>
            </a:r>
            <a:r>
              <a:rPr lang="ru-RU" sz="2000" dirty="0" err="1" smtClean="0"/>
              <a:t>Терор</a:t>
            </a:r>
            <a:r>
              <a:rPr lang="ru-RU" sz="2000" dirty="0" smtClean="0"/>
              <a:t> </a:t>
            </a:r>
            <a:r>
              <a:rPr lang="ru-RU" sz="2000" dirty="0" err="1" smtClean="0"/>
              <a:t>цілковито</a:t>
            </a:r>
            <a:r>
              <a:rPr lang="ru-RU" sz="2000" dirty="0" smtClean="0"/>
              <a:t> </a:t>
            </a:r>
            <a:r>
              <a:rPr lang="ru-RU" sz="2000" dirty="0" err="1" smtClean="0"/>
              <a:t>паралізує</a:t>
            </a:r>
            <a:r>
              <a:rPr lang="ru-RU" sz="2000" dirty="0" smtClean="0"/>
              <a:t> </a:t>
            </a:r>
            <a:r>
              <a:rPr lang="ru-RU" sz="2000" dirty="0" err="1" smtClean="0"/>
              <a:t>нервову</a:t>
            </a:r>
            <a:r>
              <a:rPr lang="ru-RU" sz="2000" dirty="0" smtClean="0"/>
              <a:t> систему.</a:t>
            </a:r>
            <a:endParaRPr lang="ru-RU" sz="2000" dirty="0"/>
          </a:p>
        </p:txBody>
      </p:sp>
      <p:sp>
        <p:nvSpPr>
          <p:cNvPr id="6" name="Прямоугольник 5"/>
          <p:cNvSpPr/>
          <p:nvPr/>
        </p:nvSpPr>
        <p:spPr>
          <a:xfrm>
            <a:off x="1763688" y="5013176"/>
            <a:ext cx="7056784" cy="163121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2000" dirty="0" err="1" smtClean="0"/>
              <a:t>Ви</a:t>
            </a:r>
            <a:r>
              <a:rPr lang="ru-RU" sz="2000" dirty="0" smtClean="0"/>
              <a:t> </a:t>
            </a:r>
            <a:r>
              <a:rPr lang="ru-RU" sz="2000" dirty="0" err="1" smtClean="0"/>
              <a:t>знаєте</a:t>
            </a:r>
            <a:r>
              <a:rPr lang="ru-RU" sz="2000" dirty="0" smtClean="0"/>
              <a:t>, я </a:t>
            </a:r>
            <a:r>
              <a:rPr lang="ru-RU" sz="2000" dirty="0" err="1" smtClean="0"/>
              <a:t>провів</a:t>
            </a:r>
            <a:r>
              <a:rPr lang="ru-RU" sz="2000" dirty="0" smtClean="0"/>
              <a:t> 30 </a:t>
            </a:r>
            <a:r>
              <a:rPr lang="ru-RU" sz="2000" dirty="0" err="1" smtClean="0"/>
              <a:t>спостережень</a:t>
            </a:r>
            <a:r>
              <a:rPr lang="ru-RU" sz="2000" dirty="0" smtClean="0"/>
              <a:t> у себе в </a:t>
            </a:r>
            <a:r>
              <a:rPr lang="ru-RU" sz="2000" dirty="0" err="1" smtClean="0"/>
              <a:t>клініці</a:t>
            </a:r>
            <a:r>
              <a:rPr lang="ru-RU" sz="2000" dirty="0" smtClean="0"/>
              <a:t>. І </a:t>
            </a:r>
            <a:r>
              <a:rPr lang="ru-RU" sz="2000" dirty="0" err="1" smtClean="0"/>
              <a:t>що</a:t>
            </a:r>
            <a:r>
              <a:rPr lang="ru-RU" sz="2000" dirty="0" smtClean="0"/>
              <a:t> ж </a:t>
            </a:r>
            <a:r>
              <a:rPr lang="ru-RU" sz="2000" dirty="0" err="1" smtClean="0"/>
              <a:t>ви</a:t>
            </a:r>
            <a:r>
              <a:rPr lang="ru-RU" sz="2000" dirty="0" smtClean="0"/>
              <a:t> </a:t>
            </a:r>
            <a:r>
              <a:rPr lang="ru-RU" sz="2000" dirty="0" err="1" smtClean="0"/>
              <a:t>думаєте</a:t>
            </a:r>
            <a:r>
              <a:rPr lang="ru-RU" sz="2000" dirty="0" smtClean="0"/>
              <a:t>? </a:t>
            </a:r>
            <a:r>
              <a:rPr lang="ru-RU" sz="2000" dirty="0" err="1" smtClean="0"/>
              <a:t>Пацієнти</a:t>
            </a:r>
            <a:r>
              <a:rPr lang="ru-RU" sz="2000" dirty="0" smtClean="0"/>
              <a:t>, </a:t>
            </a:r>
            <a:r>
              <a:rPr lang="ru-RU" sz="2000" dirty="0" err="1" smtClean="0"/>
              <a:t>які</a:t>
            </a:r>
            <a:r>
              <a:rPr lang="ru-RU" sz="2000" dirty="0" smtClean="0"/>
              <a:t> не </a:t>
            </a:r>
            <a:r>
              <a:rPr lang="ru-RU" sz="2000" dirty="0" err="1" smtClean="0"/>
              <a:t>читають</a:t>
            </a:r>
            <a:r>
              <a:rPr lang="ru-RU" sz="2000" dirty="0" smtClean="0"/>
              <a:t> газет, </a:t>
            </a:r>
            <a:r>
              <a:rPr lang="ru-RU" sz="2000" dirty="0" err="1" smtClean="0"/>
              <a:t>почуваються</a:t>
            </a:r>
            <a:r>
              <a:rPr lang="ru-RU" sz="2000" dirty="0" smtClean="0"/>
              <a:t> </a:t>
            </a:r>
            <a:r>
              <a:rPr lang="ru-RU" sz="2000" dirty="0" err="1" smtClean="0"/>
              <a:t>чудово</a:t>
            </a:r>
            <a:r>
              <a:rPr lang="ru-RU" sz="2000" dirty="0" smtClean="0"/>
              <a:t>. </a:t>
            </a:r>
            <a:r>
              <a:rPr lang="ru-RU" sz="2000" dirty="0" err="1" smtClean="0"/>
              <a:t>Ті</a:t>
            </a:r>
            <a:r>
              <a:rPr lang="ru-RU" sz="2000" dirty="0" smtClean="0"/>
              <a:t> ж, </a:t>
            </a:r>
            <a:r>
              <a:rPr lang="ru-RU" sz="2000" dirty="0" err="1" smtClean="0"/>
              <a:t>яких</a:t>
            </a:r>
            <a:r>
              <a:rPr lang="ru-RU" sz="2000" dirty="0" smtClean="0"/>
              <a:t> я </a:t>
            </a:r>
            <a:r>
              <a:rPr lang="ru-RU" sz="2000" dirty="0" err="1" smtClean="0"/>
              <a:t>спеціально</a:t>
            </a:r>
            <a:r>
              <a:rPr lang="ru-RU" sz="2000" dirty="0" smtClean="0"/>
              <a:t> </a:t>
            </a:r>
            <a:r>
              <a:rPr lang="ru-RU" sz="2000" dirty="0" err="1" smtClean="0"/>
              <a:t>примушував</a:t>
            </a:r>
            <a:r>
              <a:rPr lang="ru-RU" sz="2000" dirty="0" smtClean="0"/>
              <a:t> </a:t>
            </a:r>
            <a:r>
              <a:rPr lang="ru-RU" sz="2000" dirty="0" err="1" smtClean="0"/>
              <a:t>читати</a:t>
            </a:r>
            <a:r>
              <a:rPr lang="ru-RU" sz="2000" dirty="0" smtClean="0"/>
              <a:t> «Правду», — </a:t>
            </a:r>
            <a:r>
              <a:rPr lang="ru-RU" sz="2000" dirty="0" err="1" smtClean="0"/>
              <a:t>втрачали</a:t>
            </a:r>
            <a:r>
              <a:rPr lang="ru-RU" sz="2000" dirty="0" smtClean="0"/>
              <a:t> вагу. […] Мало того. </a:t>
            </a:r>
            <a:r>
              <a:rPr lang="ru-RU" sz="2000" dirty="0" err="1" smtClean="0"/>
              <a:t>Понижені</a:t>
            </a:r>
            <a:r>
              <a:rPr lang="ru-RU" sz="2000" dirty="0" smtClean="0"/>
              <a:t> </a:t>
            </a:r>
            <a:r>
              <a:rPr lang="ru-RU" sz="2000" dirty="0" err="1" smtClean="0"/>
              <a:t>колінні</a:t>
            </a:r>
            <a:r>
              <a:rPr lang="ru-RU" sz="2000" dirty="0" smtClean="0"/>
              <a:t> </a:t>
            </a:r>
            <a:r>
              <a:rPr lang="ru-RU" sz="2000" dirty="0" err="1" smtClean="0"/>
              <a:t>рефлекси</a:t>
            </a:r>
            <a:r>
              <a:rPr lang="ru-RU" sz="2000" dirty="0" smtClean="0"/>
              <a:t>, </a:t>
            </a:r>
            <a:r>
              <a:rPr lang="ru-RU" sz="2000" dirty="0" err="1" smtClean="0"/>
              <a:t>поганий</a:t>
            </a:r>
            <a:r>
              <a:rPr lang="ru-RU" sz="2000" dirty="0" smtClean="0"/>
              <a:t> </a:t>
            </a:r>
            <a:r>
              <a:rPr lang="ru-RU" sz="2000" dirty="0" err="1" smtClean="0"/>
              <a:t>апетит</a:t>
            </a:r>
            <a:r>
              <a:rPr lang="ru-RU" sz="2000" dirty="0" smtClean="0"/>
              <a:t>, </a:t>
            </a:r>
            <a:r>
              <a:rPr lang="ru-RU" sz="2000" dirty="0" err="1" smtClean="0"/>
              <a:t>пригнічений</a:t>
            </a:r>
            <a:r>
              <a:rPr lang="ru-RU" sz="2000" dirty="0" smtClean="0"/>
              <a:t> стан духу.</a:t>
            </a:r>
            <a:endParaRPr lang="ru-RU" sz="2000" dirty="0"/>
          </a:p>
        </p:txBody>
      </p:sp>
      <p:pic>
        <p:nvPicPr>
          <p:cNvPr id="7" name="Picture 14" descr="Ð¡Ð¾Ð±Ð°ÑÑÐµ ÑÐµÑÐ´ÑÐµ - Ð¨Ð°ÑÐ¸ÐºÐ¾Ð², Ð¨Ð²Ð¾Ð½Ð´ÐµÑ, ÐÑÐµÐ¾Ð±ÑÐ°Ð¶ÐµÐ½ÑÐºÐ¸Ð¹"/>
          <p:cNvPicPr>
            <a:picLocks noChangeAspect="1" noChangeArrowheads="1"/>
          </p:cNvPicPr>
          <p:nvPr/>
        </p:nvPicPr>
        <p:blipFill>
          <a:blip r:embed="rId2" cstate="print"/>
          <a:srcRect r="18336" b="28988"/>
          <a:stretch>
            <a:fillRect/>
          </a:stretch>
        </p:blipFill>
        <p:spPr bwMode="auto">
          <a:xfrm>
            <a:off x="0" y="5085184"/>
            <a:ext cx="1763688" cy="1533642"/>
          </a:xfrm>
          <a:prstGeom prst="rect">
            <a:avLst/>
          </a:prstGeom>
          <a:noFill/>
        </p:spPr>
      </p:pic>
      <p:pic>
        <p:nvPicPr>
          <p:cNvPr id="8" name="Picture 4" descr="Ð¡Ð¾Ð±Ð°ÑÑÐµ ÑÐµÑÐ´ÑÐµ - Ð¨Ð°ÑÐ¸ÐºÐ¾Ð², Ð¨Ð²Ð¾Ð½Ð´ÐµÑ, ÐÑÐµÐ¾Ð±ÑÐ°Ð¶ÐµÐ½ÑÐºÐ¸Ð¹"/>
          <p:cNvPicPr>
            <a:picLocks noChangeAspect="1" noChangeArrowheads="1"/>
          </p:cNvPicPr>
          <p:nvPr/>
        </p:nvPicPr>
        <p:blipFill>
          <a:blip r:embed="rId3" cstate="print"/>
          <a:srcRect b="31035"/>
          <a:stretch>
            <a:fillRect/>
          </a:stretch>
        </p:blipFill>
        <p:spPr bwMode="auto">
          <a:xfrm>
            <a:off x="-180528" y="3212976"/>
            <a:ext cx="2088232" cy="1440160"/>
          </a:xfrm>
          <a:prstGeom prst="rect">
            <a:avLst/>
          </a:prstGeom>
          <a:noFill/>
        </p:spPr>
      </p:pic>
      <p:pic>
        <p:nvPicPr>
          <p:cNvPr id="9" name="Picture 18" descr="Ð¡Ð¾Ð±Ð°ÑÑÐµ ÑÐµÑÐ´ÑÐµ - Ð¨Ð°ÑÐ¸ÐºÐ¾Ð², Ð¨Ð²Ð¾Ð½Ð´ÐµÑ, ÐÑÐµÐ¾Ð±ÑÐ°Ð¶ÐµÐ½ÑÐºÐ¸Ð¹"/>
          <p:cNvPicPr>
            <a:picLocks noChangeAspect="1" noChangeArrowheads="1"/>
          </p:cNvPicPr>
          <p:nvPr/>
        </p:nvPicPr>
        <p:blipFill>
          <a:blip r:embed="rId4" cstate="print"/>
          <a:srcRect b="32258"/>
          <a:stretch>
            <a:fillRect/>
          </a:stretch>
        </p:blipFill>
        <p:spPr bwMode="auto">
          <a:xfrm>
            <a:off x="0" y="1412776"/>
            <a:ext cx="1913356" cy="1296144"/>
          </a:xfrm>
          <a:prstGeom prst="rect">
            <a:avLst/>
          </a:prstGeom>
          <a:noFill/>
        </p:spPr>
      </p:pic>
      <p:pic>
        <p:nvPicPr>
          <p:cNvPr id="10" name="Picture 12" descr="Ð¡Ð¾Ð±Ð°ÑÑÐµ ÑÐµÑÐ´ÑÐµ - Ð¨Ð°ÑÐ¸ÐºÐ¾Ð², Ð¨Ð²Ð¾Ð½Ð´ÐµÑ, ÐÑÐµÐ¾Ð±ÑÐ°Ð¶ÐµÐ½ÑÐºÐ¸Ð¹"/>
          <p:cNvPicPr>
            <a:picLocks noChangeAspect="1" noChangeArrowheads="1"/>
          </p:cNvPicPr>
          <p:nvPr/>
        </p:nvPicPr>
        <p:blipFill>
          <a:blip r:embed="rId5" cstate="print"/>
          <a:srcRect r="587" b="28571"/>
          <a:stretch>
            <a:fillRect/>
          </a:stretch>
        </p:blipFill>
        <p:spPr bwMode="auto">
          <a:xfrm>
            <a:off x="0" y="0"/>
            <a:ext cx="2004391" cy="1440160"/>
          </a:xfrm>
          <a:prstGeom prst="rect">
            <a:avLst/>
          </a:prstGeom>
          <a:noFill/>
        </p:spPr>
      </p:pic>
      <p:sp>
        <p:nvSpPr>
          <p:cNvPr id="11" name="TextBox 10"/>
          <p:cNvSpPr txBox="1"/>
          <p:nvPr/>
        </p:nvSpPr>
        <p:spPr>
          <a:xfrm>
            <a:off x="1547664" y="260648"/>
            <a:ext cx="7434407" cy="461665"/>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uk-UA" sz="2400" b="1" dirty="0" smtClean="0">
                <a:solidFill>
                  <a:srgbClr val="002060"/>
                </a:solidFill>
              </a:rPr>
              <a:t>Пояснити цитати з повісті М.Булгакова </a:t>
            </a:r>
            <a:r>
              <a:rPr lang="uk-UA" sz="2400" b="1" dirty="0" err="1" smtClean="0">
                <a:solidFill>
                  <a:srgbClr val="002060"/>
                </a:solidFill>
              </a:rPr>
              <a:t>“Собаче</a:t>
            </a:r>
            <a:r>
              <a:rPr lang="uk-UA" sz="2400" b="1" dirty="0" smtClean="0">
                <a:solidFill>
                  <a:srgbClr val="002060"/>
                </a:solidFill>
              </a:rPr>
              <a:t> </a:t>
            </a:r>
            <a:r>
              <a:rPr lang="uk-UA" sz="2400" b="1" dirty="0" err="1" smtClean="0">
                <a:solidFill>
                  <a:srgbClr val="002060"/>
                </a:solidFill>
              </a:rPr>
              <a:t>серце”</a:t>
            </a:r>
            <a:endParaRPr lang="ru-RU" sz="2400" b="1" dirty="0">
              <a:solidFill>
                <a:srgbClr val="00206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63688" y="260648"/>
            <a:ext cx="5273175" cy="707886"/>
          </a:xfrm>
          <a:prstGeom prst="rect">
            <a:avLst/>
          </a:prstGeom>
          <a:noFill/>
        </p:spPr>
        <p:txBody>
          <a:bodyPr wrap="none" rtlCol="0">
            <a:spAutoFit/>
          </a:bodyPr>
          <a:lstStyle/>
          <a:p>
            <a:pPr algn="ctr"/>
            <a:r>
              <a:rPr lang="uk-UA" sz="2000" b="1" dirty="0" smtClean="0">
                <a:solidFill>
                  <a:srgbClr val="FF0000"/>
                </a:solidFill>
              </a:rPr>
              <a:t>Пояснити </a:t>
            </a:r>
            <a:r>
              <a:rPr lang="uk-UA" sz="2000" b="1" dirty="0" err="1" smtClean="0">
                <a:solidFill>
                  <a:srgbClr val="FF0000"/>
                </a:solidFill>
              </a:rPr>
              <a:t>прислів</a:t>
            </a:r>
            <a:r>
              <a:rPr lang="en-US" sz="2000" b="1" dirty="0" smtClean="0">
                <a:solidFill>
                  <a:srgbClr val="FF0000"/>
                </a:solidFill>
              </a:rPr>
              <a:t>’</a:t>
            </a:r>
            <a:r>
              <a:rPr lang="uk-UA" sz="2000" b="1" dirty="0" smtClean="0">
                <a:solidFill>
                  <a:srgbClr val="FF0000"/>
                </a:solidFill>
              </a:rPr>
              <a:t>я про собаку. </a:t>
            </a:r>
            <a:endParaRPr lang="en-US" sz="2000" b="1" dirty="0" smtClean="0">
              <a:solidFill>
                <a:srgbClr val="FF0000"/>
              </a:solidFill>
            </a:endParaRPr>
          </a:p>
          <a:p>
            <a:pPr algn="ctr"/>
            <a:r>
              <a:rPr lang="uk-UA" sz="2000" b="1" dirty="0" smtClean="0">
                <a:solidFill>
                  <a:srgbClr val="FF0000"/>
                </a:solidFill>
              </a:rPr>
              <a:t>Як вони розкривають образ Шарикова?</a:t>
            </a:r>
            <a:endParaRPr lang="ru-RU" sz="2000" b="1" dirty="0">
              <a:solidFill>
                <a:srgbClr val="FF0000"/>
              </a:solidFill>
            </a:endParaRPr>
          </a:p>
        </p:txBody>
      </p:sp>
      <p:sp>
        <p:nvSpPr>
          <p:cNvPr id="3" name="TextBox 2"/>
          <p:cNvSpPr txBox="1"/>
          <p:nvPr/>
        </p:nvSpPr>
        <p:spPr>
          <a:xfrm>
            <a:off x="395536" y="1052737"/>
            <a:ext cx="5026504" cy="2862322"/>
          </a:xfrm>
          <a:prstGeom prst="rect">
            <a:avLst/>
          </a:prstGeom>
          <a:noFill/>
        </p:spPr>
        <p:txBody>
          <a:bodyPr wrap="square" rtlCol="0">
            <a:spAutoFit/>
          </a:bodyPr>
          <a:lstStyle/>
          <a:p>
            <a:pPr marL="342900" indent="-342900">
              <a:buAutoNum type="arabicPeriod"/>
            </a:pPr>
            <a:r>
              <a:rPr lang="uk-UA" dirty="0" smtClean="0"/>
              <a:t>Вдача собача, натура вовча.</a:t>
            </a:r>
          </a:p>
          <a:p>
            <a:pPr marL="342900" indent="-342900">
              <a:buAutoNum type="arabicPeriod"/>
            </a:pPr>
            <a:r>
              <a:rPr lang="uk-UA" dirty="0" smtClean="0"/>
              <a:t>Жив, як пес, а вмер, як собака.</a:t>
            </a:r>
          </a:p>
          <a:p>
            <a:pPr marL="342900" indent="-342900">
              <a:buAutoNum type="arabicPeriod"/>
            </a:pPr>
            <a:r>
              <a:rPr lang="uk-UA" dirty="0" smtClean="0"/>
              <a:t>З жиру собака біситься.</a:t>
            </a:r>
          </a:p>
          <a:p>
            <a:pPr marL="342900" indent="-342900">
              <a:buAutoNum type="arabicPeriod"/>
            </a:pPr>
            <a:r>
              <a:rPr lang="uk-UA" dirty="0" smtClean="0"/>
              <a:t>Собака на того не гавкає, чий хліб їсть.</a:t>
            </a:r>
          </a:p>
          <a:p>
            <a:pPr marL="342900" indent="-342900">
              <a:buAutoNum type="arabicPeriod"/>
            </a:pPr>
            <a:r>
              <a:rPr lang="uk-UA" dirty="0" smtClean="0"/>
              <a:t>Собака чує, хто його годує.</a:t>
            </a:r>
          </a:p>
          <a:p>
            <a:pPr marL="342900" indent="-342900">
              <a:buAutoNum type="arabicPeriod"/>
            </a:pPr>
            <a:r>
              <a:rPr lang="uk-UA" dirty="0" smtClean="0"/>
              <a:t>Кожен пес перед своїм порогом сміливий.</a:t>
            </a:r>
          </a:p>
          <a:p>
            <a:pPr marL="342900" indent="-342900">
              <a:buAutoNum type="arabicPeriod"/>
            </a:pPr>
            <a:r>
              <a:rPr lang="uk-UA" dirty="0" smtClean="0"/>
              <a:t>Не вір собаці, бо вкусить.</a:t>
            </a:r>
          </a:p>
          <a:p>
            <a:pPr marL="342900" indent="-342900">
              <a:buAutoNum type="arabicPeriod"/>
            </a:pPr>
            <a:r>
              <a:rPr lang="uk-UA" dirty="0" smtClean="0"/>
              <a:t>Свій пес найгірше кусає.</a:t>
            </a:r>
          </a:p>
          <a:p>
            <a:pPr marL="342900" indent="-342900">
              <a:buAutoNum type="arabicPeriod"/>
            </a:pPr>
            <a:r>
              <a:rPr lang="uk-UA" dirty="0" smtClean="0"/>
              <a:t>Собаці собача честь.</a:t>
            </a:r>
          </a:p>
          <a:p>
            <a:pPr marL="342900" indent="-342900">
              <a:buAutoNum type="arabicPeriod"/>
            </a:pPr>
            <a:r>
              <a:rPr lang="uk-UA" dirty="0" smtClean="0"/>
              <a:t>Така вже вдача собача.</a:t>
            </a:r>
          </a:p>
        </p:txBody>
      </p:sp>
      <p:sp>
        <p:nvSpPr>
          <p:cNvPr id="4" name="TextBox 3"/>
          <p:cNvSpPr txBox="1"/>
          <p:nvPr/>
        </p:nvSpPr>
        <p:spPr>
          <a:xfrm>
            <a:off x="747693" y="4437112"/>
            <a:ext cx="7632848" cy="1477328"/>
          </a:xfrm>
          <a:prstGeom prst="rect">
            <a:avLst/>
          </a:prstGeom>
          <a:noFill/>
        </p:spPr>
        <p:txBody>
          <a:bodyPr wrap="square" rtlCol="0">
            <a:spAutoFit/>
          </a:bodyPr>
          <a:lstStyle/>
          <a:p>
            <a:pPr marL="342900" indent="-342900">
              <a:buAutoNum type="arabicPeriod"/>
            </a:pPr>
            <a:r>
              <a:rPr lang="uk-UA" dirty="0" smtClean="0"/>
              <a:t>Вразив в саме серце. </a:t>
            </a:r>
          </a:p>
          <a:p>
            <a:pPr marL="342900" indent="-342900">
              <a:buAutoNum type="arabicPeriod"/>
            </a:pPr>
            <a:r>
              <a:rPr lang="uk-UA" dirty="0" smtClean="0"/>
              <a:t>Добре серце має. </a:t>
            </a:r>
          </a:p>
          <a:p>
            <a:pPr marL="342900" indent="-342900">
              <a:buAutoNum type="arabicPeriod"/>
            </a:pPr>
            <a:r>
              <a:rPr lang="uk-UA" dirty="0" smtClean="0"/>
              <a:t>Серця не навчиш. </a:t>
            </a:r>
          </a:p>
          <a:p>
            <a:pPr marL="342900" indent="-342900">
              <a:buAutoNum type="arabicPeriod"/>
            </a:pPr>
            <a:r>
              <a:rPr lang="uk-UA" dirty="0" smtClean="0"/>
              <a:t>Чим наповнене серце, те говорять уста. </a:t>
            </a:r>
          </a:p>
          <a:p>
            <a:pPr marL="342900" indent="-342900">
              <a:buAutoNum type="arabicPeriod"/>
            </a:pPr>
            <a:r>
              <a:rPr lang="uk-UA" dirty="0" smtClean="0"/>
              <a:t>Що на серці накипіло, те й сказав.</a:t>
            </a:r>
            <a:endParaRPr lang="ru-RU" dirty="0"/>
          </a:p>
        </p:txBody>
      </p:sp>
      <p:sp>
        <p:nvSpPr>
          <p:cNvPr id="5" name="TextBox 4"/>
          <p:cNvSpPr txBox="1"/>
          <p:nvPr/>
        </p:nvSpPr>
        <p:spPr>
          <a:xfrm>
            <a:off x="2411760" y="3861048"/>
            <a:ext cx="4818820" cy="369332"/>
          </a:xfrm>
          <a:prstGeom prst="rect">
            <a:avLst/>
          </a:prstGeom>
          <a:noFill/>
        </p:spPr>
        <p:txBody>
          <a:bodyPr wrap="none" rtlCol="0">
            <a:spAutoFit/>
          </a:bodyPr>
          <a:lstStyle/>
          <a:p>
            <a:r>
              <a:rPr lang="uk-UA" b="1" dirty="0" smtClean="0">
                <a:solidFill>
                  <a:srgbClr val="FF0000"/>
                </a:solidFill>
              </a:rPr>
              <a:t>Розкрити значення </a:t>
            </a:r>
            <a:r>
              <a:rPr lang="uk-UA" b="1" dirty="0" err="1" smtClean="0">
                <a:solidFill>
                  <a:srgbClr val="FF0000"/>
                </a:solidFill>
              </a:rPr>
              <a:t>прислів</a:t>
            </a:r>
            <a:r>
              <a:rPr lang="en-US" b="1" dirty="0" smtClean="0">
                <a:solidFill>
                  <a:srgbClr val="FF0000"/>
                </a:solidFill>
              </a:rPr>
              <a:t>’</a:t>
            </a:r>
            <a:r>
              <a:rPr lang="uk-UA" b="1" dirty="0" smtClean="0">
                <a:solidFill>
                  <a:srgbClr val="FF0000"/>
                </a:solidFill>
              </a:rPr>
              <a:t>їв про серце</a:t>
            </a:r>
            <a:endParaRPr lang="ru-RU" b="1" dirty="0">
              <a:solidFill>
                <a:srgbClr val="FF0000"/>
              </a:solidFill>
            </a:endParaRPr>
          </a:p>
        </p:txBody>
      </p:sp>
      <p:pic>
        <p:nvPicPr>
          <p:cNvPr id="6" name="Picture 2" descr="Ð ÐµÐ·ÑÐ»ÑÑÐ°Ñ Ð¿Ð¾ÑÑÐºÑ Ð·Ð¾Ð±ÑÐ°Ð¶ÐµÐ½Ñ Ð·Ð° Ð·Ð°Ð¿Ð¸ÑÐ¾Ð¼ &quot;ÐºÐ°ÑÑÐ¸Ð½ÐºÐ° ÑÑÐ³ÑÐ½ÐºÑÐ½ ÑÐ¾Ð±Ð°ÑÐµ ÑÐµÑÑÐµ ÑÐ»ÑÑÑÑÐ°ÑÑÑ&quot;"/>
          <p:cNvPicPr>
            <a:picLocks noChangeAspect="1" noChangeArrowheads="1"/>
          </p:cNvPicPr>
          <p:nvPr/>
        </p:nvPicPr>
        <p:blipFill>
          <a:blip r:embed="rId2" cstate="print"/>
          <a:srcRect/>
          <a:stretch>
            <a:fillRect/>
          </a:stretch>
        </p:blipFill>
        <p:spPr bwMode="auto">
          <a:xfrm>
            <a:off x="5292080" y="1052736"/>
            <a:ext cx="3707904" cy="2468406"/>
          </a:xfrm>
          <a:prstGeom prst="rect">
            <a:avLst/>
          </a:prstGeom>
          <a:ln>
            <a:noFill/>
          </a:ln>
          <a:effectLst>
            <a:softEdge rad="112500"/>
          </a:effectLst>
        </p:spPr>
      </p:pic>
    </p:spTree>
    <p:extLst>
      <p:ext uri="{BB962C8B-B14F-4D97-AF65-F5344CB8AC3E}">
        <p14:creationId xmlns:p14="http://schemas.microsoft.com/office/powerpoint/2010/main" val="159676818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Трек">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1_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8808</TotalTime>
  <Words>2853</Words>
  <Application>Microsoft Office PowerPoint</Application>
  <PresentationFormat>Экран (4:3)</PresentationFormat>
  <Paragraphs>173</Paragraphs>
  <Slides>27</Slides>
  <Notes>0</Notes>
  <HiddenSlides>0</HiddenSlides>
  <MMClips>0</MMClips>
  <ScaleCrop>false</ScaleCrop>
  <HeadingPairs>
    <vt:vector size="4" baseType="variant">
      <vt:variant>
        <vt:lpstr>Тема</vt:lpstr>
      </vt:variant>
      <vt:variant>
        <vt:i4>3</vt:i4>
      </vt:variant>
      <vt:variant>
        <vt:lpstr>Заголовки слайдов</vt:lpstr>
      </vt:variant>
      <vt:variant>
        <vt:i4>27</vt:i4>
      </vt:variant>
    </vt:vector>
  </HeadingPairs>
  <TitlesOfParts>
    <vt:vector size="30" baseType="lpstr">
      <vt:lpstr>Трек</vt:lpstr>
      <vt:lpstr>Официальная</vt:lpstr>
      <vt:lpstr>1_Официальная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dc:title>
  <dc:creator>Наташа Закапко</dc:creator>
  <cp:lastModifiedBy>Win10</cp:lastModifiedBy>
  <cp:revision>1062</cp:revision>
  <dcterms:modified xsi:type="dcterms:W3CDTF">2021-10-22T07:25:31Z</dcterms:modified>
</cp:coreProperties>
</file>