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60" r:id="rId5"/>
    <p:sldId id="261" r:id="rId6"/>
    <p:sldId id="277" r:id="rId7"/>
    <p:sldId id="263" r:id="rId8"/>
    <p:sldId id="279" r:id="rId9"/>
    <p:sldId id="267" r:id="rId10"/>
    <p:sldId id="270" r:id="rId11"/>
    <p:sldId id="269" r:id="rId12"/>
    <p:sldId id="278" r:id="rId13"/>
    <p:sldId id="265" r:id="rId14"/>
    <p:sldId id="266" r:id="rId15"/>
    <p:sldId id="276" r:id="rId16"/>
    <p:sldId id="262" r:id="rId17"/>
    <p:sldId id="272" r:id="rId18"/>
    <p:sldId id="264" r:id="rId19"/>
    <p:sldId id="280" r:id="rId2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AB6B"/>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1948" autoAdjust="0"/>
  </p:normalViewPr>
  <p:slideViewPr>
    <p:cSldViewPr>
      <p:cViewPr>
        <p:scale>
          <a:sx n="64" d="100"/>
          <a:sy n="64" d="100"/>
        </p:scale>
        <p:origin x="-1335" y="-243"/>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fld id="{B4C71EC6-210F-42DE-9C53-41977AD35B3D}" type="datetimeFigureOut">
              <a:rPr lang="ru-RU" smtClean="0"/>
              <a:pPr/>
              <a:t>24.10.2024</a:t>
            </a:fld>
            <a:endParaRPr lang="ru-RU" dirty="0"/>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endParaRPr lang="ru-RU" dirty="0"/>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fld id="{B19B0651-EE4F-4900-A07F-96A6BFA9D0F0}" type="slidenum">
              <a:rPr lang="ru-RU" smtClean="0"/>
              <a:pPr/>
              <a:t>‹#›</a:t>
            </a:fld>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pPr/>
              <a:t>24.10.2024</a:t>
            </a:fld>
            <a:endParaRPr lang="ru-RU" dirty="0"/>
          </a:p>
        </p:txBody>
      </p:sp>
      <p:sp>
        <p:nvSpPr>
          <p:cNvPr id="5" name="Нижний колонтитул 4"/>
          <p:cNvSpPr>
            <a:spLocks noGrp="1"/>
          </p:cNvSpPr>
          <p:nvPr>
            <p:ph type="ftr" sz="quarter" idx="11"/>
          </p:nvPr>
        </p:nvSpPr>
        <p:spPr/>
        <p:txBody>
          <a:bodyPr/>
          <a:lstStyle>
            <a:extLst/>
          </a:lstStyle>
          <a:p>
            <a:endParaRPr lang="ru-RU" dirty="0"/>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pPr/>
              <a:t>‹#›</a:t>
            </a:fld>
            <a:endParaRPr lang="ru-RU" dirty="0"/>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B4C71EC6-210F-42DE-9C53-41977AD35B3D}" type="datetimeFigureOut">
              <a:rPr lang="ru-RU" smtClean="0"/>
              <a:pPr/>
              <a:t>24.10.2024</a:t>
            </a:fld>
            <a:endParaRPr lang="ru-RU" dirty="0"/>
          </a:p>
        </p:txBody>
      </p:sp>
      <p:sp>
        <p:nvSpPr>
          <p:cNvPr id="5" name="Нижний колонтитул 4"/>
          <p:cNvSpPr>
            <a:spLocks noGrp="1"/>
          </p:cNvSpPr>
          <p:nvPr>
            <p:ph type="ftr" sz="quarter" idx="11"/>
          </p:nvPr>
        </p:nvSpPr>
        <p:spPr/>
        <p:txBody>
          <a:bodyPr/>
          <a:lstStyle>
            <a:extLst/>
          </a:lstStyle>
          <a:p>
            <a:endParaRPr lang="ru-RU" dirty="0"/>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pPr/>
              <a:t>‹#›</a:t>
            </a:fld>
            <a:endParaRPr lang="ru-RU" dirty="0"/>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4C71EC6-210F-42DE-9C53-41977AD35B3D}" type="datetimeFigureOut">
              <a:rPr lang="ru-RU" smtClean="0"/>
              <a:pPr/>
              <a:t>24.10.2024</a:t>
            </a:fld>
            <a:endParaRPr lang="ru-RU" dirty="0"/>
          </a:p>
        </p:txBody>
      </p:sp>
      <p:sp>
        <p:nvSpPr>
          <p:cNvPr id="6" name="Нижний колонтитул 5"/>
          <p:cNvSpPr>
            <a:spLocks noGrp="1"/>
          </p:cNvSpPr>
          <p:nvPr>
            <p:ph type="ftr" sz="quarter" idx="11"/>
          </p:nvPr>
        </p:nvSpPr>
        <p:spPr/>
        <p:txBody>
          <a:bodyPr/>
          <a:lstStyle>
            <a:extLst/>
          </a:lstStyle>
          <a:p>
            <a:endParaRPr lang="ru-RU" dirty="0"/>
          </a:p>
        </p:txBody>
      </p:sp>
      <p:sp>
        <p:nvSpPr>
          <p:cNvPr id="7" name="Номер слайда 6"/>
          <p:cNvSpPr>
            <a:spLocks noGrp="1"/>
          </p:cNvSpPr>
          <p:nvPr>
            <p:ph type="sldNum" sz="quarter" idx="12"/>
          </p:nvPr>
        </p:nvSpPr>
        <p:spPr/>
        <p:txBody>
          <a:bodyPr/>
          <a:lstStyle>
            <a:extLst/>
          </a:lstStyle>
          <a:p>
            <a:fld id="{B19B0651-EE4F-4900-A07F-96A6BFA9D0F0}" type="slidenum">
              <a:rPr lang="ru-RU" smtClean="0"/>
              <a:pPr/>
              <a:t>‹#›</a:t>
            </a:fld>
            <a:endParaRPr lang="ru-RU" dirty="0"/>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B4C71EC6-210F-42DE-9C53-41977AD35B3D}" type="datetimeFigureOut">
              <a:rPr lang="ru-RU" smtClean="0"/>
              <a:pPr/>
              <a:t>24.10.2024</a:t>
            </a:fld>
            <a:endParaRPr lang="ru-RU" dirty="0"/>
          </a:p>
        </p:txBody>
      </p:sp>
      <p:sp>
        <p:nvSpPr>
          <p:cNvPr id="8" name="Нижний колонтитул 7"/>
          <p:cNvSpPr>
            <a:spLocks noGrp="1"/>
          </p:cNvSpPr>
          <p:nvPr>
            <p:ph type="ftr" sz="quarter" idx="11"/>
          </p:nvPr>
        </p:nvSpPr>
        <p:spPr/>
        <p:txBody>
          <a:bodyPr/>
          <a:lstStyle>
            <a:extLst/>
          </a:lstStyle>
          <a:p>
            <a:endParaRPr lang="ru-RU" dirty="0"/>
          </a:p>
        </p:txBody>
      </p:sp>
      <p:sp>
        <p:nvSpPr>
          <p:cNvPr id="9" name="Номер слайда 8"/>
          <p:cNvSpPr>
            <a:spLocks noGrp="1"/>
          </p:cNvSpPr>
          <p:nvPr>
            <p:ph type="sldNum" sz="quarter" idx="12"/>
          </p:nvPr>
        </p:nvSpPr>
        <p:spPr/>
        <p:txBody>
          <a:bodyPr/>
          <a:lstStyle>
            <a:extLst/>
          </a:lstStyle>
          <a:p>
            <a:fld id="{B19B0651-EE4F-4900-A07F-96A6BFA9D0F0}" type="slidenum">
              <a:rPr lang="ru-RU" smtClean="0"/>
              <a:pPr/>
              <a:t>‹#›</a:t>
            </a:fld>
            <a:endParaRPr lang="ru-RU" dirty="0"/>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fld id="{B4C71EC6-210F-42DE-9C53-41977AD35B3D}" type="datetimeFigureOut">
              <a:rPr lang="ru-RU" smtClean="0"/>
              <a:pPr/>
              <a:t>24.10.2024</a:t>
            </a:fld>
            <a:endParaRPr lang="ru-RU" dirty="0"/>
          </a:p>
        </p:txBody>
      </p:sp>
      <p:sp>
        <p:nvSpPr>
          <p:cNvPr id="4" name="Нижний колонтитул 3"/>
          <p:cNvSpPr>
            <a:spLocks noGrp="1"/>
          </p:cNvSpPr>
          <p:nvPr>
            <p:ph type="ftr" sz="quarter" idx="11"/>
          </p:nvPr>
        </p:nvSpPr>
        <p:spPr/>
        <p:txBody>
          <a:bodyPr/>
          <a:lstStyle>
            <a:extLst/>
          </a:lstStyle>
          <a:p>
            <a:endParaRPr lang="ru-RU" dirty="0"/>
          </a:p>
        </p:txBody>
      </p:sp>
      <p:sp>
        <p:nvSpPr>
          <p:cNvPr id="5" name="Номер слайда 4"/>
          <p:cNvSpPr>
            <a:spLocks noGrp="1"/>
          </p:cNvSpPr>
          <p:nvPr>
            <p:ph type="sldNum" sz="quarter" idx="12"/>
          </p:nvPr>
        </p:nvSpPr>
        <p:spPr/>
        <p:txBody>
          <a:bodyPr/>
          <a:lstStyle>
            <a:extLst/>
          </a:lstStyle>
          <a:p>
            <a:fld id="{B19B0651-EE4F-4900-A07F-96A6BFA9D0F0}" type="slidenum">
              <a:rPr lang="ru-RU" smtClean="0"/>
              <a:pPr/>
              <a:t>‹#›</a:t>
            </a:fld>
            <a:endParaRPr lang="ru-RU" dirty="0"/>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fld id="{B4C71EC6-210F-42DE-9C53-41977AD35B3D}" type="datetimeFigureOut">
              <a:rPr lang="ru-RU" smtClean="0"/>
              <a:pPr/>
              <a:t>24.10.2024</a:t>
            </a:fld>
            <a:endParaRPr lang="ru-RU" dirty="0"/>
          </a:p>
        </p:txBody>
      </p:sp>
      <p:sp>
        <p:nvSpPr>
          <p:cNvPr id="3" name="Нижний колонтитул 2"/>
          <p:cNvSpPr>
            <a:spLocks noGrp="1"/>
          </p:cNvSpPr>
          <p:nvPr>
            <p:ph type="ftr" sz="quarter" idx="11"/>
          </p:nvPr>
        </p:nvSpPr>
        <p:spPr/>
        <p:txBody>
          <a:bodyPr/>
          <a:lstStyle>
            <a:extLst/>
          </a:lstStyle>
          <a:p>
            <a:endParaRPr lang="ru-RU" dirty="0"/>
          </a:p>
        </p:txBody>
      </p:sp>
      <p:sp>
        <p:nvSpPr>
          <p:cNvPr id="4" name="Номер слайда 3"/>
          <p:cNvSpPr>
            <a:spLocks noGrp="1"/>
          </p:cNvSpPr>
          <p:nvPr>
            <p:ph type="sldNum" sz="quarter" idx="12"/>
          </p:nvPr>
        </p:nvSpPr>
        <p:spPr/>
        <p:txBody>
          <a:bodyPr/>
          <a:lstStyle>
            <a:extLst/>
          </a:lstStyle>
          <a:p>
            <a:fld id="{B19B0651-EE4F-4900-A07F-96A6BFA9D0F0}" type="slidenum">
              <a:rPr lang="ru-RU" smtClean="0"/>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fld id="{B4C71EC6-210F-42DE-9C53-41977AD35B3D}" type="datetimeFigureOut">
              <a:rPr lang="ru-RU" smtClean="0"/>
              <a:pPr/>
              <a:t>24.10.2024</a:t>
            </a:fld>
            <a:endParaRPr lang="ru-RU" dirty="0"/>
          </a:p>
        </p:txBody>
      </p:sp>
      <p:sp>
        <p:nvSpPr>
          <p:cNvPr id="6" name="Нижний колонтитул 5"/>
          <p:cNvSpPr>
            <a:spLocks noGrp="1"/>
          </p:cNvSpPr>
          <p:nvPr>
            <p:ph type="ftr" sz="quarter" idx="11"/>
          </p:nvPr>
        </p:nvSpPr>
        <p:spPr/>
        <p:txBody>
          <a:bodyPr/>
          <a:lstStyle>
            <a:extLst/>
          </a:lstStyle>
          <a:p>
            <a:endParaRPr lang="ru-RU" dirty="0"/>
          </a:p>
        </p:txBody>
      </p:sp>
      <p:sp>
        <p:nvSpPr>
          <p:cNvPr id="7" name="Номер слайда 6"/>
          <p:cNvSpPr>
            <a:spLocks noGrp="1"/>
          </p:cNvSpPr>
          <p:nvPr>
            <p:ph type="sldNum" sz="quarter" idx="12"/>
          </p:nvPr>
        </p:nvSpPr>
        <p:spPr/>
        <p:txBody>
          <a:bodyPr/>
          <a:lstStyle>
            <a:extLst/>
          </a:lstStyle>
          <a:p>
            <a:fld id="{B19B0651-EE4F-4900-A07F-96A6BFA9D0F0}" type="slidenum">
              <a:rPr lang="ru-RU" smtClean="0"/>
              <a:pPr/>
              <a:t>‹#›</a:t>
            </a:fld>
            <a:endParaRPr lang="ru-RU"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fld id="{B4C71EC6-210F-42DE-9C53-41977AD35B3D}" type="datetimeFigureOut">
              <a:rPr lang="ru-RU" smtClean="0"/>
              <a:pPr/>
              <a:t>24.10.2024</a:t>
            </a:fld>
            <a:endParaRPr lang="ru-RU" dirty="0"/>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ru-RU" dirty="0"/>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fld id="{B19B0651-EE4F-4900-A07F-96A6BFA9D0F0}" type="slidenum">
              <a:rPr lang="ru-RU" smtClean="0"/>
              <a:pPr/>
              <a:t>‹#›</a:t>
            </a:fld>
            <a:endParaRPr lang="ru-RU" dirty="0"/>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pPr/>
              <a:t>24.10.2024</a:t>
            </a:fld>
            <a:endParaRPr lang="ru-RU" dirty="0"/>
          </a:p>
        </p:txBody>
      </p:sp>
      <p:sp>
        <p:nvSpPr>
          <p:cNvPr id="5" name="Нижний колонтитул 4"/>
          <p:cNvSpPr>
            <a:spLocks noGrp="1"/>
          </p:cNvSpPr>
          <p:nvPr>
            <p:ph type="ftr" sz="quarter" idx="11"/>
          </p:nvPr>
        </p:nvSpPr>
        <p:spPr/>
        <p:txBody>
          <a:bodyPr/>
          <a:lstStyle>
            <a:extLst/>
          </a:lstStyle>
          <a:p>
            <a:endParaRPr lang="ru-RU" dirty="0"/>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pPr/>
              <a:t>24.10.2024</a:t>
            </a:fld>
            <a:endParaRPr lang="ru-RU" dirty="0"/>
          </a:p>
        </p:txBody>
      </p:sp>
      <p:sp>
        <p:nvSpPr>
          <p:cNvPr id="5" name="Нижний колонтитул 4"/>
          <p:cNvSpPr>
            <a:spLocks noGrp="1"/>
          </p:cNvSpPr>
          <p:nvPr>
            <p:ph type="ftr" sz="quarter" idx="11"/>
          </p:nvPr>
        </p:nvSpPr>
        <p:spPr/>
        <p:txBody>
          <a:bodyPr/>
          <a:lstStyle>
            <a:extLst/>
          </a:lstStyle>
          <a:p>
            <a:endParaRPr lang="ru-RU" dirty="0"/>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B4C71EC6-210F-42DE-9C53-41977AD35B3D}" type="datetimeFigureOut">
              <a:rPr lang="ru-RU" smtClean="0"/>
              <a:pPr/>
              <a:t>24.10.2024</a:t>
            </a:fld>
            <a:endParaRPr lang="ru-RU" dirty="0"/>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ru-RU" dirty="0"/>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19B0651-EE4F-4900-A07F-96A6BFA9D0F0}" type="slidenum">
              <a:rPr lang="ru-RU" smtClean="0"/>
              <a:pPr/>
              <a:t>‹#›</a:t>
            </a:fld>
            <a:endParaRPr lang="ru-RU"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60000"/>
                <a:lumOff val="40000"/>
              </a:schemeClr>
            </a:gs>
            <a:gs pos="72494">
              <a:schemeClr val="bg1">
                <a:lumMod val="50000"/>
              </a:schemeClr>
            </a:gs>
            <a:gs pos="52900">
              <a:schemeClr val="bg1">
                <a:lumMod val="85000"/>
              </a:schemeClr>
            </a:gs>
            <a:gs pos="25000">
              <a:schemeClr val="bg1">
                <a:lumMod val="5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1029" name="Picture 5"/>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85720" y="1500174"/>
            <a:ext cx="3240360" cy="4082854"/>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30" name="Picture 6"/>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715008" y="2584498"/>
            <a:ext cx="2970798" cy="4273502"/>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2" name="TextBox 1"/>
          <p:cNvSpPr txBox="1"/>
          <p:nvPr/>
        </p:nvSpPr>
        <p:spPr>
          <a:xfrm>
            <a:off x="482141" y="153572"/>
            <a:ext cx="8640960" cy="1323439"/>
          </a:xfrm>
          <a:prstGeom prst="rect">
            <a:avLst/>
          </a:prstGeom>
          <a:solidFill>
            <a:schemeClr val="bg1">
              <a:lumMod val="65000"/>
            </a:schemeClr>
          </a:solidFill>
        </p:spPr>
        <p:txBody>
          <a:bodyPr wrap="square" rtlCol="0">
            <a:spAutoFit/>
          </a:bodyPr>
          <a:lstStyle/>
          <a:p>
            <a:pPr algn="ctr"/>
            <a:r>
              <a:rPr lang="uk-UA" sz="3200" b="1" dirty="0" smtClean="0">
                <a:solidFill>
                  <a:srgbClr val="C00000"/>
                </a:solidFill>
                <a:latin typeface="Comic Sans MS" panose="030F0702030302020204" pitchFamily="66" charset="0"/>
              </a:rPr>
              <a:t>Поль Верлен. </a:t>
            </a:r>
            <a:r>
              <a:rPr lang="uk-UA" sz="2400" b="1" dirty="0" smtClean="0">
                <a:solidFill>
                  <a:srgbClr val="C00000"/>
                </a:solidFill>
                <a:latin typeface="Comic Sans MS" panose="030F0702030302020204" pitchFamily="66" charset="0"/>
              </a:rPr>
              <a:t>Естетичні погляди поета у вірші «Поетичне мистецтво». Зображення пейзажів природи і душі в «Осінній пісні»</a:t>
            </a:r>
            <a:endParaRPr lang="uk-UA" sz="2400" b="1" dirty="0">
              <a:solidFill>
                <a:srgbClr val="C00000"/>
              </a:solidFill>
              <a:latin typeface="Comic Sans MS" panose="030F0702030302020204" pitchFamily="66" charset="0"/>
            </a:endParaRPr>
          </a:p>
        </p:txBody>
      </p:sp>
    </p:spTree>
    <p:extLst>
      <p:ext uri="{BB962C8B-B14F-4D97-AF65-F5344CB8AC3E}">
        <p14:creationId xmlns:p14="http://schemas.microsoft.com/office/powerpoint/2010/main" xmlns="" val="5577000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60000"/>
                <a:lumOff val="40000"/>
              </a:schemeClr>
            </a:gs>
            <a:gs pos="72494">
              <a:schemeClr val="bg1">
                <a:lumMod val="50000"/>
              </a:schemeClr>
            </a:gs>
            <a:gs pos="52900">
              <a:schemeClr val="bg1">
                <a:lumMod val="85000"/>
              </a:schemeClr>
            </a:gs>
            <a:gs pos="25000">
              <a:schemeClr val="bg1">
                <a:lumMod val="5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79512" y="124244"/>
            <a:ext cx="2880320" cy="448387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616116" y="-10375"/>
            <a:ext cx="3352800" cy="55435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2" name="TextBox 1"/>
          <p:cNvSpPr txBox="1"/>
          <p:nvPr/>
        </p:nvSpPr>
        <p:spPr>
          <a:xfrm>
            <a:off x="179512" y="4645617"/>
            <a:ext cx="3744416" cy="369332"/>
          </a:xfrm>
          <a:prstGeom prst="rect">
            <a:avLst/>
          </a:prstGeom>
          <a:noFill/>
        </p:spPr>
        <p:txBody>
          <a:bodyPr wrap="square" rtlCol="0">
            <a:spAutoFit/>
          </a:bodyPr>
          <a:lstStyle/>
          <a:p>
            <a:r>
              <a:rPr lang="uk-UA" b="1" dirty="0" smtClean="0">
                <a:latin typeface="Comic Sans MS" panose="030F0702030302020204" pitchFamily="66" charset="0"/>
              </a:rPr>
              <a:t>Ніколя Огюст Верлен, батько</a:t>
            </a:r>
            <a:endParaRPr lang="uk-UA" b="1" dirty="0">
              <a:latin typeface="Comic Sans MS" panose="030F0702030302020204" pitchFamily="66" charset="0"/>
            </a:endParaRPr>
          </a:p>
        </p:txBody>
      </p:sp>
      <p:sp>
        <p:nvSpPr>
          <p:cNvPr id="3" name="TextBox 2"/>
          <p:cNvSpPr txBox="1"/>
          <p:nvPr/>
        </p:nvSpPr>
        <p:spPr>
          <a:xfrm>
            <a:off x="5616116" y="5468896"/>
            <a:ext cx="4068452" cy="369332"/>
          </a:xfrm>
          <a:prstGeom prst="rect">
            <a:avLst/>
          </a:prstGeom>
          <a:noFill/>
        </p:spPr>
        <p:txBody>
          <a:bodyPr wrap="square" rtlCol="0">
            <a:spAutoFit/>
          </a:bodyPr>
          <a:lstStyle/>
          <a:p>
            <a:r>
              <a:rPr lang="uk-UA" b="1" dirty="0" smtClean="0">
                <a:latin typeface="Comic Sans MS" panose="030F0702030302020204" pitchFamily="66" charset="0"/>
              </a:rPr>
              <a:t>Еліза </a:t>
            </a:r>
            <a:r>
              <a:rPr lang="uk-UA" b="1" dirty="0" err="1" smtClean="0">
                <a:latin typeface="Comic Sans MS" panose="030F0702030302020204" pitchFamily="66" charset="0"/>
              </a:rPr>
              <a:t>Дєе</a:t>
            </a:r>
            <a:r>
              <a:rPr lang="uk-UA" b="1" dirty="0" smtClean="0">
                <a:latin typeface="Comic Sans MS" panose="030F0702030302020204" pitchFamily="66" charset="0"/>
              </a:rPr>
              <a:t>, мама поета</a:t>
            </a:r>
            <a:endParaRPr lang="uk-UA" b="1" dirty="0">
              <a:latin typeface="Comic Sans MS" panose="030F0702030302020204" pitchFamily="66" charset="0"/>
            </a:endParaRPr>
          </a:p>
        </p:txBody>
      </p:sp>
      <p:pic>
        <p:nvPicPr>
          <p:cNvPr id="2052"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347864" y="420928"/>
            <a:ext cx="2782041" cy="432680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4" name="TextBox 3"/>
          <p:cNvSpPr txBox="1"/>
          <p:nvPr/>
        </p:nvSpPr>
        <p:spPr>
          <a:xfrm>
            <a:off x="2915816" y="5085184"/>
            <a:ext cx="2952328" cy="369332"/>
          </a:xfrm>
          <a:prstGeom prst="rect">
            <a:avLst/>
          </a:prstGeom>
          <a:noFill/>
        </p:spPr>
        <p:txBody>
          <a:bodyPr wrap="square" rtlCol="0">
            <a:spAutoFit/>
          </a:bodyPr>
          <a:lstStyle/>
          <a:p>
            <a:r>
              <a:rPr lang="uk-UA" b="1" dirty="0" smtClean="0">
                <a:latin typeface="Comic Sans MS" panose="030F0702030302020204" pitchFamily="66" charset="0"/>
              </a:rPr>
              <a:t>Поль Верлен, 4 роки</a:t>
            </a:r>
            <a:endParaRPr lang="uk-UA" b="1" dirty="0">
              <a:latin typeface="Comic Sans MS" panose="030F0702030302020204" pitchFamily="66" charset="0"/>
            </a:endParaRPr>
          </a:p>
        </p:txBody>
      </p:sp>
    </p:spTree>
    <p:extLst>
      <p:ext uri="{BB962C8B-B14F-4D97-AF65-F5344CB8AC3E}">
        <p14:creationId xmlns:p14="http://schemas.microsoft.com/office/powerpoint/2010/main" xmlns="" val="9318365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60000"/>
                <a:lumOff val="40000"/>
              </a:schemeClr>
            </a:gs>
            <a:gs pos="72494">
              <a:schemeClr val="bg1">
                <a:lumMod val="50000"/>
              </a:schemeClr>
            </a:gs>
            <a:gs pos="52900">
              <a:schemeClr val="bg1">
                <a:lumMod val="85000"/>
              </a:schemeClr>
            </a:gs>
            <a:gs pos="25000">
              <a:schemeClr val="bg1">
                <a:lumMod val="5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TextBox 1"/>
          <p:cNvSpPr txBox="1"/>
          <p:nvPr/>
        </p:nvSpPr>
        <p:spPr>
          <a:xfrm>
            <a:off x="22886" y="3861048"/>
            <a:ext cx="8784976" cy="2585323"/>
          </a:xfrm>
          <a:prstGeom prst="rect">
            <a:avLst/>
          </a:prstGeom>
          <a:noFill/>
        </p:spPr>
        <p:txBody>
          <a:bodyPr wrap="square" rtlCol="0">
            <a:spAutoFit/>
          </a:bodyPr>
          <a:lstStyle/>
          <a:p>
            <a:pPr algn="just"/>
            <a:r>
              <a:rPr lang="uk-UA" b="1" dirty="0" smtClean="0">
                <a:latin typeface="Comic Sans MS" panose="030F0702030302020204" pitchFamily="66" charset="0"/>
              </a:rPr>
              <a:t>      Поль </a:t>
            </a:r>
            <a:r>
              <a:rPr lang="uk-UA" b="1" dirty="0">
                <a:latin typeface="Comic Sans MS" panose="030F0702030302020204" pitchFamily="66" charset="0"/>
              </a:rPr>
              <a:t>Марія Верлен </a:t>
            </a:r>
            <a:r>
              <a:rPr lang="uk-UA" dirty="0">
                <a:latin typeface="Comic Sans MS" panose="030F0702030302020204" pitchFamily="66" charset="0"/>
              </a:rPr>
              <a:t>народився в 1844 році в містечку </a:t>
            </a:r>
            <a:r>
              <a:rPr lang="uk-UA" b="1" dirty="0" err="1">
                <a:latin typeface="Comic Sans MS" panose="030F0702030302020204" pitchFamily="66" charset="0"/>
              </a:rPr>
              <a:t>Мец</a:t>
            </a:r>
            <a:r>
              <a:rPr lang="uk-UA" b="1" dirty="0">
                <a:latin typeface="Comic Sans MS" panose="030F0702030302020204" pitchFamily="66" charset="0"/>
              </a:rPr>
              <a:t>. </a:t>
            </a:r>
            <a:r>
              <a:rPr lang="uk-UA" dirty="0">
                <a:latin typeface="Comic Sans MS" panose="030F0702030302020204" pitchFamily="66" charset="0"/>
              </a:rPr>
              <a:t>Його батько був військовим інженером, і родина часто переїжджала, доки в 1851 році не залишилася в </a:t>
            </a:r>
            <a:r>
              <a:rPr lang="uk-UA" b="1" dirty="0">
                <a:latin typeface="Comic Sans MS" panose="030F0702030302020204" pitchFamily="66" charset="0"/>
              </a:rPr>
              <a:t>Парижі</a:t>
            </a:r>
            <a:r>
              <a:rPr lang="uk-UA" dirty="0">
                <a:latin typeface="Comic Sans MS" panose="030F0702030302020204" pitchFamily="66" charset="0"/>
              </a:rPr>
              <a:t>, де минули шкільні роки майбутнього поета. У 1862 році він отримує диплом бакалавра словесності. Уже в юнацькі роки у Верлена з'являється схильність до літературної творчості. Він зачитується віршами Ш. Бодлера, поетів — "парнасців" Т. де </a:t>
            </a:r>
            <a:r>
              <a:rPr lang="uk-UA" dirty="0" err="1">
                <a:latin typeface="Comic Sans MS" panose="030F0702030302020204" pitchFamily="66" charset="0"/>
              </a:rPr>
              <a:t>Банвіля</a:t>
            </a:r>
            <a:r>
              <a:rPr lang="uk-UA" dirty="0">
                <a:latin typeface="Comic Sans MS" panose="030F0702030302020204" pitchFamily="66" charset="0"/>
              </a:rPr>
              <a:t> і Т. Готьє. Восени 1862 року Верлен записується на факультет права — вивчати юриспруденцію, та незабаром через матеріальні нестатки полишає навчання і стає до роботи.</a:t>
            </a:r>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xmlns="" val="0"/>
              </a:ext>
            </a:extLst>
          </a:blip>
          <a:srcRect b="53145"/>
          <a:stretch/>
        </p:blipFill>
        <p:spPr bwMode="auto">
          <a:xfrm>
            <a:off x="76530" y="234509"/>
            <a:ext cx="5305228" cy="345289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TextBox 2"/>
          <p:cNvSpPr txBox="1"/>
          <p:nvPr/>
        </p:nvSpPr>
        <p:spPr>
          <a:xfrm>
            <a:off x="3708365" y="2937584"/>
            <a:ext cx="1152128" cy="369332"/>
          </a:xfrm>
          <a:prstGeom prst="rect">
            <a:avLst/>
          </a:prstGeom>
          <a:solidFill>
            <a:schemeClr val="accent1">
              <a:lumMod val="60000"/>
              <a:lumOff val="40000"/>
            </a:schemeClr>
          </a:solidFill>
        </p:spPr>
        <p:txBody>
          <a:bodyPr wrap="square" rtlCol="0">
            <a:spAutoFit/>
          </a:bodyPr>
          <a:lstStyle/>
          <a:p>
            <a:r>
              <a:rPr lang="uk-UA" b="1" dirty="0">
                <a:latin typeface="Comic Sans MS" panose="030F0702030302020204" pitchFamily="66" charset="0"/>
              </a:rPr>
              <a:t>м</a:t>
            </a:r>
            <a:r>
              <a:rPr lang="uk-UA" b="1" dirty="0" smtClean="0">
                <a:latin typeface="Comic Sans MS" panose="030F0702030302020204" pitchFamily="66" charset="0"/>
              </a:rPr>
              <a:t>. </a:t>
            </a:r>
            <a:r>
              <a:rPr lang="uk-UA" b="1" dirty="0" err="1" smtClean="0">
                <a:latin typeface="Comic Sans MS" panose="030F0702030302020204" pitchFamily="66" charset="0"/>
              </a:rPr>
              <a:t>Мец</a:t>
            </a:r>
            <a:endParaRPr lang="uk-UA" b="1" dirty="0">
              <a:latin typeface="Comic Sans MS" panose="030F0702030302020204" pitchFamily="66" charset="0"/>
            </a:endParaRPr>
          </a:p>
        </p:txBody>
      </p:sp>
      <p:pic>
        <p:nvPicPr>
          <p:cNvPr id="3076" name="Picture 4"/>
          <p:cNvPicPr>
            <a:picLocks noChangeAspect="1" noChangeArrowheads="1"/>
          </p:cNvPicPr>
          <p:nvPr/>
        </p:nvPicPr>
        <p:blipFill rotWithShape="1">
          <a:blip r:embed="rId3">
            <a:extLst>
              <a:ext uri="{28A0092B-C50C-407E-A947-70E740481C1C}">
                <a14:useLocalDpi xmlns:a14="http://schemas.microsoft.com/office/drawing/2010/main" xmlns="" val="0"/>
              </a:ext>
            </a:extLst>
          </a:blip>
          <a:srcRect t="38468" r="63511" b="3072"/>
          <a:stretch/>
        </p:blipFill>
        <p:spPr bwMode="auto">
          <a:xfrm>
            <a:off x="5381758" y="96611"/>
            <a:ext cx="2980444" cy="3576589"/>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4" name="TextBox 3"/>
          <p:cNvSpPr txBox="1"/>
          <p:nvPr/>
        </p:nvSpPr>
        <p:spPr>
          <a:xfrm>
            <a:off x="5304008" y="2886625"/>
            <a:ext cx="2592288" cy="830997"/>
          </a:xfrm>
          <a:prstGeom prst="rect">
            <a:avLst/>
          </a:prstGeom>
          <a:solidFill>
            <a:schemeClr val="bg2">
              <a:lumMod val="75000"/>
            </a:schemeClr>
          </a:solidFill>
        </p:spPr>
        <p:txBody>
          <a:bodyPr wrap="square" rtlCol="0">
            <a:spAutoFit/>
          </a:bodyPr>
          <a:lstStyle/>
          <a:p>
            <a:pPr algn="ctr"/>
            <a:r>
              <a:rPr lang="uk-UA" sz="2400" b="1" dirty="0" smtClean="0">
                <a:solidFill>
                  <a:schemeClr val="tx1">
                    <a:lumMod val="75000"/>
                    <a:lumOff val="25000"/>
                  </a:schemeClr>
                </a:solidFill>
              </a:rPr>
              <a:t>Будинок, у якому народився Поль </a:t>
            </a:r>
            <a:endParaRPr lang="uk-UA" sz="2400" b="1" dirty="0">
              <a:solidFill>
                <a:schemeClr val="tx1">
                  <a:lumMod val="75000"/>
                  <a:lumOff val="25000"/>
                </a:schemeClr>
              </a:solidFill>
            </a:endParaRPr>
          </a:p>
        </p:txBody>
      </p:sp>
    </p:spTree>
    <p:extLst>
      <p:ext uri="{BB962C8B-B14F-4D97-AF65-F5344CB8AC3E}">
        <p14:creationId xmlns:p14="http://schemas.microsoft.com/office/powerpoint/2010/main" xmlns="" val="8359736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60000"/>
                <a:lumOff val="40000"/>
              </a:schemeClr>
            </a:gs>
            <a:gs pos="72494">
              <a:schemeClr val="bg1">
                <a:lumMod val="50000"/>
              </a:schemeClr>
            </a:gs>
            <a:gs pos="52900">
              <a:schemeClr val="bg1">
                <a:lumMod val="85000"/>
              </a:schemeClr>
            </a:gs>
            <a:gs pos="25000">
              <a:schemeClr val="bg1">
                <a:lumMod val="5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857488" y="142852"/>
            <a:ext cx="3197180" cy="482453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TextBox 2"/>
          <p:cNvSpPr txBox="1"/>
          <p:nvPr/>
        </p:nvSpPr>
        <p:spPr>
          <a:xfrm>
            <a:off x="251520" y="5247784"/>
            <a:ext cx="8496944" cy="1477328"/>
          </a:xfrm>
          <a:prstGeom prst="rect">
            <a:avLst/>
          </a:prstGeom>
          <a:noFill/>
        </p:spPr>
        <p:txBody>
          <a:bodyPr wrap="square" rtlCol="0">
            <a:spAutoFit/>
          </a:bodyPr>
          <a:lstStyle/>
          <a:p>
            <a:pPr algn="just"/>
            <a:r>
              <a:rPr lang="uk-UA" dirty="0" smtClean="0">
                <a:latin typeface="Comic Sans MS" panose="030F0702030302020204" pitchFamily="66" charset="0"/>
              </a:rPr>
              <a:t>     У </a:t>
            </a:r>
            <a:r>
              <a:rPr lang="uk-UA" dirty="0">
                <a:latin typeface="Comic Sans MS" panose="030F0702030302020204" pitchFamily="66" charset="0"/>
              </a:rPr>
              <a:t>1858 Верлен починає писати вірші, посилає </a:t>
            </a:r>
            <a:r>
              <a:rPr lang="uk-UA" b="1" dirty="0">
                <a:latin typeface="Comic Sans MS" panose="030F0702030302020204" pitchFamily="66" charset="0"/>
              </a:rPr>
              <a:t>Віктору Гюго </a:t>
            </a:r>
            <a:r>
              <a:rPr lang="uk-UA" dirty="0">
                <a:latin typeface="Comic Sans MS" panose="030F0702030302020204" pitchFamily="66" charset="0"/>
              </a:rPr>
              <a:t>вірш </a:t>
            </a:r>
            <a:r>
              <a:rPr lang="uk-UA" b="1" dirty="0">
                <a:latin typeface="Comic Sans MS" panose="030F0702030302020204" pitchFamily="66" charset="0"/>
              </a:rPr>
              <a:t>«</a:t>
            </a:r>
            <a:r>
              <a:rPr lang="uk-UA" b="1" dirty="0" smtClean="0">
                <a:latin typeface="Comic Sans MS" panose="030F0702030302020204" pitchFamily="66" charset="0"/>
              </a:rPr>
              <a:t>Смерть». </a:t>
            </a:r>
            <a:r>
              <a:rPr lang="uk-UA" dirty="0" smtClean="0">
                <a:latin typeface="Comic Sans MS" panose="030F0702030302020204" pitchFamily="66" charset="0"/>
              </a:rPr>
              <a:t>У </a:t>
            </a:r>
            <a:r>
              <a:rPr lang="uk-UA" dirty="0">
                <a:latin typeface="Comic Sans MS" panose="030F0702030302020204" pitchFamily="66" charset="0"/>
              </a:rPr>
              <a:t>1862 році він закінчив ліцей і вступив на юридичний факультет університету. Але через матеріальні проблеми сім’ї в 1864 році почав працювати дрібним службовцем в страховій </a:t>
            </a:r>
            <a:r>
              <a:rPr lang="uk-UA" dirty="0" smtClean="0">
                <a:latin typeface="Comic Sans MS" panose="030F0702030302020204" pitchFamily="66" charset="0"/>
              </a:rPr>
              <a:t>компанії, потім в </a:t>
            </a:r>
            <a:r>
              <a:rPr lang="uk-UA" dirty="0">
                <a:latin typeface="Comic Sans MS" panose="030F0702030302020204" pitchFamily="66" charset="0"/>
              </a:rPr>
              <a:t>мерії одного з паризьких районів, а незабаром і в </a:t>
            </a:r>
            <a:r>
              <a:rPr lang="uk-UA" dirty="0" smtClean="0">
                <a:latin typeface="Comic Sans MS" panose="030F0702030302020204" pitchFamily="66" charset="0"/>
              </a:rPr>
              <a:t>сільській</a:t>
            </a:r>
            <a:r>
              <a:rPr lang="en-US" dirty="0">
                <a:latin typeface="Comic Sans MS" panose="030F0702030302020204" pitchFamily="66" charset="0"/>
              </a:rPr>
              <a:t> </a:t>
            </a:r>
            <a:r>
              <a:rPr lang="uk-UA" dirty="0" smtClean="0">
                <a:latin typeface="Comic Sans MS" panose="030F0702030302020204" pitchFamily="66" charset="0"/>
              </a:rPr>
              <a:t> ратуші</a:t>
            </a:r>
            <a:endParaRPr lang="uk-UA" dirty="0">
              <a:latin typeface="Comic Sans MS" panose="030F0702030302020204" pitchFamily="66" charset="0"/>
            </a:endParaRPr>
          </a:p>
        </p:txBody>
      </p:sp>
    </p:spTree>
    <p:extLst>
      <p:ext uri="{BB962C8B-B14F-4D97-AF65-F5344CB8AC3E}">
        <p14:creationId xmlns:p14="http://schemas.microsoft.com/office/powerpoint/2010/main" xmlns="" val="28406925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6146"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436096" y="652462"/>
            <a:ext cx="3343275" cy="555307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2" name="TextBox 1"/>
          <p:cNvSpPr txBox="1"/>
          <p:nvPr/>
        </p:nvSpPr>
        <p:spPr>
          <a:xfrm>
            <a:off x="5436096" y="6273909"/>
            <a:ext cx="3343275" cy="369332"/>
          </a:xfrm>
          <a:prstGeom prst="rect">
            <a:avLst/>
          </a:prstGeom>
          <a:noFill/>
        </p:spPr>
        <p:txBody>
          <a:bodyPr wrap="square" rtlCol="0">
            <a:spAutoFit/>
          </a:bodyPr>
          <a:lstStyle/>
          <a:p>
            <a:r>
              <a:rPr lang="uk-UA" b="1" dirty="0" smtClean="0"/>
              <a:t>Матильда Моте</a:t>
            </a:r>
            <a:endParaRPr lang="uk-UA" b="1" dirty="0"/>
          </a:p>
        </p:txBody>
      </p:sp>
      <p:sp>
        <p:nvSpPr>
          <p:cNvPr id="3" name="TextBox 2"/>
          <p:cNvSpPr txBox="1"/>
          <p:nvPr/>
        </p:nvSpPr>
        <p:spPr>
          <a:xfrm>
            <a:off x="318106" y="180158"/>
            <a:ext cx="5040560" cy="3693319"/>
          </a:xfrm>
          <a:prstGeom prst="rect">
            <a:avLst/>
          </a:prstGeom>
          <a:noFill/>
        </p:spPr>
        <p:txBody>
          <a:bodyPr wrap="square" rtlCol="0">
            <a:spAutoFit/>
          </a:bodyPr>
          <a:lstStyle/>
          <a:p>
            <a:pPr algn="just"/>
            <a:r>
              <a:rPr lang="uk-UA" dirty="0" smtClean="0">
                <a:solidFill>
                  <a:schemeClr val="accent2">
                    <a:lumMod val="75000"/>
                  </a:schemeClr>
                </a:solidFill>
                <a:latin typeface="Comic Sans MS" panose="030F0702030302020204" pitchFamily="66" charset="0"/>
              </a:rPr>
              <a:t>Сподіваючись на сімейне щастя та домашній затишок Поль Верлен у 1870 році одружився з шістнадцятирічною Матильдою Моте, проте згодом поету довелося зазнати розчарування у своїх задумах. У 1871 році Верлен не підкорився версальцям, залишився в Парижі, працюючи в бюро преси Паризької комуни. Тому йому довелося пережити репресії та кривавий терор, тривалий час переховуючись. Так він </a:t>
            </a:r>
            <a:r>
              <a:rPr lang="uk-UA" dirty="0" err="1" smtClean="0">
                <a:solidFill>
                  <a:schemeClr val="accent2">
                    <a:lumMod val="75000"/>
                  </a:schemeClr>
                </a:solidFill>
                <a:latin typeface="Comic Sans MS" panose="030F0702030302020204" pitchFamily="66" charset="0"/>
              </a:rPr>
              <a:t>заохотився</a:t>
            </a:r>
            <a:r>
              <a:rPr lang="uk-UA" dirty="0" smtClean="0">
                <a:solidFill>
                  <a:schemeClr val="accent2">
                    <a:lumMod val="75000"/>
                  </a:schemeClr>
                </a:solidFill>
                <a:latin typeface="Comic Sans MS" panose="030F0702030302020204" pitchFamily="66" charset="0"/>
              </a:rPr>
              <a:t> до алкоголю. Фатальну роль у цьому відіграла і дружба з Рембо.</a:t>
            </a:r>
            <a:endParaRPr lang="uk-UA" dirty="0">
              <a:solidFill>
                <a:schemeClr val="accent2">
                  <a:lumMod val="75000"/>
                </a:schemeClr>
              </a:solidFill>
              <a:latin typeface="Comic Sans MS" panose="030F0702030302020204" pitchFamily="66" charset="0"/>
            </a:endParaRPr>
          </a:p>
        </p:txBody>
      </p:sp>
      <p:sp>
        <p:nvSpPr>
          <p:cNvPr id="4" name="TextBox 3"/>
          <p:cNvSpPr txBox="1"/>
          <p:nvPr/>
        </p:nvSpPr>
        <p:spPr>
          <a:xfrm>
            <a:off x="2339752" y="6458576"/>
            <a:ext cx="2160240" cy="369332"/>
          </a:xfrm>
          <a:prstGeom prst="rect">
            <a:avLst/>
          </a:prstGeom>
          <a:noFill/>
        </p:spPr>
        <p:txBody>
          <a:bodyPr wrap="square" rtlCol="0">
            <a:spAutoFit/>
          </a:bodyPr>
          <a:lstStyle/>
          <a:p>
            <a:r>
              <a:rPr lang="uk-UA" b="1" dirty="0" smtClean="0"/>
              <a:t>Артюр Рембо</a:t>
            </a:r>
            <a:endParaRPr lang="uk-UA" b="1" dirty="0"/>
          </a:p>
        </p:txBody>
      </p:sp>
      <p:pic>
        <p:nvPicPr>
          <p:cNvPr id="6149" name="Picture 5"/>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943471" y="3777535"/>
            <a:ext cx="4492625" cy="30305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TextBox 4"/>
          <p:cNvSpPr txBox="1"/>
          <p:nvPr/>
        </p:nvSpPr>
        <p:spPr>
          <a:xfrm>
            <a:off x="943471" y="6458576"/>
            <a:ext cx="3556521" cy="369332"/>
          </a:xfrm>
          <a:prstGeom prst="rect">
            <a:avLst/>
          </a:prstGeom>
          <a:noFill/>
        </p:spPr>
        <p:txBody>
          <a:bodyPr wrap="square" rtlCol="0">
            <a:spAutoFit/>
          </a:bodyPr>
          <a:lstStyle/>
          <a:p>
            <a:r>
              <a:rPr lang="uk-UA" b="1" dirty="0" smtClean="0">
                <a:solidFill>
                  <a:schemeClr val="bg1"/>
                </a:solidFill>
              </a:rPr>
              <a:t>Будинок Верленів після весілля</a:t>
            </a:r>
            <a:endParaRPr lang="uk-UA" b="1" dirty="0">
              <a:solidFill>
                <a:schemeClr val="bg1"/>
              </a:solidFill>
            </a:endParaRPr>
          </a:p>
        </p:txBody>
      </p:sp>
    </p:spTree>
    <p:extLst>
      <p:ext uri="{BB962C8B-B14F-4D97-AF65-F5344CB8AC3E}">
        <p14:creationId xmlns:p14="http://schemas.microsoft.com/office/powerpoint/2010/main" xmlns="" val="41749537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285728"/>
            <a:ext cx="4502304" cy="6463308"/>
          </a:xfrm>
          <a:prstGeom prst="rect">
            <a:avLst/>
          </a:prstGeom>
          <a:noFill/>
        </p:spPr>
        <p:txBody>
          <a:bodyPr wrap="square" rtlCol="0">
            <a:spAutoFit/>
          </a:bodyPr>
          <a:lstStyle/>
          <a:p>
            <a:r>
              <a:rPr lang="uk-UA" dirty="0"/>
              <a:t>Вже пройшла зима - широко й розлого</a:t>
            </a:r>
          </a:p>
          <a:p>
            <a:r>
              <a:rPr lang="uk-UA" dirty="0"/>
              <a:t>Розлилось навкруг світло і тепло.</a:t>
            </a:r>
          </a:p>
          <a:p>
            <a:r>
              <a:rPr lang="uk-UA" dirty="0"/>
              <a:t>Веселіє серце в доброго і злого,</a:t>
            </a:r>
          </a:p>
          <a:p>
            <a:r>
              <a:rPr lang="uk-UA" dirty="0"/>
              <a:t>Лагідніє страдника пахмурне чоло.</a:t>
            </a:r>
          </a:p>
          <a:p>
            <a:endParaRPr lang="uk-UA" dirty="0"/>
          </a:p>
          <a:p>
            <a:r>
              <a:rPr lang="uk-UA" dirty="0"/>
              <a:t>Все цвіте, буяє, все дзвенить, співає,</a:t>
            </a:r>
          </a:p>
          <a:p>
            <a:r>
              <a:rPr lang="uk-UA" dirty="0"/>
              <a:t>Навіть хмурий наш, хворий наш Париж</a:t>
            </a:r>
          </a:p>
          <a:p>
            <a:r>
              <a:rPr lang="uk-UA" dirty="0"/>
              <a:t>Молодим сонцям радо розкриває</a:t>
            </a:r>
          </a:p>
          <a:p>
            <a:r>
              <a:rPr lang="uk-UA" dirty="0"/>
              <a:t>Тисячні обійми червінькових криш.</a:t>
            </a:r>
          </a:p>
          <a:p>
            <a:endParaRPr lang="uk-UA" dirty="0"/>
          </a:p>
          <a:p>
            <a:r>
              <a:rPr lang="uk-UA" dirty="0"/>
              <a:t>В мене ж на душі цілий рік весніє,</a:t>
            </a:r>
          </a:p>
          <a:p>
            <a:r>
              <a:rPr lang="uk-UA" dirty="0"/>
              <a:t>Квітне флореаль ласки і тепла,</a:t>
            </a:r>
          </a:p>
          <a:p>
            <a:r>
              <a:rPr lang="uk-UA" dirty="0"/>
              <a:t>Мрія коло мрії райдужно ясніє,</a:t>
            </a:r>
          </a:p>
          <a:p>
            <a:r>
              <a:rPr lang="uk-UA" dirty="0"/>
              <a:t>Пломінь коло пломеню радісно пала.</a:t>
            </a:r>
          </a:p>
          <a:p>
            <a:endParaRPr lang="uk-UA" dirty="0"/>
          </a:p>
          <a:p>
            <a:r>
              <a:rPr lang="uk-UA" dirty="0"/>
              <a:t>Це блакитне небо - лиш вінець лазурі,</a:t>
            </a:r>
          </a:p>
          <a:p>
            <a:r>
              <a:rPr lang="uk-UA" dirty="0"/>
              <a:t>Що в душі сміється світло-молодій,</a:t>
            </a:r>
          </a:p>
          <a:p>
            <a:r>
              <a:rPr lang="uk-UA" dirty="0"/>
              <a:t>Це моя весна, це кінець зажурі,</a:t>
            </a:r>
          </a:p>
          <a:p>
            <a:r>
              <a:rPr lang="uk-UA" dirty="0"/>
              <a:t>Це велике свято здійснених </a:t>
            </a:r>
            <a:r>
              <a:rPr lang="uk-UA" dirty="0" smtClean="0"/>
              <a:t>надій </a:t>
            </a:r>
          </a:p>
          <a:p>
            <a:r>
              <a:rPr lang="uk-UA" dirty="0" smtClean="0"/>
              <a:t>(збірка «Добра пісня»)</a:t>
            </a:r>
            <a:endParaRPr lang="uk-UA" dirty="0"/>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585692" y="381456"/>
            <a:ext cx="4558308" cy="303887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TextBox 2"/>
          <p:cNvSpPr txBox="1"/>
          <p:nvPr/>
        </p:nvSpPr>
        <p:spPr>
          <a:xfrm>
            <a:off x="4932040" y="3717032"/>
            <a:ext cx="4211960" cy="369332"/>
          </a:xfrm>
          <a:prstGeom prst="rect">
            <a:avLst/>
          </a:prstGeom>
          <a:noFill/>
        </p:spPr>
        <p:txBody>
          <a:bodyPr wrap="square" rtlCol="0">
            <a:spAutoFit/>
          </a:bodyPr>
          <a:lstStyle/>
          <a:p>
            <a:r>
              <a:rPr lang="uk-UA" b="1" dirty="0" smtClean="0">
                <a:latin typeface="Comic Sans MS" panose="030F0702030302020204" pitchFamily="66" charset="0"/>
              </a:rPr>
              <a:t>Поезію присвятив Матильді Моте</a:t>
            </a:r>
            <a:endParaRPr lang="uk-UA" b="1" dirty="0">
              <a:latin typeface="Comic Sans MS" panose="030F0702030302020204" pitchFamily="66" charset="0"/>
            </a:endParaRPr>
          </a:p>
        </p:txBody>
      </p:sp>
    </p:spTree>
    <p:extLst>
      <p:ext uri="{BB962C8B-B14F-4D97-AF65-F5344CB8AC3E}">
        <p14:creationId xmlns:p14="http://schemas.microsoft.com/office/powerpoint/2010/main" xmlns="" val="26499993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10802" r="12532"/>
          <a:stretch/>
        </p:blipFill>
        <p:spPr bwMode="auto">
          <a:xfrm>
            <a:off x="-1" y="0"/>
            <a:ext cx="9144002" cy="68580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194" name="Picture 2"/>
          <p:cNvPicPr>
            <a:picLocks noChangeAspect="1" noChangeArrowheads="1"/>
          </p:cNvPicPr>
          <p:nvPr/>
        </p:nvPicPr>
        <p:blipFill rotWithShape="1">
          <a:blip r:embed="rId3">
            <a:extLst>
              <a:ext uri="{28A0092B-C50C-407E-A947-70E740481C1C}">
                <a14:useLocalDpi xmlns:a14="http://schemas.microsoft.com/office/drawing/2010/main" xmlns="" val="0"/>
              </a:ext>
            </a:extLst>
          </a:blip>
          <a:srcRect t="9053" r="9645" b="14192"/>
          <a:stretch/>
        </p:blipFill>
        <p:spPr bwMode="auto">
          <a:xfrm>
            <a:off x="285720" y="500042"/>
            <a:ext cx="2620958" cy="3231932"/>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2" name="TextBox 1"/>
          <p:cNvSpPr txBox="1"/>
          <p:nvPr/>
        </p:nvSpPr>
        <p:spPr>
          <a:xfrm>
            <a:off x="3707904" y="181957"/>
            <a:ext cx="5256584" cy="6494085"/>
          </a:xfrm>
          <a:prstGeom prst="rect">
            <a:avLst/>
          </a:prstGeom>
          <a:noFill/>
        </p:spPr>
        <p:txBody>
          <a:bodyPr wrap="square" rtlCol="0">
            <a:spAutoFit/>
          </a:bodyPr>
          <a:lstStyle/>
          <a:p>
            <a:pPr indent="361950" algn="just"/>
            <a:r>
              <a:rPr lang="uk-UA" sz="1600" b="1" dirty="0">
                <a:solidFill>
                  <a:schemeClr val="bg1"/>
                </a:solidFill>
                <a:latin typeface="Comic Sans MS" panose="030F0702030302020204" pitchFamily="66" charset="0"/>
              </a:rPr>
              <a:t>У лютому 1871 письменник отримав листа з маленького провінційного містечка </a:t>
            </a:r>
            <a:r>
              <a:rPr lang="uk-UA" sz="1600" b="1" dirty="0" err="1">
                <a:solidFill>
                  <a:schemeClr val="bg1"/>
                </a:solidFill>
                <a:latin typeface="Comic Sans MS" panose="030F0702030302020204" pitchFamily="66" charset="0"/>
              </a:rPr>
              <a:t>Шарлевіль</a:t>
            </a:r>
            <a:r>
              <a:rPr lang="uk-UA" sz="1600" b="1" dirty="0">
                <a:solidFill>
                  <a:schemeClr val="bg1"/>
                </a:solidFill>
                <a:latin typeface="Comic Sans MS" panose="030F0702030302020204" pitchFamily="66" charset="0"/>
              </a:rPr>
              <a:t> від тоді ще не відомого 18-річного Артюра Рембо з декількома його віршами. Вони викликали зацікавленість, і Верлен запросив юнака в Париж, вони подружилися. Верлен, незважаючи на вікову перевагу, потрапив під вплив сильної натури Рембо</a:t>
            </a:r>
            <a:r>
              <a:rPr lang="uk-UA" sz="1600" b="1" dirty="0" smtClean="0">
                <a:solidFill>
                  <a:schemeClr val="bg1"/>
                </a:solidFill>
                <a:latin typeface="Comic Sans MS" panose="030F0702030302020204" pitchFamily="66" charset="0"/>
              </a:rPr>
              <a:t>. </a:t>
            </a:r>
          </a:p>
          <a:p>
            <a:pPr indent="361950" algn="just"/>
            <a:r>
              <a:rPr lang="uk-UA" sz="1600" b="1" dirty="0" smtClean="0">
                <a:solidFill>
                  <a:schemeClr val="bg1"/>
                </a:solidFill>
                <a:latin typeface="Comic Sans MS" panose="030F0702030302020204" pitchFamily="66" charset="0"/>
              </a:rPr>
              <a:t>У </a:t>
            </a:r>
            <a:r>
              <a:rPr lang="uk-UA" sz="1600" b="1" dirty="0">
                <a:solidFill>
                  <a:schemeClr val="bg1"/>
                </a:solidFill>
                <a:latin typeface="Comic Sans MS" panose="030F0702030302020204" pitchFamily="66" charset="0"/>
              </a:rPr>
              <a:t>1872 </a:t>
            </a:r>
            <a:r>
              <a:rPr lang="uk-UA" sz="1600" b="1" dirty="0" smtClean="0">
                <a:solidFill>
                  <a:schemeClr val="bg1"/>
                </a:solidFill>
                <a:latin typeface="Comic Sans MS" panose="030F0702030302020204" pitchFamily="66" charset="0"/>
              </a:rPr>
              <a:t>р., </a:t>
            </a:r>
            <a:r>
              <a:rPr lang="uk-UA" sz="1600" b="1" dirty="0">
                <a:solidFill>
                  <a:schemeClr val="bg1"/>
                </a:solidFill>
                <a:latin typeface="Comic Sans MS" panose="030F0702030302020204" pitchFamily="66" charset="0"/>
              </a:rPr>
              <a:t>ховаючись від переслідувань за участь у Паризькій комуні, поет покинув будинок, дружину, дитину і відправився разом з другом Рембо в подорож – до Англії, а після в Бельгію. Роз’їжджаючи по </a:t>
            </a:r>
            <a:r>
              <a:rPr lang="uk-UA" sz="1600" b="1" dirty="0" smtClean="0">
                <a:solidFill>
                  <a:schemeClr val="bg1"/>
                </a:solidFill>
                <a:latin typeface="Comic Sans MS" panose="030F0702030302020204" pitchFamily="66" charset="0"/>
              </a:rPr>
              <a:t>Європі, </a:t>
            </a:r>
            <a:r>
              <a:rPr lang="uk-UA" sz="1600" b="1" dirty="0">
                <a:solidFill>
                  <a:schemeClr val="bg1"/>
                </a:solidFill>
                <a:latin typeface="Comic Sans MS" panose="030F0702030302020204" pitchFamily="66" charset="0"/>
              </a:rPr>
              <a:t>Верлен і Рембо шукали – разом і окремо – своє місце в мистецтві</a:t>
            </a:r>
            <a:r>
              <a:rPr lang="uk-UA" sz="1600" b="1" dirty="0" smtClean="0">
                <a:solidFill>
                  <a:schemeClr val="bg1"/>
                </a:solidFill>
                <a:latin typeface="Comic Sans MS" panose="030F0702030302020204" pitchFamily="66" charset="0"/>
              </a:rPr>
              <a:t>.</a:t>
            </a:r>
          </a:p>
          <a:p>
            <a:pPr indent="361950" algn="just"/>
            <a:r>
              <a:rPr lang="uk-UA" sz="1600" b="1" dirty="0" smtClean="0">
                <a:solidFill>
                  <a:schemeClr val="bg1"/>
                </a:solidFill>
                <a:latin typeface="Comic Sans MS" panose="030F0702030302020204" pitchFamily="66" charset="0"/>
              </a:rPr>
              <a:t>Під </a:t>
            </a:r>
            <a:r>
              <a:rPr lang="uk-UA" sz="1600" b="1" dirty="0">
                <a:solidFill>
                  <a:schemeClr val="bg1"/>
                </a:solidFill>
                <a:latin typeface="Comic Sans MS" panose="030F0702030302020204" pitchFamily="66" charset="0"/>
              </a:rPr>
              <a:t>час сварки в липні 1873 М. П. Верлен поранив </a:t>
            </a:r>
            <a:r>
              <a:rPr lang="uk-UA" sz="1600" b="1" dirty="0" smtClean="0">
                <a:solidFill>
                  <a:schemeClr val="bg1"/>
                </a:solidFill>
                <a:latin typeface="Comic Sans MS" panose="030F0702030302020204" pitchFamily="66" charset="0"/>
              </a:rPr>
              <a:t>Рембо </a:t>
            </a:r>
            <a:r>
              <a:rPr lang="uk-UA" sz="1600" b="1" dirty="0">
                <a:solidFill>
                  <a:schemeClr val="bg1"/>
                </a:solidFill>
                <a:latin typeface="Comic Sans MS" panose="030F0702030302020204" pitchFamily="66" charset="0"/>
              </a:rPr>
              <a:t>пострілом револьвера, за що був засуджений брюссельським судом до двох років в’язниці. </a:t>
            </a:r>
            <a:r>
              <a:rPr lang="uk-UA" sz="1600" b="1" dirty="0" smtClean="0">
                <a:solidFill>
                  <a:schemeClr val="bg1"/>
                </a:solidFill>
                <a:latin typeface="Comic Sans MS" panose="030F0702030302020204" pitchFamily="66" charset="0"/>
              </a:rPr>
              <a:t>У </a:t>
            </a:r>
            <a:r>
              <a:rPr lang="uk-UA" sz="1600" b="1" dirty="0">
                <a:solidFill>
                  <a:schemeClr val="bg1"/>
                </a:solidFill>
                <a:latin typeface="Comic Sans MS" panose="030F0702030302020204" pitchFamily="66" charset="0"/>
              </a:rPr>
              <a:t>в’язниці він написав вірші, які увійшли до збірки «Романси без слів» (1874). Це вершина музичності Верлена</a:t>
            </a:r>
            <a:r>
              <a:rPr lang="uk-UA" sz="1600" b="1" dirty="0" smtClean="0">
                <a:solidFill>
                  <a:schemeClr val="bg1"/>
                </a:solidFill>
                <a:latin typeface="Comic Sans MS" panose="030F0702030302020204" pitchFamily="66" charset="0"/>
              </a:rPr>
              <a:t>.</a:t>
            </a:r>
          </a:p>
          <a:p>
            <a:pPr indent="361950" algn="just"/>
            <a:r>
              <a:rPr lang="uk-UA" sz="1600" b="1" dirty="0">
                <a:solidFill>
                  <a:schemeClr val="bg1"/>
                </a:solidFill>
                <a:latin typeface="Comic Sans MS" panose="030F0702030302020204" pitchFamily="66" charset="0"/>
              </a:rPr>
              <a:t> </a:t>
            </a:r>
            <a:r>
              <a:rPr lang="uk-UA" sz="1600" b="1" dirty="0" smtClean="0">
                <a:solidFill>
                  <a:schemeClr val="bg1"/>
                </a:solidFill>
                <a:latin typeface="Comic Sans MS" panose="030F0702030302020204" pitchFamily="66" charset="0"/>
              </a:rPr>
              <a:t>  У </a:t>
            </a:r>
            <a:r>
              <a:rPr lang="uk-UA" sz="1600" b="1" dirty="0">
                <a:solidFill>
                  <a:schemeClr val="bg1"/>
                </a:solidFill>
                <a:latin typeface="Comic Sans MS" panose="030F0702030302020204" pitchFamily="66" charset="0"/>
              </a:rPr>
              <a:t>в’язниці поет дізнався, що дружина подала на розлучення. Коли 16 січня </a:t>
            </a:r>
            <a:r>
              <a:rPr lang="uk-UA" sz="1600" b="1" dirty="0" smtClean="0">
                <a:solidFill>
                  <a:schemeClr val="bg1"/>
                </a:solidFill>
                <a:latin typeface="Comic Sans MS" panose="030F0702030302020204" pitchFamily="66" charset="0"/>
              </a:rPr>
              <a:t>1875 р.  </a:t>
            </a:r>
            <a:r>
              <a:rPr lang="uk-UA" sz="1600" b="1" dirty="0">
                <a:solidFill>
                  <a:schemeClr val="bg1"/>
                </a:solidFill>
                <a:latin typeface="Comic Sans MS" panose="030F0702030302020204" pitchFamily="66" charset="0"/>
              </a:rPr>
              <a:t>він вийшов з в’язниці, ніхто не зустрічав його біля воріт, крім </a:t>
            </a:r>
            <a:r>
              <a:rPr lang="uk-UA" sz="1600" b="1" dirty="0" smtClean="0">
                <a:solidFill>
                  <a:schemeClr val="bg1"/>
                </a:solidFill>
                <a:latin typeface="Comic Sans MS" panose="030F0702030302020204" pitchFamily="66" charset="0"/>
              </a:rPr>
              <a:t>старенької матері</a:t>
            </a:r>
            <a:endParaRPr lang="uk-UA" sz="1600" b="1" dirty="0">
              <a:solidFill>
                <a:schemeClr val="bg1"/>
              </a:solidFill>
              <a:latin typeface="Comic Sans MS" panose="030F0702030302020204" pitchFamily="66" charset="0"/>
            </a:endParaRPr>
          </a:p>
        </p:txBody>
      </p:sp>
      <p:pic>
        <p:nvPicPr>
          <p:cNvPr id="8196"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0" y="2286221"/>
            <a:ext cx="1906340" cy="3044133"/>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TextBox 2"/>
          <p:cNvSpPr txBox="1"/>
          <p:nvPr/>
        </p:nvSpPr>
        <p:spPr>
          <a:xfrm>
            <a:off x="251520" y="4653136"/>
            <a:ext cx="1912686" cy="369332"/>
          </a:xfrm>
          <a:prstGeom prst="rect">
            <a:avLst/>
          </a:prstGeom>
          <a:noFill/>
        </p:spPr>
        <p:txBody>
          <a:bodyPr wrap="square" rtlCol="0">
            <a:spAutoFit/>
          </a:bodyPr>
          <a:lstStyle/>
          <a:p>
            <a:r>
              <a:rPr lang="uk-UA" b="1" dirty="0" smtClean="0">
                <a:solidFill>
                  <a:schemeClr val="bg1"/>
                </a:solidFill>
              </a:rPr>
              <a:t>В</a:t>
            </a:r>
            <a:r>
              <a:rPr lang="en-US" b="1" dirty="0" smtClean="0">
                <a:solidFill>
                  <a:schemeClr val="bg1"/>
                </a:solidFill>
              </a:rPr>
              <a:t>’</a:t>
            </a:r>
            <a:r>
              <a:rPr lang="uk-UA" b="1" dirty="0" err="1" smtClean="0">
                <a:solidFill>
                  <a:schemeClr val="bg1"/>
                </a:solidFill>
              </a:rPr>
              <a:t>язниця</a:t>
            </a:r>
            <a:endParaRPr lang="uk-UA" b="1" dirty="0">
              <a:solidFill>
                <a:schemeClr val="bg1"/>
              </a:solidFill>
            </a:endParaRPr>
          </a:p>
        </p:txBody>
      </p:sp>
      <p:pic>
        <p:nvPicPr>
          <p:cNvPr id="8198" name="Picture 6"/>
          <p:cNvPicPr>
            <a:picLocks noChangeAspect="1" noChangeArrowheads="1"/>
          </p:cNvPicPr>
          <p:nvPr/>
        </p:nvPicPr>
        <p:blipFill rotWithShape="1">
          <a:blip r:embed="rId5">
            <a:extLst>
              <a:ext uri="{28A0092B-C50C-407E-A947-70E740481C1C}">
                <a14:useLocalDpi xmlns:a14="http://schemas.microsoft.com/office/drawing/2010/main" xmlns="" val="0"/>
              </a:ext>
            </a:extLst>
          </a:blip>
          <a:srcRect l="55205"/>
          <a:stretch/>
        </p:blipFill>
        <p:spPr bwMode="auto">
          <a:xfrm>
            <a:off x="1730927" y="2241723"/>
            <a:ext cx="1669798" cy="2374553"/>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4" name="TextBox 3"/>
          <p:cNvSpPr txBox="1"/>
          <p:nvPr/>
        </p:nvSpPr>
        <p:spPr>
          <a:xfrm>
            <a:off x="75123" y="123977"/>
            <a:ext cx="3788758" cy="338554"/>
          </a:xfrm>
          <a:prstGeom prst="rect">
            <a:avLst/>
          </a:prstGeom>
          <a:noFill/>
        </p:spPr>
        <p:txBody>
          <a:bodyPr wrap="square" rtlCol="0">
            <a:spAutoFit/>
          </a:bodyPr>
          <a:lstStyle/>
          <a:p>
            <a:r>
              <a:rPr lang="uk-UA" sz="1600" b="1" dirty="0" smtClean="0">
                <a:solidFill>
                  <a:schemeClr val="bg1"/>
                </a:solidFill>
                <a:latin typeface="Comic Sans MS" panose="030F0702030302020204" pitchFamily="66" charset="0"/>
              </a:rPr>
              <a:t>Поль Верлен та Артюр Рембо</a:t>
            </a:r>
            <a:endParaRPr lang="uk-UA" sz="1600" b="1" dirty="0">
              <a:solidFill>
                <a:schemeClr val="bg1"/>
              </a:solidFill>
              <a:latin typeface="Comic Sans MS" panose="030F0702030302020204" pitchFamily="66" charset="0"/>
            </a:endParaRPr>
          </a:p>
        </p:txBody>
      </p:sp>
      <p:pic>
        <p:nvPicPr>
          <p:cNvPr id="8199" name="Picture 7"/>
          <p:cNvPicPr>
            <a:picLocks noChangeAspect="1" noChangeArrowheads="1"/>
          </p:cNvPicPr>
          <p:nvPr/>
        </p:nvPicPr>
        <p:blipFill rotWithShape="1">
          <a:blip r:embed="rId6" cstate="print">
            <a:extLst>
              <a:ext uri="{28A0092B-C50C-407E-A947-70E740481C1C}">
                <a14:useLocalDpi xmlns:a14="http://schemas.microsoft.com/office/drawing/2010/main" xmlns="" val="0"/>
              </a:ext>
            </a:extLst>
          </a:blip>
          <a:srcRect t="9057" r="14079"/>
          <a:stretch/>
        </p:blipFill>
        <p:spPr bwMode="auto">
          <a:xfrm>
            <a:off x="1481452" y="4446809"/>
            <a:ext cx="2168749" cy="2199577"/>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8768026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2601970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9512" y="332656"/>
            <a:ext cx="6624736" cy="523220"/>
          </a:xfrm>
          <a:prstGeom prst="rect">
            <a:avLst/>
          </a:prstGeom>
          <a:noFill/>
        </p:spPr>
        <p:txBody>
          <a:bodyPr wrap="square" rtlCol="0">
            <a:spAutoFit/>
          </a:bodyPr>
          <a:lstStyle/>
          <a:p>
            <a:pPr algn="ctr"/>
            <a:r>
              <a:rPr lang="uk-UA" sz="2800" b="1" dirty="0" smtClean="0">
                <a:solidFill>
                  <a:schemeClr val="accent3">
                    <a:lumMod val="50000"/>
                  </a:schemeClr>
                </a:solidFill>
                <a:latin typeface="Comic Sans MS" panose="030F0702030302020204" pitchFamily="66" charset="0"/>
              </a:rPr>
              <a:t>Збірки Поля Верлена</a:t>
            </a:r>
            <a:endParaRPr lang="uk-UA" sz="2800" b="1" dirty="0">
              <a:solidFill>
                <a:schemeClr val="accent3">
                  <a:lumMod val="50000"/>
                </a:schemeClr>
              </a:solidFill>
              <a:latin typeface="Comic Sans MS" panose="030F0702030302020204" pitchFamily="66" charset="0"/>
            </a:endParaRPr>
          </a:p>
        </p:txBody>
      </p:sp>
      <p:sp>
        <p:nvSpPr>
          <p:cNvPr id="3" name="Скругленный прямоугольник 2"/>
          <p:cNvSpPr/>
          <p:nvPr/>
        </p:nvSpPr>
        <p:spPr>
          <a:xfrm>
            <a:off x="683568" y="1124744"/>
            <a:ext cx="5472608" cy="720080"/>
          </a:xfrm>
          <a:prstGeom prst="round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2000" b="1" dirty="0" smtClean="0">
                <a:latin typeface="Comic Sans MS" panose="030F0702030302020204" pitchFamily="66" charset="0"/>
              </a:rPr>
              <a:t>1866 р. Збірка «</a:t>
            </a:r>
            <a:r>
              <a:rPr lang="uk-UA" sz="2000" b="1" dirty="0" err="1" smtClean="0">
                <a:latin typeface="Comic Sans MS" panose="030F0702030302020204" pitchFamily="66" charset="0"/>
              </a:rPr>
              <a:t>Сатурнічні</a:t>
            </a:r>
            <a:r>
              <a:rPr lang="uk-UA" sz="2000" b="1" dirty="0" smtClean="0">
                <a:latin typeface="Comic Sans MS" panose="030F0702030302020204" pitchFamily="66" charset="0"/>
              </a:rPr>
              <a:t> поезії</a:t>
            </a:r>
            <a:r>
              <a:rPr lang="uk-UA" dirty="0" smtClean="0"/>
              <a:t>»</a:t>
            </a:r>
            <a:endParaRPr lang="uk-UA" dirty="0"/>
          </a:p>
        </p:txBody>
      </p:sp>
      <p:sp>
        <p:nvSpPr>
          <p:cNvPr id="4" name="Скругленный прямоугольник 3"/>
          <p:cNvSpPr/>
          <p:nvPr/>
        </p:nvSpPr>
        <p:spPr>
          <a:xfrm>
            <a:off x="683568" y="2132856"/>
            <a:ext cx="5472608" cy="1008112"/>
          </a:xfrm>
          <a:prstGeom prst="round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k-UA" sz="2000" b="1" dirty="0" smtClean="0">
                <a:latin typeface="Comic Sans MS" panose="030F0702030302020204" pitchFamily="66" charset="0"/>
              </a:rPr>
              <a:t>1869 р. Друга поетична  збірка «Вишукані свята»</a:t>
            </a:r>
            <a:endParaRPr lang="uk-UA" sz="2000" b="1" dirty="0">
              <a:latin typeface="Comic Sans MS" panose="030F0702030302020204" pitchFamily="66" charset="0"/>
            </a:endParaRPr>
          </a:p>
        </p:txBody>
      </p:sp>
      <p:sp>
        <p:nvSpPr>
          <p:cNvPr id="5" name="Скругленный прямоугольник 4"/>
          <p:cNvSpPr/>
          <p:nvPr/>
        </p:nvSpPr>
        <p:spPr>
          <a:xfrm>
            <a:off x="683568" y="3356992"/>
            <a:ext cx="5472608" cy="714945"/>
          </a:xfrm>
          <a:prstGeom prst="round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2000" b="1" dirty="0" smtClean="0">
                <a:latin typeface="Comic Sans MS" panose="030F0702030302020204" pitchFamily="66" charset="0"/>
              </a:rPr>
              <a:t>1870 р. Збірка поезій «Добра пісня»</a:t>
            </a:r>
            <a:endParaRPr lang="uk-UA" sz="2000" b="1" dirty="0">
              <a:latin typeface="Comic Sans MS" panose="030F0702030302020204" pitchFamily="66" charset="0"/>
            </a:endParaRPr>
          </a:p>
        </p:txBody>
      </p:sp>
      <p:sp>
        <p:nvSpPr>
          <p:cNvPr id="6" name="Скругленный прямоугольник 5"/>
          <p:cNvSpPr/>
          <p:nvPr/>
        </p:nvSpPr>
        <p:spPr>
          <a:xfrm>
            <a:off x="707034" y="4221088"/>
            <a:ext cx="5472608" cy="1008112"/>
          </a:xfrm>
          <a:prstGeom prst="round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2000" b="1" dirty="0" smtClean="0">
                <a:latin typeface="Comic Sans MS" panose="030F0702030302020204" pitchFamily="66" charset="0"/>
              </a:rPr>
              <a:t>1874 р. «Романси без слів» – вершина імпресіоністичної лірики поета</a:t>
            </a:r>
            <a:endParaRPr lang="uk-UA" sz="2000" b="1" dirty="0">
              <a:latin typeface="Comic Sans MS" panose="030F0702030302020204" pitchFamily="66" charset="0"/>
            </a:endParaRPr>
          </a:p>
        </p:txBody>
      </p:sp>
      <p:sp>
        <p:nvSpPr>
          <p:cNvPr id="7" name="Скругленный прямоугольник 6"/>
          <p:cNvSpPr/>
          <p:nvPr/>
        </p:nvSpPr>
        <p:spPr>
          <a:xfrm>
            <a:off x="707034" y="5445224"/>
            <a:ext cx="5472608" cy="936104"/>
          </a:xfrm>
          <a:prstGeom prst="round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2000" b="1" dirty="0" smtClean="0">
                <a:latin typeface="Comic Sans MS" panose="030F0702030302020204" pitchFamily="66" charset="0"/>
              </a:rPr>
              <a:t>1881 р. Книга «Мудрість»</a:t>
            </a:r>
            <a:endParaRPr lang="uk-UA" sz="2000" b="1" dirty="0">
              <a:latin typeface="Comic Sans MS" panose="030F0702030302020204" pitchFamily="66" charset="0"/>
            </a:endParaRPr>
          </a:p>
        </p:txBody>
      </p:sp>
      <p:pic>
        <p:nvPicPr>
          <p:cNvPr id="12294" name="Picture 6"/>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0404648" y="1903815"/>
            <a:ext cx="2324351" cy="362857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4638471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9512" y="836712"/>
            <a:ext cx="3240360" cy="5693866"/>
          </a:xfrm>
          <a:prstGeom prst="rect">
            <a:avLst/>
          </a:prstGeom>
          <a:noFill/>
        </p:spPr>
        <p:txBody>
          <a:bodyPr wrap="square" rtlCol="0">
            <a:spAutoFit/>
          </a:bodyPr>
          <a:lstStyle/>
          <a:p>
            <a:r>
              <a:rPr lang="uk-UA" sz="1400" dirty="0" smtClean="0">
                <a:solidFill>
                  <a:schemeClr val="accent2">
                    <a:lumMod val="75000"/>
                  </a:schemeClr>
                </a:solidFill>
                <a:latin typeface="Comic Sans MS" panose="030F0702030302020204" pitchFamily="66" charset="0"/>
              </a:rPr>
              <a:t>Найперше — музика у слові!</a:t>
            </a:r>
          </a:p>
          <a:p>
            <a:r>
              <a:rPr lang="uk-UA" sz="1400" dirty="0" smtClean="0">
                <a:solidFill>
                  <a:schemeClr val="accent2">
                    <a:lumMod val="75000"/>
                  </a:schemeClr>
                </a:solidFill>
                <a:latin typeface="Comic Sans MS" panose="030F0702030302020204" pitchFamily="66" charset="0"/>
              </a:rPr>
              <a:t>Бери ж із розмірів такий,</a:t>
            </a:r>
          </a:p>
          <a:p>
            <a:r>
              <a:rPr lang="uk-UA" sz="1400" dirty="0" smtClean="0">
                <a:solidFill>
                  <a:schemeClr val="accent2">
                    <a:lumMod val="75000"/>
                  </a:schemeClr>
                </a:solidFill>
                <a:latin typeface="Comic Sans MS" panose="030F0702030302020204" pitchFamily="66" charset="0"/>
              </a:rPr>
              <a:t>Що плине, млистий і легкий,</a:t>
            </a:r>
          </a:p>
          <a:p>
            <a:r>
              <a:rPr lang="uk-UA" sz="1400" dirty="0" smtClean="0">
                <a:solidFill>
                  <a:schemeClr val="accent2">
                    <a:lumMod val="75000"/>
                  </a:schemeClr>
                </a:solidFill>
                <a:latin typeface="Comic Sans MS" panose="030F0702030302020204" pitchFamily="66" charset="0"/>
              </a:rPr>
              <a:t>А не тяжить, немов закови.</a:t>
            </a:r>
          </a:p>
          <a:p>
            <a:endParaRPr lang="uk-UA" sz="1400" dirty="0" smtClean="0">
              <a:solidFill>
                <a:schemeClr val="accent2">
                  <a:lumMod val="75000"/>
                </a:schemeClr>
              </a:solidFill>
              <a:latin typeface="Comic Sans MS" panose="030F0702030302020204" pitchFamily="66" charset="0"/>
            </a:endParaRPr>
          </a:p>
          <a:p>
            <a:r>
              <a:rPr lang="uk-UA" sz="1400" dirty="0" smtClean="0">
                <a:solidFill>
                  <a:schemeClr val="accent2">
                    <a:lumMod val="75000"/>
                  </a:schemeClr>
                </a:solidFill>
                <a:latin typeface="Comic Sans MS" panose="030F0702030302020204" pitchFamily="66" charset="0"/>
              </a:rPr>
              <a:t>Не клопочись добором слів,</a:t>
            </a:r>
          </a:p>
          <a:p>
            <a:r>
              <a:rPr lang="uk-UA" sz="1400" dirty="0" smtClean="0">
                <a:solidFill>
                  <a:schemeClr val="accent2">
                    <a:lumMod val="75000"/>
                  </a:schemeClr>
                </a:solidFill>
                <a:latin typeface="Comic Sans MS" panose="030F0702030302020204" pitchFamily="66" charset="0"/>
              </a:rPr>
              <a:t>Які б в рядку без вад бриніли,</a:t>
            </a:r>
          </a:p>
          <a:p>
            <a:r>
              <a:rPr lang="uk-UA" sz="1400" dirty="0" smtClean="0">
                <a:solidFill>
                  <a:schemeClr val="accent2">
                    <a:lumMod val="75000"/>
                  </a:schemeClr>
                </a:solidFill>
                <a:latin typeface="Comic Sans MS" panose="030F0702030302020204" pitchFamily="66" charset="0"/>
              </a:rPr>
              <a:t>Бо наймиліший спів — сп'янілий:</a:t>
            </a:r>
          </a:p>
          <a:p>
            <a:r>
              <a:rPr lang="uk-UA" sz="1400" dirty="0" smtClean="0">
                <a:solidFill>
                  <a:schemeClr val="accent2">
                    <a:lumMod val="75000"/>
                  </a:schemeClr>
                </a:solidFill>
                <a:latin typeface="Comic Sans MS" panose="030F0702030302020204" pitchFamily="66" charset="0"/>
              </a:rPr>
              <a:t>Він невиразне й точне </a:t>
            </a:r>
            <a:r>
              <a:rPr lang="uk-UA" sz="1400" dirty="0" err="1" smtClean="0">
                <a:solidFill>
                  <a:schemeClr val="accent2">
                    <a:lumMod val="75000"/>
                  </a:schemeClr>
                </a:solidFill>
                <a:latin typeface="Comic Sans MS" panose="030F0702030302020204" pitchFamily="66" charset="0"/>
              </a:rPr>
              <a:t>сплів</a:t>
            </a:r>
            <a:r>
              <a:rPr lang="uk-UA" sz="1400" dirty="0" smtClean="0">
                <a:solidFill>
                  <a:schemeClr val="accent2">
                    <a:lumMod val="75000"/>
                  </a:schemeClr>
                </a:solidFill>
                <a:latin typeface="Comic Sans MS" panose="030F0702030302020204" pitchFamily="66" charset="0"/>
              </a:rPr>
              <a:t>,</a:t>
            </a:r>
          </a:p>
          <a:p>
            <a:endParaRPr lang="uk-UA" sz="1400" dirty="0" smtClean="0">
              <a:solidFill>
                <a:schemeClr val="accent2">
                  <a:lumMod val="75000"/>
                </a:schemeClr>
              </a:solidFill>
              <a:latin typeface="Comic Sans MS" panose="030F0702030302020204" pitchFamily="66" charset="0"/>
            </a:endParaRPr>
          </a:p>
          <a:p>
            <a:r>
              <a:rPr lang="uk-UA" sz="1400" dirty="0" smtClean="0">
                <a:solidFill>
                  <a:schemeClr val="accent2">
                    <a:lumMod val="75000"/>
                  </a:schemeClr>
                </a:solidFill>
                <a:latin typeface="Comic Sans MS" panose="030F0702030302020204" pitchFamily="66" charset="0"/>
              </a:rPr>
              <a:t>В нім — любий погляд з-під </a:t>
            </a:r>
            <a:r>
              <a:rPr lang="uk-UA" sz="1400" dirty="0" err="1" smtClean="0">
                <a:solidFill>
                  <a:schemeClr val="accent2">
                    <a:lumMod val="75000"/>
                  </a:schemeClr>
                </a:solidFill>
                <a:latin typeface="Comic Sans MS" panose="030F0702030302020204" pitchFamily="66" charset="0"/>
              </a:rPr>
              <a:t>вуалю</a:t>
            </a:r>
            <a:r>
              <a:rPr lang="uk-UA" sz="1400" dirty="0" smtClean="0">
                <a:solidFill>
                  <a:schemeClr val="accent2">
                    <a:lumMod val="75000"/>
                  </a:schemeClr>
                </a:solidFill>
                <a:latin typeface="Comic Sans MS" panose="030F0702030302020204" pitchFamily="66" charset="0"/>
              </a:rPr>
              <a:t>,</a:t>
            </a:r>
          </a:p>
          <a:p>
            <a:r>
              <a:rPr lang="uk-UA" sz="1400" dirty="0" smtClean="0">
                <a:solidFill>
                  <a:schemeClr val="accent2">
                    <a:lumMod val="75000"/>
                  </a:schemeClr>
                </a:solidFill>
                <a:latin typeface="Comic Sans MS" panose="030F0702030302020204" pitchFamily="66" charset="0"/>
              </a:rPr>
              <a:t>В нім — золоте тремтіння дня</a:t>
            </a:r>
          </a:p>
          <a:p>
            <a:r>
              <a:rPr lang="uk-UA" sz="1400" dirty="0" smtClean="0">
                <a:solidFill>
                  <a:schemeClr val="accent2">
                    <a:lumMod val="75000"/>
                  </a:schemeClr>
                </a:solidFill>
                <a:latin typeface="Comic Sans MS" panose="030F0702030302020204" pitchFamily="66" charset="0"/>
              </a:rPr>
              <a:t>Й зірок осіння метушня</a:t>
            </a:r>
          </a:p>
          <a:p>
            <a:r>
              <a:rPr lang="uk-UA" sz="1400" dirty="0" smtClean="0">
                <a:solidFill>
                  <a:schemeClr val="accent2">
                    <a:lumMod val="75000"/>
                  </a:schemeClr>
                </a:solidFill>
                <a:latin typeface="Comic Sans MS" panose="030F0702030302020204" pitchFamily="66" charset="0"/>
              </a:rPr>
              <a:t>На небі, скутому печаллю.</a:t>
            </a:r>
          </a:p>
          <a:p>
            <a:endParaRPr lang="uk-UA" sz="1400" dirty="0" smtClean="0">
              <a:solidFill>
                <a:schemeClr val="accent2">
                  <a:lumMod val="75000"/>
                </a:schemeClr>
              </a:solidFill>
              <a:latin typeface="Comic Sans MS" panose="030F0702030302020204" pitchFamily="66" charset="0"/>
            </a:endParaRPr>
          </a:p>
          <a:p>
            <a:r>
              <a:rPr lang="uk-UA" sz="1400" dirty="0" smtClean="0">
                <a:solidFill>
                  <a:schemeClr val="accent2">
                    <a:lumMod val="75000"/>
                  </a:schemeClr>
                </a:solidFill>
                <a:latin typeface="Comic Sans MS" panose="030F0702030302020204" pitchFamily="66" charset="0"/>
              </a:rPr>
              <a:t>Люби відтінок і півтон,</a:t>
            </a:r>
          </a:p>
          <a:p>
            <a:r>
              <a:rPr lang="uk-UA" sz="1400" dirty="0" smtClean="0">
                <a:solidFill>
                  <a:schemeClr val="accent2">
                    <a:lumMod val="75000"/>
                  </a:schemeClr>
                </a:solidFill>
                <a:latin typeface="Comic Sans MS" panose="030F0702030302020204" pitchFamily="66" charset="0"/>
              </a:rPr>
              <a:t>Не барву — барви нам ворожі:</a:t>
            </a:r>
          </a:p>
          <a:p>
            <a:r>
              <a:rPr lang="uk-UA" sz="1400" dirty="0" smtClean="0">
                <a:solidFill>
                  <a:schemeClr val="accent2">
                    <a:lumMod val="75000"/>
                  </a:schemeClr>
                </a:solidFill>
                <a:latin typeface="Comic Sans MS" panose="030F0702030302020204" pitchFamily="66" charset="0"/>
              </a:rPr>
              <a:t>Відтінок лиш єднати може</a:t>
            </a:r>
          </a:p>
          <a:p>
            <a:r>
              <a:rPr lang="uk-UA" sz="1400" dirty="0" smtClean="0">
                <a:solidFill>
                  <a:schemeClr val="accent2">
                    <a:lumMod val="75000"/>
                  </a:schemeClr>
                </a:solidFill>
                <a:latin typeface="Comic Sans MS" panose="030F0702030302020204" pitchFamily="66" charset="0"/>
              </a:rPr>
              <a:t>Сурму і флейту, мрію й сон.</a:t>
            </a:r>
          </a:p>
          <a:p>
            <a:endParaRPr lang="uk-UA" sz="1400" dirty="0" smtClean="0">
              <a:solidFill>
                <a:schemeClr val="accent2">
                  <a:lumMod val="75000"/>
                </a:schemeClr>
              </a:solidFill>
              <a:latin typeface="Comic Sans MS" panose="030F0702030302020204" pitchFamily="66" charset="0"/>
            </a:endParaRPr>
          </a:p>
          <a:p>
            <a:r>
              <a:rPr lang="uk-UA" sz="1400" dirty="0" smtClean="0">
                <a:solidFill>
                  <a:schemeClr val="accent2">
                    <a:lumMod val="75000"/>
                  </a:schemeClr>
                </a:solidFill>
                <a:latin typeface="Comic Sans MS" panose="030F0702030302020204" pitchFamily="66" charset="0"/>
              </a:rPr>
              <a:t>Винищуй дотепи гризькі ті,</a:t>
            </a:r>
          </a:p>
          <a:p>
            <a:r>
              <a:rPr lang="uk-UA" sz="1400" dirty="0" smtClean="0">
                <a:solidFill>
                  <a:schemeClr val="accent2">
                    <a:lumMod val="75000"/>
                  </a:schemeClr>
                </a:solidFill>
                <a:latin typeface="Comic Sans MS" panose="030F0702030302020204" pitchFamily="66" charset="0"/>
              </a:rPr>
              <a:t>Той ум жорстокий, ниций сміх,</a:t>
            </a:r>
          </a:p>
          <a:p>
            <a:r>
              <a:rPr lang="uk-UA" sz="1400" dirty="0" smtClean="0">
                <a:solidFill>
                  <a:schemeClr val="accent2">
                    <a:lumMod val="75000"/>
                  </a:schemeClr>
                </a:solidFill>
                <a:latin typeface="Comic Sans MS" panose="030F0702030302020204" pitchFamily="66" charset="0"/>
              </a:rPr>
              <a:t>Часник із </a:t>
            </a:r>
            <a:r>
              <a:rPr lang="uk-UA" sz="1400" dirty="0" err="1" smtClean="0">
                <a:solidFill>
                  <a:schemeClr val="accent2">
                    <a:lumMod val="75000"/>
                  </a:schemeClr>
                </a:solidFill>
                <a:latin typeface="Comic Sans MS" panose="030F0702030302020204" pitchFamily="66" charset="0"/>
              </a:rPr>
              <a:t>кухонь</a:t>
            </a:r>
            <a:r>
              <a:rPr lang="uk-UA" sz="1400" dirty="0" smtClean="0">
                <a:solidFill>
                  <a:schemeClr val="accent2">
                    <a:lumMod val="75000"/>
                  </a:schemeClr>
                </a:solidFill>
                <a:latin typeface="Comic Sans MS" panose="030F0702030302020204" pitchFamily="66" charset="0"/>
              </a:rPr>
              <a:t> тих брудних —</a:t>
            </a:r>
          </a:p>
          <a:p>
            <a:r>
              <a:rPr lang="uk-UA" sz="1400" dirty="0" smtClean="0">
                <a:solidFill>
                  <a:schemeClr val="accent2">
                    <a:lumMod val="75000"/>
                  </a:schemeClr>
                </a:solidFill>
                <a:latin typeface="Comic Sans MS" panose="030F0702030302020204" pitchFamily="66" charset="0"/>
              </a:rPr>
              <a:t>Від нього плач в очах блакиті.</a:t>
            </a:r>
          </a:p>
          <a:p>
            <a:endParaRPr lang="uk-UA" sz="1400" dirty="0">
              <a:solidFill>
                <a:schemeClr val="accent2">
                  <a:lumMod val="75000"/>
                </a:schemeClr>
              </a:solidFill>
              <a:latin typeface="Comic Sans MS" panose="030F0702030302020204" pitchFamily="66" charset="0"/>
            </a:endParaRPr>
          </a:p>
        </p:txBody>
      </p:sp>
      <p:sp>
        <p:nvSpPr>
          <p:cNvPr id="3" name="TextBox 2"/>
          <p:cNvSpPr txBox="1"/>
          <p:nvPr/>
        </p:nvSpPr>
        <p:spPr>
          <a:xfrm>
            <a:off x="3440695" y="861682"/>
            <a:ext cx="3600400" cy="4185761"/>
          </a:xfrm>
          <a:prstGeom prst="rect">
            <a:avLst/>
          </a:prstGeom>
          <a:noFill/>
        </p:spPr>
        <p:txBody>
          <a:bodyPr wrap="square" rtlCol="0">
            <a:spAutoFit/>
          </a:bodyPr>
          <a:lstStyle/>
          <a:p>
            <a:r>
              <a:rPr lang="uk-UA" sz="1400" dirty="0">
                <a:solidFill>
                  <a:schemeClr val="accent2">
                    <a:lumMod val="75000"/>
                  </a:schemeClr>
                </a:solidFill>
                <a:latin typeface="Comic Sans MS" panose="030F0702030302020204" pitchFamily="66" charset="0"/>
              </a:rPr>
              <a:t>Хребет риториці скрути</a:t>
            </a:r>
          </a:p>
          <a:p>
            <a:r>
              <a:rPr lang="uk-UA" sz="1400" dirty="0">
                <a:solidFill>
                  <a:schemeClr val="accent2">
                    <a:lumMod val="75000"/>
                  </a:schemeClr>
                </a:solidFill>
                <a:latin typeface="Comic Sans MS" panose="030F0702030302020204" pitchFamily="66" charset="0"/>
              </a:rPr>
              <a:t>Та ще як слід приборкай рими:</a:t>
            </a:r>
          </a:p>
          <a:p>
            <a:r>
              <a:rPr lang="uk-UA" sz="1400" dirty="0">
                <a:solidFill>
                  <a:schemeClr val="accent2">
                    <a:lumMod val="75000"/>
                  </a:schemeClr>
                </a:solidFill>
                <a:latin typeface="Comic Sans MS" panose="030F0702030302020204" pitchFamily="66" charset="0"/>
              </a:rPr>
              <a:t>Коли не стежити за ними,</a:t>
            </a:r>
          </a:p>
          <a:p>
            <a:r>
              <a:rPr lang="uk-UA" sz="1400" dirty="0">
                <a:solidFill>
                  <a:schemeClr val="accent2">
                    <a:lumMod val="75000"/>
                  </a:schemeClr>
                </a:solidFill>
                <a:latin typeface="Comic Sans MS" panose="030F0702030302020204" pitchFamily="66" charset="0"/>
              </a:rPr>
              <a:t>Далеко можуть завести.</a:t>
            </a:r>
          </a:p>
          <a:p>
            <a:endParaRPr lang="uk-UA" sz="1400" dirty="0">
              <a:solidFill>
                <a:schemeClr val="accent2">
                  <a:lumMod val="75000"/>
                </a:schemeClr>
              </a:solidFill>
              <a:latin typeface="Comic Sans MS" panose="030F0702030302020204" pitchFamily="66" charset="0"/>
            </a:endParaRPr>
          </a:p>
          <a:p>
            <a:r>
              <a:rPr lang="uk-UA" sz="1400" dirty="0">
                <a:solidFill>
                  <a:schemeClr val="accent2">
                    <a:lumMod val="75000"/>
                  </a:schemeClr>
                </a:solidFill>
                <a:latin typeface="Comic Sans MS" panose="030F0702030302020204" pitchFamily="66" charset="0"/>
              </a:rPr>
              <a:t>Хто риму вигадав зрадливу?</a:t>
            </a:r>
          </a:p>
          <a:p>
            <a:r>
              <a:rPr lang="uk-UA" sz="1400" dirty="0">
                <a:solidFill>
                  <a:schemeClr val="accent2">
                    <a:lumMod val="75000"/>
                  </a:schemeClr>
                </a:solidFill>
                <a:latin typeface="Comic Sans MS" panose="030F0702030302020204" pitchFamily="66" charset="0"/>
              </a:rPr>
              <a:t>Дикун чи то глухий хлопчак</a:t>
            </a:r>
          </a:p>
          <a:p>
            <a:r>
              <a:rPr lang="uk-UA" sz="1400" dirty="0">
                <a:solidFill>
                  <a:schemeClr val="accent2">
                    <a:lumMod val="75000"/>
                  </a:schemeClr>
                </a:solidFill>
                <a:latin typeface="Comic Sans MS" panose="030F0702030302020204" pitchFamily="66" charset="0"/>
              </a:rPr>
              <a:t>Скував за шаг цей скарб, що так</a:t>
            </a:r>
          </a:p>
          <a:p>
            <a:r>
              <a:rPr lang="uk-UA" sz="1400" dirty="0">
                <a:solidFill>
                  <a:schemeClr val="accent2">
                    <a:lumMod val="75000"/>
                  </a:schemeClr>
                </a:solidFill>
                <a:latin typeface="Comic Sans MS" panose="030F0702030302020204" pitchFamily="66" charset="0"/>
              </a:rPr>
              <a:t>Під терпугом бряжчить фальшиво?</a:t>
            </a:r>
          </a:p>
          <a:p>
            <a:endParaRPr lang="uk-UA" sz="1400" dirty="0">
              <a:solidFill>
                <a:schemeClr val="accent2">
                  <a:lumMod val="75000"/>
                </a:schemeClr>
              </a:solidFill>
              <a:latin typeface="Comic Sans MS" panose="030F0702030302020204" pitchFamily="66" charset="0"/>
            </a:endParaRPr>
          </a:p>
          <a:p>
            <a:r>
              <a:rPr lang="uk-UA" sz="1400" dirty="0">
                <a:solidFill>
                  <a:schemeClr val="accent2">
                    <a:lumMod val="75000"/>
                  </a:schemeClr>
                </a:solidFill>
                <a:latin typeface="Comic Sans MS" panose="030F0702030302020204" pitchFamily="66" charset="0"/>
              </a:rPr>
              <a:t>Так музики ж всякчас і знов!</a:t>
            </a:r>
          </a:p>
          <a:p>
            <a:r>
              <a:rPr lang="uk-UA" sz="1400" dirty="0">
                <a:solidFill>
                  <a:schemeClr val="accent2">
                    <a:lumMod val="75000"/>
                  </a:schemeClr>
                </a:solidFill>
                <a:latin typeface="Comic Sans MS" panose="030F0702030302020204" pitchFamily="66" charset="0"/>
              </a:rPr>
              <a:t>Щоб вірш твій завше був крилатий,</a:t>
            </a:r>
          </a:p>
          <a:p>
            <a:r>
              <a:rPr lang="uk-UA" sz="1400" dirty="0">
                <a:solidFill>
                  <a:schemeClr val="accent2">
                    <a:lumMod val="75000"/>
                  </a:schemeClr>
                </a:solidFill>
                <a:latin typeface="Comic Sans MS" panose="030F0702030302020204" pitchFamily="66" charset="0"/>
              </a:rPr>
              <a:t>Щоб душу поривав — шукати</a:t>
            </a:r>
          </a:p>
          <a:p>
            <a:r>
              <a:rPr lang="uk-UA" sz="1400" dirty="0">
                <a:solidFill>
                  <a:schemeClr val="accent2">
                    <a:lumMod val="75000"/>
                  </a:schemeClr>
                </a:solidFill>
                <a:latin typeface="Comic Sans MS" panose="030F0702030302020204" pitchFamily="66" charset="0"/>
              </a:rPr>
              <a:t>Нову блакить, нову любов,</a:t>
            </a:r>
          </a:p>
          <a:p>
            <a:endParaRPr lang="uk-UA" sz="1400" dirty="0">
              <a:solidFill>
                <a:schemeClr val="accent2">
                  <a:lumMod val="75000"/>
                </a:schemeClr>
              </a:solidFill>
              <a:latin typeface="Comic Sans MS" panose="030F0702030302020204" pitchFamily="66" charset="0"/>
            </a:endParaRPr>
          </a:p>
          <a:p>
            <a:r>
              <a:rPr lang="uk-UA" sz="1400" dirty="0">
                <a:solidFill>
                  <a:schemeClr val="accent2">
                    <a:lumMod val="75000"/>
                  </a:schemeClr>
                </a:solidFill>
                <a:latin typeface="Comic Sans MS" panose="030F0702030302020204" pitchFamily="66" charset="0"/>
              </a:rPr>
              <a:t>Щоб мчав, де далеч непохмура,</a:t>
            </a:r>
          </a:p>
          <a:p>
            <a:r>
              <a:rPr lang="uk-UA" sz="1400" dirty="0">
                <a:solidFill>
                  <a:schemeClr val="accent2">
                    <a:lumMod val="75000"/>
                  </a:schemeClr>
                </a:solidFill>
                <a:latin typeface="Comic Sans MS" panose="030F0702030302020204" pitchFamily="66" charset="0"/>
              </a:rPr>
              <a:t>Де чари діє вітерець,</a:t>
            </a:r>
          </a:p>
          <a:p>
            <a:r>
              <a:rPr lang="uk-UA" sz="1400" dirty="0">
                <a:solidFill>
                  <a:schemeClr val="accent2">
                    <a:lumMod val="75000"/>
                  </a:schemeClr>
                </a:solidFill>
                <a:latin typeface="Comic Sans MS" panose="030F0702030302020204" pitchFamily="66" charset="0"/>
              </a:rPr>
              <a:t>Де пахне м'ята і чебрець...</a:t>
            </a:r>
          </a:p>
          <a:p>
            <a:r>
              <a:rPr lang="uk-UA" sz="1400" dirty="0">
                <a:solidFill>
                  <a:schemeClr val="accent2">
                    <a:lumMod val="75000"/>
                  </a:schemeClr>
                </a:solidFill>
                <a:latin typeface="Comic Sans MS" panose="030F0702030302020204" pitchFamily="66" charset="0"/>
              </a:rPr>
              <a:t>А решта все — література.</a:t>
            </a:r>
          </a:p>
        </p:txBody>
      </p:sp>
      <p:sp>
        <p:nvSpPr>
          <p:cNvPr id="4" name="TextBox 3"/>
          <p:cNvSpPr txBox="1"/>
          <p:nvPr/>
        </p:nvSpPr>
        <p:spPr>
          <a:xfrm>
            <a:off x="539552" y="332656"/>
            <a:ext cx="6768752" cy="523220"/>
          </a:xfrm>
          <a:prstGeom prst="rect">
            <a:avLst/>
          </a:prstGeom>
          <a:noFill/>
        </p:spPr>
        <p:txBody>
          <a:bodyPr wrap="square" rtlCol="0">
            <a:spAutoFit/>
          </a:bodyPr>
          <a:lstStyle/>
          <a:p>
            <a:r>
              <a:rPr lang="uk-UA" sz="2800" dirty="0" smtClean="0">
                <a:solidFill>
                  <a:srgbClr val="C00000"/>
                </a:solidFill>
                <a:latin typeface="Comic Sans MS" panose="030F0702030302020204" pitchFamily="66" charset="0"/>
              </a:rPr>
              <a:t>«Поетичне мистецтво»</a:t>
            </a:r>
            <a:endParaRPr lang="uk-UA" sz="2800" dirty="0">
              <a:solidFill>
                <a:srgbClr val="C00000"/>
              </a:solidFill>
              <a:latin typeface="Comic Sans MS" panose="030F0702030302020204" pitchFamily="66" charset="0"/>
            </a:endParaRPr>
          </a:p>
        </p:txBody>
      </p:sp>
    </p:spTree>
    <p:extLst>
      <p:ext uri="{BB962C8B-B14F-4D97-AF65-F5344CB8AC3E}">
        <p14:creationId xmlns:p14="http://schemas.microsoft.com/office/powerpoint/2010/main" xmlns="" val="41064912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260648"/>
            <a:ext cx="7992888" cy="5663089"/>
          </a:xfrm>
          <a:prstGeom prst="rect">
            <a:avLst/>
          </a:prstGeom>
          <a:noFill/>
        </p:spPr>
        <p:txBody>
          <a:bodyPr wrap="square" rtlCol="0">
            <a:spAutoFit/>
          </a:bodyPr>
          <a:lstStyle/>
          <a:p>
            <a:r>
              <a:rPr lang="uk-UA" sz="2800" b="1" dirty="0" smtClean="0">
                <a:solidFill>
                  <a:srgbClr val="C00000"/>
                </a:solidFill>
                <a:latin typeface="Comic Sans MS" panose="030F0702030302020204" pitchFamily="66" charset="0"/>
              </a:rPr>
              <a:t>Аналіз  твору  «Поетичне мистецтво» </a:t>
            </a:r>
          </a:p>
          <a:p>
            <a:endParaRPr lang="uk-UA" sz="2800" dirty="0" smtClean="0">
              <a:latin typeface="Comic Sans MS" panose="030F0702030302020204" pitchFamily="66" charset="0"/>
            </a:endParaRPr>
          </a:p>
          <a:p>
            <a:r>
              <a:rPr lang="uk-UA" dirty="0" smtClean="0">
                <a:solidFill>
                  <a:schemeClr val="accent2">
                    <a:lumMod val="75000"/>
                  </a:schemeClr>
                </a:solidFill>
                <a:latin typeface="Comic Sans MS" panose="030F0702030302020204" pitchFamily="66" charset="0"/>
              </a:rPr>
              <a:t>Рік написання </a:t>
            </a:r>
            <a:r>
              <a:rPr lang="uk-UA" dirty="0">
                <a:solidFill>
                  <a:schemeClr val="accent2">
                    <a:lumMod val="75000"/>
                  </a:schemeClr>
                </a:solidFill>
                <a:latin typeface="Comic Sans MS" panose="030F0702030302020204" pitchFamily="66" charset="0"/>
              </a:rPr>
              <a:t>поезії: 1874. Збірка – “Колись і недавно</a:t>
            </a:r>
            <a:r>
              <a:rPr lang="uk-UA" dirty="0" smtClean="0">
                <a:solidFill>
                  <a:schemeClr val="accent2">
                    <a:lumMod val="75000"/>
                  </a:schemeClr>
                </a:solidFill>
                <a:latin typeface="Comic Sans MS" panose="030F0702030302020204" pitchFamily="66" charset="0"/>
              </a:rPr>
              <a:t>”</a:t>
            </a:r>
          </a:p>
          <a:p>
            <a:r>
              <a:rPr lang="uk-UA" b="1" dirty="0" smtClean="0">
                <a:solidFill>
                  <a:schemeClr val="accent2">
                    <a:lumMod val="75000"/>
                  </a:schemeClr>
                </a:solidFill>
                <a:latin typeface="Comic Sans MS" panose="030F0702030302020204" pitchFamily="66" charset="0"/>
              </a:rPr>
              <a:t>Жанр</a:t>
            </a:r>
            <a:r>
              <a:rPr lang="uk-UA" dirty="0">
                <a:solidFill>
                  <a:schemeClr val="accent2">
                    <a:lumMod val="75000"/>
                  </a:schemeClr>
                </a:solidFill>
                <a:latin typeface="Comic Sans MS" panose="030F0702030302020204" pitchFamily="66" charset="0"/>
              </a:rPr>
              <a:t>: ліричний вірш</a:t>
            </a:r>
            <a:r>
              <a:rPr lang="uk-UA" dirty="0" smtClean="0">
                <a:solidFill>
                  <a:schemeClr val="accent2">
                    <a:lumMod val="75000"/>
                  </a:schemeClr>
                </a:solidFill>
                <a:latin typeface="Comic Sans MS" panose="030F0702030302020204" pitchFamily="66" charset="0"/>
              </a:rPr>
              <a:t>.</a:t>
            </a:r>
          </a:p>
          <a:p>
            <a:r>
              <a:rPr lang="uk-UA" b="1" dirty="0" smtClean="0">
                <a:solidFill>
                  <a:schemeClr val="accent2">
                    <a:lumMod val="75000"/>
                  </a:schemeClr>
                </a:solidFill>
                <a:latin typeface="Comic Sans MS" panose="030F0702030302020204" pitchFamily="66" charset="0"/>
              </a:rPr>
              <a:t>Літературний </a:t>
            </a:r>
            <a:r>
              <a:rPr lang="uk-UA" b="1" dirty="0">
                <a:solidFill>
                  <a:schemeClr val="accent2">
                    <a:lumMod val="75000"/>
                  </a:schemeClr>
                </a:solidFill>
                <a:latin typeface="Comic Sans MS" panose="030F0702030302020204" pitchFamily="66" charset="0"/>
              </a:rPr>
              <a:t>напрям</a:t>
            </a:r>
            <a:r>
              <a:rPr lang="uk-UA" dirty="0">
                <a:solidFill>
                  <a:schemeClr val="accent2">
                    <a:lumMod val="75000"/>
                  </a:schemeClr>
                </a:solidFill>
                <a:latin typeface="Comic Sans MS" panose="030F0702030302020204" pitchFamily="66" charset="0"/>
              </a:rPr>
              <a:t>: символізм</a:t>
            </a:r>
            <a:r>
              <a:rPr lang="uk-UA" dirty="0" smtClean="0">
                <a:solidFill>
                  <a:schemeClr val="accent2">
                    <a:lumMod val="75000"/>
                  </a:schemeClr>
                </a:solidFill>
                <a:latin typeface="Comic Sans MS" panose="030F0702030302020204" pitchFamily="66" charset="0"/>
              </a:rPr>
              <a:t>.</a:t>
            </a:r>
          </a:p>
          <a:p>
            <a:r>
              <a:rPr lang="uk-UA" b="1" dirty="0" smtClean="0">
                <a:solidFill>
                  <a:schemeClr val="accent2">
                    <a:lumMod val="75000"/>
                  </a:schemeClr>
                </a:solidFill>
                <a:latin typeface="Comic Sans MS" panose="030F0702030302020204" pitchFamily="66" charset="0"/>
              </a:rPr>
              <a:t>Тема </a:t>
            </a:r>
            <a:r>
              <a:rPr lang="uk-UA" dirty="0">
                <a:solidFill>
                  <a:schemeClr val="accent2">
                    <a:lumMod val="75000"/>
                  </a:schemeClr>
                </a:solidFill>
                <a:latin typeface="Comic Sans MS" panose="030F0702030302020204" pitchFamily="66" charset="0"/>
              </a:rPr>
              <a:t>– основні завдання </a:t>
            </a:r>
            <a:r>
              <a:rPr lang="uk-UA" dirty="0" smtClean="0">
                <a:solidFill>
                  <a:schemeClr val="accent2">
                    <a:lumMod val="75000"/>
                  </a:schemeClr>
                </a:solidFill>
                <a:latin typeface="Comic Sans MS" panose="030F0702030302020204" pitchFamily="66" charset="0"/>
              </a:rPr>
              <a:t>поета</a:t>
            </a:r>
          </a:p>
          <a:p>
            <a:r>
              <a:rPr lang="uk-UA" b="1" dirty="0" smtClean="0">
                <a:solidFill>
                  <a:schemeClr val="accent2">
                    <a:lumMod val="75000"/>
                  </a:schemeClr>
                </a:solidFill>
                <a:latin typeface="Comic Sans MS" panose="030F0702030302020204" pitchFamily="66" charset="0"/>
              </a:rPr>
              <a:t>Головна </a:t>
            </a:r>
            <a:r>
              <a:rPr lang="uk-UA" b="1" dirty="0">
                <a:solidFill>
                  <a:schemeClr val="accent2">
                    <a:lumMod val="75000"/>
                  </a:schemeClr>
                </a:solidFill>
                <a:latin typeface="Comic Sans MS" panose="030F0702030302020204" pitchFamily="66" charset="0"/>
              </a:rPr>
              <a:t>думка</a:t>
            </a:r>
            <a:r>
              <a:rPr lang="uk-UA" dirty="0">
                <a:solidFill>
                  <a:schemeClr val="accent2">
                    <a:lumMod val="75000"/>
                  </a:schemeClr>
                </a:solidFill>
                <a:latin typeface="Comic Sans MS" panose="030F0702030302020204" pitchFamily="66" charset="0"/>
              </a:rPr>
              <a:t>: «Найперше – музика у слові</a:t>
            </a:r>
            <a:r>
              <a:rPr lang="uk-UA" dirty="0" smtClean="0">
                <a:solidFill>
                  <a:schemeClr val="accent2">
                    <a:lumMod val="75000"/>
                  </a:schemeClr>
                </a:solidFill>
                <a:latin typeface="Comic Sans MS" panose="030F0702030302020204" pitchFamily="66" charset="0"/>
              </a:rPr>
              <a:t>!» </a:t>
            </a:r>
          </a:p>
          <a:p>
            <a:pPr algn="just"/>
            <a:r>
              <a:rPr lang="uk-UA" dirty="0" smtClean="0">
                <a:solidFill>
                  <a:schemeClr val="accent2">
                    <a:lumMod val="75000"/>
                  </a:schemeClr>
                </a:solidFill>
                <a:latin typeface="Comic Sans MS" panose="030F0702030302020204" pitchFamily="66" charset="0"/>
              </a:rPr>
              <a:t>   Умовно </a:t>
            </a:r>
            <a:r>
              <a:rPr lang="uk-UA" dirty="0">
                <a:solidFill>
                  <a:schemeClr val="accent2">
                    <a:lumMod val="75000"/>
                  </a:schemeClr>
                </a:solidFill>
                <a:latin typeface="Comic Sans MS" panose="030F0702030302020204" pitchFamily="66" charset="0"/>
              </a:rPr>
              <a:t>поезію можна поділити на три частини. І саме в центральній частині письменник заперечує класицизм і раціоналізм.  Він наголошує на тому, що основним завданням поета є принести естетичне задоволення своєму читачу. А звідси випливає, що для поезії головне – форма, а не зміст</a:t>
            </a:r>
            <a:r>
              <a:rPr lang="uk-UA" dirty="0" smtClean="0">
                <a:solidFill>
                  <a:schemeClr val="accent2">
                    <a:lumMod val="75000"/>
                  </a:schemeClr>
                </a:solidFill>
                <a:latin typeface="Comic Sans MS" panose="030F0702030302020204" pitchFamily="66" charset="0"/>
              </a:rPr>
              <a:t>.</a:t>
            </a:r>
          </a:p>
          <a:p>
            <a:r>
              <a:rPr lang="uk-UA" b="1" dirty="0" smtClean="0">
                <a:solidFill>
                  <a:schemeClr val="accent2">
                    <a:lumMod val="75000"/>
                  </a:schemeClr>
                </a:solidFill>
                <a:latin typeface="Comic Sans MS" panose="030F0702030302020204" pitchFamily="66" charset="0"/>
              </a:rPr>
              <a:t>Віршовий </a:t>
            </a:r>
            <a:r>
              <a:rPr lang="uk-UA" b="1" dirty="0">
                <a:solidFill>
                  <a:schemeClr val="accent2">
                    <a:lumMod val="75000"/>
                  </a:schemeClr>
                </a:solidFill>
                <a:latin typeface="Comic Sans MS" panose="030F0702030302020204" pitchFamily="66" charset="0"/>
              </a:rPr>
              <a:t>розмір</a:t>
            </a:r>
            <a:r>
              <a:rPr lang="uk-UA" dirty="0">
                <a:solidFill>
                  <a:schemeClr val="accent2">
                    <a:lumMod val="75000"/>
                  </a:schemeClr>
                </a:solidFill>
                <a:latin typeface="Comic Sans MS" panose="030F0702030302020204" pitchFamily="66" charset="0"/>
              </a:rPr>
              <a:t>: 4-стопний ямб</a:t>
            </a:r>
            <a:r>
              <a:rPr lang="uk-UA" dirty="0" smtClean="0">
                <a:solidFill>
                  <a:schemeClr val="accent2">
                    <a:lumMod val="75000"/>
                  </a:schemeClr>
                </a:solidFill>
                <a:latin typeface="Comic Sans MS" panose="030F0702030302020204" pitchFamily="66" charset="0"/>
              </a:rPr>
              <a:t>.</a:t>
            </a:r>
          </a:p>
          <a:p>
            <a:r>
              <a:rPr lang="uk-UA" b="1" dirty="0" smtClean="0">
                <a:solidFill>
                  <a:schemeClr val="accent2">
                    <a:lumMod val="75000"/>
                  </a:schemeClr>
                </a:solidFill>
                <a:latin typeface="Comic Sans MS" panose="030F0702030302020204" pitchFamily="66" charset="0"/>
              </a:rPr>
              <a:t>Римування </a:t>
            </a:r>
            <a:r>
              <a:rPr lang="uk-UA" dirty="0">
                <a:solidFill>
                  <a:schemeClr val="accent2">
                    <a:lumMod val="75000"/>
                  </a:schemeClr>
                </a:solidFill>
                <a:latin typeface="Comic Sans MS" panose="030F0702030302020204" pitchFamily="66" charset="0"/>
              </a:rPr>
              <a:t>– </a:t>
            </a:r>
            <a:r>
              <a:rPr lang="uk-UA" dirty="0" smtClean="0">
                <a:solidFill>
                  <a:schemeClr val="accent2">
                    <a:lumMod val="75000"/>
                  </a:schemeClr>
                </a:solidFill>
                <a:latin typeface="Comic Sans MS" panose="030F0702030302020204" pitchFamily="66" charset="0"/>
              </a:rPr>
              <a:t>кільцеве</a:t>
            </a:r>
          </a:p>
          <a:p>
            <a:r>
              <a:rPr lang="uk-UA" b="1" i="1" dirty="0" smtClean="0">
                <a:solidFill>
                  <a:schemeClr val="accent2">
                    <a:lumMod val="75000"/>
                  </a:schemeClr>
                </a:solidFill>
                <a:latin typeface="Comic Sans MS" panose="030F0702030302020204" pitchFamily="66" charset="0"/>
              </a:rPr>
              <a:t>Художні </a:t>
            </a:r>
            <a:r>
              <a:rPr lang="uk-UA" b="1" i="1" dirty="0">
                <a:solidFill>
                  <a:schemeClr val="accent2">
                    <a:lumMod val="75000"/>
                  </a:schemeClr>
                </a:solidFill>
                <a:latin typeface="Comic Sans MS" panose="030F0702030302020204" pitchFamily="66" charset="0"/>
              </a:rPr>
              <a:t>засоби</a:t>
            </a:r>
            <a:r>
              <a:rPr lang="uk-UA" b="1" i="1" dirty="0" smtClean="0">
                <a:solidFill>
                  <a:schemeClr val="accent2">
                    <a:lumMod val="75000"/>
                  </a:schemeClr>
                </a:solidFill>
                <a:latin typeface="Comic Sans MS" panose="030F0702030302020204" pitchFamily="66" charset="0"/>
              </a:rPr>
              <a:t>: </a:t>
            </a:r>
          </a:p>
          <a:p>
            <a:r>
              <a:rPr lang="uk-UA" i="1" dirty="0" smtClean="0">
                <a:solidFill>
                  <a:schemeClr val="accent2">
                    <a:lumMod val="75000"/>
                  </a:schemeClr>
                </a:solidFill>
                <a:latin typeface="Comic Sans MS" panose="030F0702030302020204" pitchFamily="66" charset="0"/>
              </a:rPr>
              <a:t>Епітети </a:t>
            </a:r>
            <a:r>
              <a:rPr lang="uk-UA" dirty="0">
                <a:solidFill>
                  <a:schemeClr val="accent2">
                    <a:lumMod val="75000"/>
                  </a:schemeClr>
                </a:solidFill>
                <a:latin typeface="Comic Sans MS" panose="030F0702030302020204" pitchFamily="66" charset="0"/>
              </a:rPr>
              <a:t>– наймиліший спів – сп’янілий; зірок осіння метушня</a:t>
            </a:r>
            <a:r>
              <a:rPr lang="uk-UA" dirty="0" smtClean="0">
                <a:solidFill>
                  <a:schemeClr val="accent2">
                    <a:lumMod val="75000"/>
                  </a:schemeClr>
                </a:solidFill>
                <a:latin typeface="Comic Sans MS" panose="030F0702030302020204" pitchFamily="66" charset="0"/>
              </a:rPr>
              <a:t>.</a:t>
            </a:r>
          </a:p>
          <a:p>
            <a:r>
              <a:rPr lang="uk-UA" i="1" dirty="0" smtClean="0">
                <a:solidFill>
                  <a:schemeClr val="accent2">
                    <a:lumMod val="75000"/>
                  </a:schemeClr>
                </a:solidFill>
                <a:latin typeface="Comic Sans MS" panose="030F0702030302020204" pitchFamily="66" charset="0"/>
              </a:rPr>
              <a:t>Метафори </a:t>
            </a:r>
            <a:r>
              <a:rPr lang="uk-UA" dirty="0">
                <a:solidFill>
                  <a:schemeClr val="accent2">
                    <a:lumMod val="75000"/>
                  </a:schemeClr>
                </a:solidFill>
                <a:latin typeface="Comic Sans MS" panose="030F0702030302020204" pitchFamily="66" charset="0"/>
              </a:rPr>
              <a:t>– відтінок лиш єднати може,  сурму і флейту, мрію й сон. </a:t>
            </a:r>
            <a:endParaRPr lang="uk-UA" dirty="0" smtClean="0">
              <a:solidFill>
                <a:schemeClr val="accent2">
                  <a:lumMod val="75000"/>
                </a:schemeClr>
              </a:solidFill>
              <a:latin typeface="Comic Sans MS" panose="030F0702030302020204" pitchFamily="66" charset="0"/>
            </a:endParaRPr>
          </a:p>
          <a:p>
            <a:r>
              <a:rPr lang="uk-UA" b="1" i="1" dirty="0" smtClean="0">
                <a:solidFill>
                  <a:schemeClr val="accent2">
                    <a:lumMod val="75000"/>
                  </a:schemeClr>
                </a:solidFill>
                <a:latin typeface="Comic Sans MS" panose="030F0702030302020204" pitchFamily="66" charset="0"/>
              </a:rPr>
              <a:t>Порівняння </a:t>
            </a:r>
            <a:r>
              <a:rPr lang="uk-UA" b="1" i="1" dirty="0">
                <a:solidFill>
                  <a:schemeClr val="accent2">
                    <a:lumMod val="75000"/>
                  </a:schemeClr>
                </a:solidFill>
                <a:latin typeface="Comic Sans MS" panose="030F0702030302020204" pitchFamily="66" charset="0"/>
              </a:rPr>
              <a:t>– </a:t>
            </a:r>
            <a:r>
              <a:rPr lang="uk-UA" i="1" dirty="0">
                <a:solidFill>
                  <a:schemeClr val="accent2">
                    <a:lumMod val="75000"/>
                  </a:schemeClr>
                </a:solidFill>
                <a:latin typeface="Comic Sans MS" panose="030F0702030302020204" pitchFamily="66" charset="0"/>
              </a:rPr>
              <a:t>а не тяжить, немов закови</a:t>
            </a:r>
            <a:r>
              <a:rPr lang="uk-UA" i="1" dirty="0" smtClean="0">
                <a:solidFill>
                  <a:schemeClr val="accent2">
                    <a:lumMod val="75000"/>
                  </a:schemeClr>
                </a:solidFill>
                <a:latin typeface="Comic Sans MS" panose="030F0702030302020204" pitchFamily="66" charset="0"/>
              </a:rPr>
              <a:t>. </a:t>
            </a:r>
          </a:p>
          <a:p>
            <a:r>
              <a:rPr lang="uk-UA" b="1" i="1" dirty="0" smtClean="0">
                <a:solidFill>
                  <a:schemeClr val="accent2">
                    <a:lumMod val="75000"/>
                  </a:schemeClr>
                </a:solidFill>
                <a:latin typeface="Comic Sans MS" panose="030F0702030302020204" pitchFamily="66" charset="0"/>
              </a:rPr>
              <a:t>Анафора </a:t>
            </a:r>
            <a:r>
              <a:rPr lang="uk-UA" dirty="0">
                <a:solidFill>
                  <a:schemeClr val="accent2">
                    <a:lumMod val="75000"/>
                  </a:schemeClr>
                </a:solidFill>
                <a:latin typeface="Comic Sans MS" panose="030F0702030302020204" pitchFamily="66" charset="0"/>
              </a:rPr>
              <a:t>– в </a:t>
            </a:r>
            <a:r>
              <a:rPr lang="uk-UA" dirty="0" smtClean="0">
                <a:solidFill>
                  <a:schemeClr val="accent2">
                    <a:lumMod val="75000"/>
                  </a:schemeClr>
                </a:solidFill>
                <a:latin typeface="Comic Sans MS" panose="030F0702030302020204" pitchFamily="66" charset="0"/>
              </a:rPr>
              <a:t>нім…в нім.</a:t>
            </a:r>
            <a:endParaRPr lang="uk-UA" dirty="0">
              <a:solidFill>
                <a:schemeClr val="accent2">
                  <a:lumMod val="75000"/>
                </a:schemeClr>
              </a:solidFill>
              <a:latin typeface="Comic Sans MS" panose="030F0702030302020204" pitchFamily="66" charset="0"/>
            </a:endParaRPr>
          </a:p>
        </p:txBody>
      </p:sp>
    </p:spTree>
    <p:extLst>
      <p:ext uri="{BB962C8B-B14F-4D97-AF65-F5344CB8AC3E}">
        <p14:creationId xmlns:p14="http://schemas.microsoft.com/office/powerpoint/2010/main" xmlns="" val="17100420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75000"/>
              </a:schemeClr>
            </a:gs>
            <a:gs pos="72494">
              <a:schemeClr val="accent3">
                <a:lumMod val="60000"/>
                <a:lumOff val="40000"/>
              </a:schemeClr>
            </a:gs>
            <a:gs pos="100000">
              <a:schemeClr val="accent3">
                <a:lumMod val="50000"/>
              </a:schemeClr>
            </a:gs>
            <a:gs pos="52900">
              <a:schemeClr val="accent3">
                <a:lumMod val="75000"/>
              </a:schemeClr>
            </a:gs>
            <a:gs pos="38000">
              <a:schemeClr val="accent3">
                <a:lumMod val="40000"/>
                <a:lumOff val="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21507" name="Picture 3"/>
          <p:cNvPicPr>
            <a:picLocks noChangeAspect="1" noChangeArrowheads="1"/>
          </p:cNvPicPr>
          <p:nvPr/>
        </p:nvPicPr>
        <p:blipFill rotWithShape="1">
          <a:blip r:embed="rId2">
            <a:extLst>
              <a:ext uri="{28A0092B-C50C-407E-A947-70E740481C1C}">
                <a14:useLocalDpi xmlns:a14="http://schemas.microsoft.com/office/drawing/2010/main" xmlns="" val="0"/>
              </a:ext>
            </a:extLst>
          </a:blip>
          <a:srcRect b="16703"/>
          <a:stretch/>
        </p:blipFill>
        <p:spPr bwMode="auto">
          <a:xfrm>
            <a:off x="571472" y="0"/>
            <a:ext cx="5559975" cy="6847309"/>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2" name="TextBox 1"/>
          <p:cNvSpPr txBox="1"/>
          <p:nvPr/>
        </p:nvSpPr>
        <p:spPr>
          <a:xfrm>
            <a:off x="5996441" y="1869756"/>
            <a:ext cx="2987824" cy="1569660"/>
          </a:xfrm>
          <a:prstGeom prst="rect">
            <a:avLst/>
          </a:prstGeom>
          <a:noFill/>
        </p:spPr>
        <p:txBody>
          <a:bodyPr wrap="square" rtlCol="0">
            <a:spAutoFit/>
          </a:bodyPr>
          <a:lstStyle/>
          <a:p>
            <a:pPr algn="ctr"/>
            <a:r>
              <a:rPr lang="uk-UA" sz="2400" b="1" dirty="0" smtClean="0">
                <a:latin typeface="Comic Sans MS" panose="030F0702030302020204" pitchFamily="66" charset="0"/>
              </a:rPr>
              <a:t>Сторінка з </a:t>
            </a:r>
          </a:p>
          <a:p>
            <a:pPr algn="ctr"/>
            <a:r>
              <a:rPr lang="uk-UA" sz="2400" b="1" dirty="0" smtClean="0">
                <a:latin typeface="Comic Sans MS" panose="030F0702030302020204" pitchFamily="66" charset="0"/>
              </a:rPr>
              <a:t>«Поетичного мистецтва» Поля Верлена</a:t>
            </a:r>
            <a:endParaRPr lang="uk-UA" sz="2400" b="1" dirty="0">
              <a:latin typeface="Comic Sans MS" panose="030F0702030302020204" pitchFamily="66" charset="0"/>
            </a:endParaRPr>
          </a:p>
        </p:txBody>
      </p:sp>
    </p:spTree>
    <p:extLst>
      <p:ext uri="{BB962C8B-B14F-4D97-AF65-F5344CB8AC3E}">
        <p14:creationId xmlns:p14="http://schemas.microsoft.com/office/powerpoint/2010/main" xmlns="" val="38415071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16632"/>
            <a:ext cx="7848872" cy="6710109"/>
          </a:xfrm>
          <a:prstGeom prst="rect">
            <a:avLst/>
          </a:prstGeom>
          <a:noFill/>
        </p:spPr>
        <p:txBody>
          <a:bodyPr wrap="square" rtlCol="0">
            <a:spAutoFit/>
          </a:bodyPr>
          <a:lstStyle/>
          <a:p>
            <a:r>
              <a:rPr lang="uk-UA" sz="2800" dirty="0" smtClean="0">
                <a:latin typeface="Comic Sans MS" panose="030F0702030302020204" pitchFamily="66" charset="0"/>
              </a:rPr>
              <a:t>Поль </a:t>
            </a:r>
            <a:r>
              <a:rPr lang="uk-UA" sz="2800" dirty="0">
                <a:latin typeface="Comic Sans MS" panose="030F0702030302020204" pitchFamily="66" charset="0"/>
              </a:rPr>
              <a:t>Марі </a:t>
            </a:r>
            <a:r>
              <a:rPr lang="uk-UA" sz="2800" dirty="0" smtClean="0">
                <a:latin typeface="Comic Sans MS" panose="030F0702030302020204" pitchFamily="66" charset="0"/>
              </a:rPr>
              <a:t>Верлен «Осіння пісня»</a:t>
            </a:r>
            <a:endParaRPr lang="uk-UA" sz="2800" dirty="0">
              <a:latin typeface="Comic Sans MS" panose="030F0702030302020204" pitchFamily="66" charset="0"/>
            </a:endParaRPr>
          </a:p>
          <a:p>
            <a:endParaRPr lang="uk-UA" sz="2800" dirty="0">
              <a:latin typeface="Comic Sans MS" panose="030F0702030302020204" pitchFamily="66" charset="0"/>
            </a:endParaRPr>
          </a:p>
          <a:p>
            <a:r>
              <a:rPr lang="uk-UA" dirty="0"/>
              <a:t> </a:t>
            </a:r>
            <a:r>
              <a:rPr lang="uk-UA" b="1" dirty="0">
                <a:latin typeface="Comic Sans MS" panose="030F0702030302020204" pitchFamily="66" charset="0"/>
              </a:rPr>
              <a:t>Неголосні</a:t>
            </a:r>
          </a:p>
          <a:p>
            <a:r>
              <a:rPr lang="uk-UA" b="1" dirty="0">
                <a:latin typeface="Comic Sans MS" panose="030F0702030302020204" pitchFamily="66" charset="0"/>
              </a:rPr>
              <a:t>Млосні пісні</a:t>
            </a:r>
          </a:p>
          <a:p>
            <a:r>
              <a:rPr lang="uk-UA" b="1" dirty="0">
                <a:latin typeface="Comic Sans MS" panose="030F0702030302020204" pitchFamily="66" charset="0"/>
              </a:rPr>
              <a:t>Струн осінніх</a:t>
            </a:r>
          </a:p>
          <a:p>
            <a:r>
              <a:rPr lang="uk-UA" b="1" dirty="0">
                <a:latin typeface="Comic Sans MS" panose="030F0702030302020204" pitchFamily="66" charset="0"/>
              </a:rPr>
              <a:t>Серце тобі</a:t>
            </a:r>
          </a:p>
          <a:p>
            <a:r>
              <a:rPr lang="uk-UA" b="1" dirty="0">
                <a:latin typeface="Comic Sans MS" panose="030F0702030302020204" pitchFamily="66" charset="0"/>
              </a:rPr>
              <a:t>Топлять в журбі,</a:t>
            </a:r>
          </a:p>
          <a:p>
            <a:r>
              <a:rPr lang="uk-UA" b="1" dirty="0">
                <a:latin typeface="Comic Sans MS" panose="030F0702030302020204" pitchFamily="66" charset="0"/>
              </a:rPr>
              <a:t>В голосіннях.</a:t>
            </a:r>
          </a:p>
          <a:p>
            <a:endParaRPr lang="uk-UA" b="1" dirty="0">
              <a:latin typeface="Comic Sans MS" panose="030F0702030302020204" pitchFamily="66" charset="0"/>
            </a:endParaRPr>
          </a:p>
          <a:p>
            <a:r>
              <a:rPr lang="uk-UA" b="1" dirty="0">
                <a:latin typeface="Comic Sans MS" panose="030F0702030302020204" pitchFamily="66" charset="0"/>
              </a:rPr>
              <a:t>Блідну, коли</a:t>
            </a:r>
          </a:p>
          <a:p>
            <a:r>
              <a:rPr lang="uk-UA" b="1" dirty="0">
                <a:latin typeface="Comic Sans MS" panose="030F0702030302020204" pitchFamily="66" charset="0"/>
              </a:rPr>
              <a:t>Чую з імли —</a:t>
            </a:r>
          </a:p>
          <a:p>
            <a:r>
              <a:rPr lang="uk-UA" b="1" dirty="0">
                <a:latin typeface="Comic Sans MS" panose="030F0702030302020204" pitchFamily="66" charset="0"/>
              </a:rPr>
              <a:t>Б'є годинник:</a:t>
            </a:r>
          </a:p>
          <a:p>
            <a:r>
              <a:rPr lang="uk-UA" b="1" dirty="0">
                <a:latin typeface="Comic Sans MS" panose="030F0702030302020204" pitchFamily="66" charset="0"/>
              </a:rPr>
              <a:t>Линуть думки</a:t>
            </a:r>
          </a:p>
          <a:p>
            <a:r>
              <a:rPr lang="uk-UA" b="1" dirty="0">
                <a:latin typeface="Comic Sans MS" panose="030F0702030302020204" pitchFamily="66" charset="0"/>
              </a:rPr>
              <a:t>В давні роки</a:t>
            </a:r>
          </a:p>
          <a:p>
            <a:r>
              <a:rPr lang="uk-UA" b="1" dirty="0">
                <a:latin typeface="Comic Sans MS" panose="030F0702030302020204" pitchFamily="66" charset="0"/>
              </a:rPr>
              <a:t>Мрій дитинних.</a:t>
            </a:r>
          </a:p>
          <a:p>
            <a:endParaRPr lang="uk-UA" b="1" dirty="0">
              <a:latin typeface="Comic Sans MS" panose="030F0702030302020204" pitchFamily="66" charset="0"/>
            </a:endParaRPr>
          </a:p>
          <a:p>
            <a:r>
              <a:rPr lang="uk-UA" b="1" dirty="0">
                <a:latin typeface="Comic Sans MS" panose="030F0702030302020204" pitchFamily="66" charset="0"/>
              </a:rPr>
              <a:t>Вийду надвір —</a:t>
            </a:r>
          </a:p>
          <a:p>
            <a:r>
              <a:rPr lang="uk-UA" b="1" dirty="0">
                <a:latin typeface="Comic Sans MS" panose="030F0702030302020204" pitchFamily="66" charset="0"/>
              </a:rPr>
              <a:t>Вихровий вир</a:t>
            </a:r>
          </a:p>
          <a:p>
            <a:r>
              <a:rPr lang="uk-UA" b="1" dirty="0">
                <a:latin typeface="Comic Sans MS" panose="030F0702030302020204" pitchFamily="66" charset="0"/>
              </a:rPr>
              <a:t>В полі млистім</a:t>
            </a:r>
          </a:p>
          <a:p>
            <a:r>
              <a:rPr lang="uk-UA" b="1" dirty="0">
                <a:latin typeface="Comic Sans MS" panose="030F0702030302020204" pitchFamily="66" charset="0"/>
              </a:rPr>
              <a:t>Крутить, жене,</a:t>
            </a:r>
          </a:p>
          <a:p>
            <a:r>
              <a:rPr lang="uk-UA" b="1" dirty="0">
                <a:latin typeface="Comic Sans MS" panose="030F0702030302020204" pitchFamily="66" charset="0"/>
              </a:rPr>
              <a:t>Носить мене</a:t>
            </a:r>
          </a:p>
          <a:p>
            <a:r>
              <a:rPr lang="uk-UA" b="1" dirty="0">
                <a:latin typeface="Comic Sans MS" panose="030F0702030302020204" pitchFamily="66" charset="0"/>
              </a:rPr>
              <a:t>З жовклим листям.</a:t>
            </a:r>
          </a:p>
        </p:txBody>
      </p:sp>
      <p:pic>
        <p:nvPicPr>
          <p:cNvPr id="10244" name="Picture 4"/>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3249" t="4119" r="4524" b="9941"/>
          <a:stretch/>
        </p:blipFill>
        <p:spPr bwMode="auto">
          <a:xfrm>
            <a:off x="4292818" y="819805"/>
            <a:ext cx="4851182" cy="3401281"/>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0732350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75656" y="260648"/>
            <a:ext cx="6624736" cy="461665"/>
          </a:xfrm>
          <a:prstGeom prst="rect">
            <a:avLst/>
          </a:prstGeom>
          <a:solidFill>
            <a:schemeClr val="accent3">
              <a:lumMod val="50000"/>
            </a:schemeClr>
          </a:solidFill>
        </p:spPr>
        <p:txBody>
          <a:bodyPr wrap="square" rtlCol="0">
            <a:spAutoFit/>
          </a:bodyPr>
          <a:lstStyle/>
          <a:p>
            <a:r>
              <a:rPr lang="uk-UA" sz="2400" dirty="0" smtClean="0">
                <a:solidFill>
                  <a:schemeClr val="bg1"/>
                </a:solidFill>
                <a:latin typeface="Comic Sans MS" panose="030F0702030302020204" pitchFamily="66" charset="0"/>
              </a:rPr>
              <a:t>Особливість поезії Верлена – це поєднання</a:t>
            </a:r>
            <a:endParaRPr lang="uk-UA" sz="2400" dirty="0">
              <a:solidFill>
                <a:schemeClr val="bg1"/>
              </a:solidFill>
              <a:latin typeface="Comic Sans MS" panose="030F0702030302020204" pitchFamily="66" charset="0"/>
            </a:endParaRPr>
          </a:p>
        </p:txBody>
      </p:sp>
      <p:cxnSp>
        <p:nvCxnSpPr>
          <p:cNvPr id="4" name="Прямая со стрелкой 3"/>
          <p:cNvCxnSpPr>
            <a:stCxn id="2" idx="2"/>
          </p:cNvCxnSpPr>
          <p:nvPr/>
        </p:nvCxnSpPr>
        <p:spPr>
          <a:xfrm flipH="1">
            <a:off x="2843808" y="722313"/>
            <a:ext cx="1944216" cy="61845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 name="Прямая со стрелкой 5"/>
          <p:cNvCxnSpPr>
            <a:stCxn id="2" idx="2"/>
          </p:cNvCxnSpPr>
          <p:nvPr/>
        </p:nvCxnSpPr>
        <p:spPr>
          <a:xfrm>
            <a:off x="4788024" y="722313"/>
            <a:ext cx="1512168" cy="61845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1331640" y="1340768"/>
            <a:ext cx="2088232" cy="400110"/>
          </a:xfrm>
          <a:prstGeom prst="rect">
            <a:avLst/>
          </a:prstGeom>
          <a:solidFill>
            <a:schemeClr val="accent3"/>
          </a:solidFill>
        </p:spPr>
        <p:txBody>
          <a:bodyPr wrap="square" rtlCol="0">
            <a:spAutoFit/>
          </a:bodyPr>
          <a:lstStyle/>
          <a:p>
            <a:r>
              <a:rPr lang="uk-UA" sz="2000" dirty="0" smtClean="0">
                <a:latin typeface="Comic Sans MS" panose="030F0702030302020204" pitchFamily="66" charset="0"/>
              </a:rPr>
              <a:t>імпресіоніз</a:t>
            </a:r>
            <a:r>
              <a:rPr lang="uk-UA" sz="2000" b="1" dirty="0" smtClean="0">
                <a:latin typeface="Comic Sans MS" panose="030F0702030302020204" pitchFamily="66" charset="0"/>
              </a:rPr>
              <a:t>м</a:t>
            </a:r>
            <a:r>
              <a:rPr lang="uk-UA" b="1" dirty="0" smtClean="0"/>
              <a:t>у</a:t>
            </a:r>
            <a:r>
              <a:rPr lang="uk-UA" dirty="0" smtClean="0"/>
              <a:t> </a:t>
            </a:r>
            <a:endParaRPr lang="uk-UA" dirty="0"/>
          </a:p>
        </p:txBody>
      </p:sp>
      <p:sp>
        <p:nvSpPr>
          <p:cNvPr id="8" name="TextBox 7"/>
          <p:cNvSpPr txBox="1"/>
          <p:nvPr/>
        </p:nvSpPr>
        <p:spPr>
          <a:xfrm>
            <a:off x="5364088" y="1340768"/>
            <a:ext cx="2304256" cy="400110"/>
          </a:xfrm>
          <a:prstGeom prst="rect">
            <a:avLst/>
          </a:prstGeom>
          <a:solidFill>
            <a:schemeClr val="accent3"/>
          </a:solidFill>
        </p:spPr>
        <p:txBody>
          <a:bodyPr wrap="square" rtlCol="0">
            <a:spAutoFit/>
          </a:bodyPr>
          <a:lstStyle/>
          <a:p>
            <a:r>
              <a:rPr lang="uk-UA" sz="2000" b="1" dirty="0" smtClean="0">
                <a:latin typeface="Comic Sans MS" panose="030F0702030302020204" pitchFamily="66" charset="0"/>
              </a:rPr>
              <a:t>символізму</a:t>
            </a:r>
            <a:endParaRPr lang="uk-UA" sz="2000" b="1" dirty="0">
              <a:latin typeface="Comic Sans MS" panose="030F0702030302020204" pitchFamily="66" charset="0"/>
            </a:endParaRPr>
          </a:p>
        </p:txBody>
      </p:sp>
      <p:sp>
        <p:nvSpPr>
          <p:cNvPr id="9" name="TextBox 8"/>
          <p:cNvSpPr txBox="1"/>
          <p:nvPr/>
        </p:nvSpPr>
        <p:spPr>
          <a:xfrm>
            <a:off x="958036" y="2636912"/>
            <a:ext cx="2857879" cy="1477328"/>
          </a:xfrm>
          <a:prstGeom prst="rect">
            <a:avLst/>
          </a:prstGeom>
          <a:solidFill>
            <a:schemeClr val="accent3"/>
          </a:solidFill>
        </p:spPr>
        <p:txBody>
          <a:bodyPr wrap="square" rtlCol="0">
            <a:spAutoFit/>
          </a:bodyPr>
          <a:lstStyle/>
          <a:p>
            <a:pPr marL="342900" indent="-342900">
              <a:buAutoNum type="arabicPeriod"/>
            </a:pPr>
            <a:r>
              <a:rPr lang="uk-UA" dirty="0" smtClean="0"/>
              <a:t>Поет виражає миттєве враження</a:t>
            </a:r>
          </a:p>
          <a:p>
            <a:r>
              <a:rPr lang="uk-UA" dirty="0" smtClean="0"/>
              <a:t>2.   У відтінках  та напівтонах – швидкоплинне почуття</a:t>
            </a:r>
            <a:endParaRPr lang="uk-UA" dirty="0"/>
          </a:p>
        </p:txBody>
      </p:sp>
      <p:sp>
        <p:nvSpPr>
          <p:cNvPr id="11" name="TextBox 10"/>
          <p:cNvSpPr txBox="1"/>
          <p:nvPr/>
        </p:nvSpPr>
        <p:spPr>
          <a:xfrm>
            <a:off x="5076056" y="2492896"/>
            <a:ext cx="3024336" cy="2862322"/>
          </a:xfrm>
          <a:prstGeom prst="rect">
            <a:avLst/>
          </a:prstGeom>
          <a:solidFill>
            <a:schemeClr val="accent3"/>
          </a:solidFill>
        </p:spPr>
        <p:txBody>
          <a:bodyPr wrap="square" rtlCol="0">
            <a:spAutoFit/>
          </a:bodyPr>
          <a:lstStyle/>
          <a:p>
            <a:pPr marL="342900" indent="-342900">
              <a:buAutoNum type="arabicPeriod"/>
            </a:pPr>
            <a:r>
              <a:rPr lang="uk-UA" dirty="0" smtClean="0"/>
              <a:t>Надає своєму враженню символічних, узагальнених  значень</a:t>
            </a:r>
          </a:p>
          <a:p>
            <a:pPr marL="342900" indent="-342900">
              <a:buAutoNum type="arabicPeriod" startAt="2"/>
            </a:pPr>
            <a:r>
              <a:rPr lang="uk-UA" dirty="0" smtClean="0"/>
              <a:t>Будує свою систему «</a:t>
            </a:r>
            <a:r>
              <a:rPr lang="uk-UA" dirty="0" err="1" smtClean="0"/>
              <a:t>відповідностей</a:t>
            </a:r>
            <a:r>
              <a:rPr lang="uk-UA" dirty="0" smtClean="0"/>
              <a:t>» між зовнішнім і внутрішнім світами</a:t>
            </a:r>
          </a:p>
          <a:p>
            <a:r>
              <a:rPr lang="uk-UA" dirty="0" smtClean="0"/>
              <a:t>3.   Сугестія (повтори,     натяки, асоціації)</a:t>
            </a:r>
          </a:p>
          <a:p>
            <a:r>
              <a:rPr lang="uk-UA" dirty="0" smtClean="0"/>
              <a:t>4.   Музичність</a:t>
            </a:r>
            <a:endParaRPr lang="uk-UA" dirty="0"/>
          </a:p>
        </p:txBody>
      </p:sp>
      <p:cxnSp>
        <p:nvCxnSpPr>
          <p:cNvPr id="13" name="Прямая со стрелкой 12"/>
          <p:cNvCxnSpPr/>
          <p:nvPr/>
        </p:nvCxnSpPr>
        <p:spPr>
          <a:xfrm>
            <a:off x="2375756" y="1740878"/>
            <a:ext cx="0" cy="75201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Прямая со стрелкой 14"/>
          <p:cNvCxnSpPr>
            <a:endCxn id="11" idx="0"/>
          </p:cNvCxnSpPr>
          <p:nvPr/>
        </p:nvCxnSpPr>
        <p:spPr>
          <a:xfrm>
            <a:off x="6552220" y="1740878"/>
            <a:ext cx="36004" cy="75201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107504" y="5355218"/>
            <a:ext cx="8856984" cy="1508105"/>
          </a:xfrm>
          <a:prstGeom prst="rect">
            <a:avLst/>
          </a:prstGeom>
          <a:noFill/>
        </p:spPr>
        <p:txBody>
          <a:bodyPr wrap="square" rtlCol="0">
            <a:spAutoFit/>
          </a:bodyPr>
          <a:lstStyle/>
          <a:p>
            <a:pPr algn="just"/>
            <a:r>
              <a:rPr lang="uk-UA" dirty="0" smtClean="0"/>
              <a:t>   Слово </a:t>
            </a:r>
            <a:r>
              <a:rPr lang="uk-UA" sz="2000" b="1" dirty="0">
                <a:latin typeface="Comic Sans MS" panose="030F0702030302020204" pitchFamily="66" charset="0"/>
              </a:rPr>
              <a:t>«сугестія» </a:t>
            </a:r>
            <a:r>
              <a:rPr lang="uk-UA" dirty="0"/>
              <a:t>в перекладі з латини означає «навіювання», «натяк», «підказка». У літературі існує поняття сугестивна лірика, або поетична сугестія. Твори, що належать до жанру сугестивної лірики, побудовані на асоціативних зв’язках, інтонаційних відтінках, нечітких образах. Сугестивній поезії властиві також особливий ритм вірша, його мелодика; повтори слів і цілих фрагментів; алітерації й асонанси.</a:t>
            </a:r>
          </a:p>
        </p:txBody>
      </p:sp>
    </p:spTree>
    <p:extLst>
      <p:ext uri="{BB962C8B-B14F-4D97-AF65-F5344CB8AC3E}">
        <p14:creationId xmlns:p14="http://schemas.microsoft.com/office/powerpoint/2010/main" xmlns="" val="22387339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50000"/>
              </a:schemeClr>
            </a:gs>
            <a:gs pos="72494">
              <a:schemeClr val="bg1">
                <a:lumMod val="50000"/>
              </a:schemeClr>
            </a:gs>
            <a:gs pos="52900">
              <a:schemeClr val="bg1">
                <a:lumMod val="85000"/>
              </a:schemeClr>
            </a:gs>
            <a:gs pos="20000">
              <a:schemeClr val="bg1">
                <a:lumMod val="95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TextBox 1"/>
          <p:cNvSpPr txBox="1"/>
          <p:nvPr/>
        </p:nvSpPr>
        <p:spPr>
          <a:xfrm>
            <a:off x="467544" y="404664"/>
            <a:ext cx="4284476" cy="6063198"/>
          </a:xfrm>
          <a:prstGeom prst="rect">
            <a:avLst/>
          </a:prstGeom>
          <a:noFill/>
        </p:spPr>
        <p:txBody>
          <a:bodyPr wrap="square" rtlCol="0">
            <a:spAutoFit/>
          </a:bodyPr>
          <a:lstStyle/>
          <a:p>
            <a:r>
              <a:rPr lang="uk-UA" sz="2800" dirty="0">
                <a:latin typeface="Comic Sans MS" panose="030F0702030302020204" pitchFamily="66" charset="0"/>
              </a:rPr>
              <a:t>“Так тихо серце плаче</a:t>
            </a:r>
            <a:r>
              <a:rPr lang="uk-UA" sz="2800" dirty="0" smtClean="0">
                <a:latin typeface="Comic Sans MS" panose="030F0702030302020204" pitchFamily="66" charset="0"/>
              </a:rPr>
              <a:t>”</a:t>
            </a:r>
          </a:p>
          <a:p>
            <a:r>
              <a:rPr lang="uk-UA" dirty="0"/>
              <a:t> </a:t>
            </a:r>
          </a:p>
          <a:p>
            <a:r>
              <a:rPr lang="uk-UA" dirty="0" smtClean="0">
                <a:latin typeface="Comic Sans MS" panose="030F0702030302020204" pitchFamily="66" charset="0"/>
              </a:rPr>
              <a:t>Так </a:t>
            </a:r>
            <a:r>
              <a:rPr lang="uk-UA" dirty="0">
                <a:latin typeface="Comic Sans MS" panose="030F0702030302020204" pitchFamily="66" charset="0"/>
              </a:rPr>
              <a:t>тихо серце плаче</a:t>
            </a:r>
            <a:r>
              <a:rPr lang="uk-UA" dirty="0" smtClean="0">
                <a:latin typeface="Comic Sans MS" panose="030F0702030302020204" pitchFamily="66" charset="0"/>
              </a:rPr>
              <a:t>,</a:t>
            </a:r>
          </a:p>
          <a:p>
            <a:r>
              <a:rPr lang="uk-UA" dirty="0" smtClean="0">
                <a:latin typeface="Comic Sans MS" panose="030F0702030302020204" pitchFamily="66" charset="0"/>
              </a:rPr>
              <a:t>Як </a:t>
            </a:r>
            <a:r>
              <a:rPr lang="uk-UA" dirty="0">
                <a:latin typeface="Comic Sans MS" panose="030F0702030302020204" pitchFamily="66" charset="0"/>
              </a:rPr>
              <a:t>дощ </a:t>
            </a:r>
            <a:r>
              <a:rPr lang="uk-UA" dirty="0" err="1">
                <a:latin typeface="Comic Sans MS" panose="030F0702030302020204" pitchFamily="66" charset="0"/>
              </a:rPr>
              <a:t>шумить</a:t>
            </a:r>
            <a:r>
              <a:rPr lang="uk-UA" dirty="0">
                <a:latin typeface="Comic Sans MS" panose="030F0702030302020204" pitchFamily="66" charset="0"/>
              </a:rPr>
              <a:t> над </a:t>
            </a:r>
            <a:r>
              <a:rPr lang="uk-UA" dirty="0" smtClean="0">
                <a:latin typeface="Comic Sans MS" panose="030F0702030302020204" pitchFamily="66" charset="0"/>
              </a:rPr>
              <a:t>містом</a:t>
            </a:r>
          </a:p>
          <a:p>
            <a:r>
              <a:rPr lang="uk-UA" dirty="0" smtClean="0">
                <a:latin typeface="Comic Sans MS" panose="030F0702030302020204" pitchFamily="66" charset="0"/>
              </a:rPr>
              <a:t>Нема </a:t>
            </a:r>
            <a:r>
              <a:rPr lang="uk-UA" dirty="0">
                <a:latin typeface="Comic Sans MS" panose="030F0702030302020204" pitchFamily="66" charset="0"/>
              </a:rPr>
              <a:t>причин неначе</a:t>
            </a:r>
            <a:r>
              <a:rPr lang="uk-UA" dirty="0" smtClean="0">
                <a:latin typeface="Comic Sans MS" panose="030F0702030302020204" pitchFamily="66" charset="0"/>
              </a:rPr>
              <a:t>,</a:t>
            </a:r>
          </a:p>
          <a:p>
            <a:r>
              <a:rPr lang="uk-UA" dirty="0" smtClean="0">
                <a:latin typeface="Comic Sans MS" panose="030F0702030302020204" pitchFamily="66" charset="0"/>
              </a:rPr>
              <a:t>А </a:t>
            </a:r>
            <a:r>
              <a:rPr lang="uk-UA" dirty="0">
                <a:latin typeface="Comic Sans MS" panose="030F0702030302020204" pitchFamily="66" charset="0"/>
              </a:rPr>
              <a:t>серце ревно плаче</a:t>
            </a:r>
            <a:r>
              <a:rPr lang="uk-UA" dirty="0" smtClean="0">
                <a:latin typeface="Comic Sans MS" panose="030F0702030302020204" pitchFamily="66" charset="0"/>
              </a:rPr>
              <a:t>!</a:t>
            </a:r>
          </a:p>
          <a:p>
            <a:endParaRPr lang="uk-UA" dirty="0" smtClean="0">
              <a:latin typeface="Comic Sans MS" panose="030F0702030302020204" pitchFamily="66" charset="0"/>
            </a:endParaRPr>
          </a:p>
          <a:p>
            <a:r>
              <a:rPr lang="uk-UA" dirty="0" smtClean="0">
                <a:latin typeface="Comic Sans MS" panose="030F0702030302020204" pitchFamily="66" charset="0"/>
              </a:rPr>
              <a:t>О</a:t>
            </a:r>
            <a:r>
              <a:rPr lang="uk-UA" dirty="0">
                <a:latin typeface="Comic Sans MS" panose="030F0702030302020204" pitchFamily="66" charset="0"/>
              </a:rPr>
              <a:t>, ніжно як </a:t>
            </a:r>
            <a:r>
              <a:rPr lang="uk-UA" dirty="0" err="1" smtClean="0">
                <a:latin typeface="Comic Sans MS" panose="030F0702030302020204" pitchFamily="66" charset="0"/>
              </a:rPr>
              <a:t>шумить</a:t>
            </a:r>
            <a:endParaRPr lang="uk-UA" dirty="0" smtClean="0">
              <a:latin typeface="Comic Sans MS" panose="030F0702030302020204" pitchFamily="66" charset="0"/>
            </a:endParaRPr>
          </a:p>
          <a:p>
            <a:r>
              <a:rPr lang="uk-UA" dirty="0" smtClean="0">
                <a:latin typeface="Comic Sans MS" panose="030F0702030302020204" pitchFamily="66" charset="0"/>
              </a:rPr>
              <a:t>Дощ </a:t>
            </a:r>
            <a:r>
              <a:rPr lang="uk-UA" dirty="0">
                <a:latin typeface="Comic Sans MS" panose="030F0702030302020204" pitchFamily="66" charset="0"/>
              </a:rPr>
              <a:t>по дахах, по листю</a:t>
            </a:r>
            <a:r>
              <a:rPr lang="uk-UA" dirty="0" smtClean="0">
                <a:latin typeface="Comic Sans MS" panose="030F0702030302020204" pitchFamily="66" charset="0"/>
              </a:rPr>
              <a:t>!</a:t>
            </a:r>
          </a:p>
          <a:p>
            <a:r>
              <a:rPr lang="uk-UA" dirty="0" smtClean="0">
                <a:latin typeface="Comic Sans MS" panose="030F0702030302020204" pitchFamily="66" charset="0"/>
              </a:rPr>
              <a:t>У </a:t>
            </a:r>
            <a:r>
              <a:rPr lang="uk-UA" dirty="0">
                <a:latin typeface="Comic Sans MS" panose="030F0702030302020204" pitchFamily="66" charset="0"/>
              </a:rPr>
              <a:t>цю тужливу </a:t>
            </a:r>
            <a:r>
              <a:rPr lang="uk-UA" dirty="0" smtClean="0">
                <a:latin typeface="Comic Sans MS" panose="030F0702030302020204" pitchFamily="66" charset="0"/>
              </a:rPr>
              <a:t>мить</a:t>
            </a:r>
          </a:p>
          <a:p>
            <a:r>
              <a:rPr lang="uk-UA" dirty="0" smtClean="0">
                <a:latin typeface="Comic Sans MS" panose="030F0702030302020204" pitchFamily="66" charset="0"/>
              </a:rPr>
              <a:t>Як </a:t>
            </a:r>
            <a:r>
              <a:rPr lang="uk-UA" dirty="0">
                <a:latin typeface="Comic Sans MS" panose="030F0702030302020204" pitchFamily="66" charset="0"/>
              </a:rPr>
              <a:t>солодко </a:t>
            </a:r>
            <a:r>
              <a:rPr lang="uk-UA" dirty="0" err="1">
                <a:latin typeface="Comic Sans MS" panose="030F0702030302020204" pitchFamily="66" charset="0"/>
              </a:rPr>
              <a:t>шумить</a:t>
            </a:r>
            <a:r>
              <a:rPr lang="uk-UA" dirty="0" smtClean="0">
                <a:latin typeface="Comic Sans MS" panose="030F0702030302020204" pitchFamily="66" charset="0"/>
              </a:rPr>
              <a:t>!</a:t>
            </a:r>
          </a:p>
          <a:p>
            <a:endParaRPr lang="uk-UA" dirty="0" smtClean="0">
              <a:latin typeface="Comic Sans MS" panose="030F0702030302020204" pitchFamily="66" charset="0"/>
            </a:endParaRPr>
          </a:p>
          <a:p>
            <a:r>
              <a:rPr lang="uk-UA" dirty="0" err="1" smtClean="0">
                <a:latin typeface="Comic Sans MS" panose="030F0702030302020204" pitchFamily="66" charset="0"/>
              </a:rPr>
              <a:t>Відкіль</a:t>
            </a:r>
            <a:r>
              <a:rPr lang="uk-UA" dirty="0" smtClean="0">
                <a:latin typeface="Comic Sans MS" panose="030F0702030302020204" pitchFamily="66" charset="0"/>
              </a:rPr>
              <a:t> </a:t>
            </a:r>
            <a:r>
              <a:rPr lang="uk-UA" dirty="0">
                <a:latin typeface="Comic Sans MS" panose="030F0702030302020204" pitchFamily="66" charset="0"/>
              </a:rPr>
              <a:t>цей плач, не знати</a:t>
            </a:r>
            <a:r>
              <a:rPr lang="uk-UA" dirty="0" smtClean="0">
                <a:latin typeface="Comic Sans MS" panose="030F0702030302020204" pitchFamily="66" charset="0"/>
              </a:rPr>
              <a:t>,</a:t>
            </a:r>
          </a:p>
          <a:p>
            <a:r>
              <a:rPr lang="uk-UA" dirty="0" smtClean="0">
                <a:latin typeface="Comic Sans MS" panose="030F0702030302020204" pitchFamily="66" charset="0"/>
              </a:rPr>
              <a:t>В </a:t>
            </a:r>
            <a:r>
              <a:rPr lang="uk-UA" dirty="0">
                <a:latin typeface="Comic Sans MS" panose="030F0702030302020204" pitchFamily="66" charset="0"/>
              </a:rPr>
              <a:t>осиротілім серці</a:t>
            </a:r>
            <a:r>
              <a:rPr lang="uk-UA" dirty="0" smtClean="0">
                <a:latin typeface="Comic Sans MS" panose="030F0702030302020204" pitchFamily="66" charset="0"/>
              </a:rPr>
              <a:t>?</a:t>
            </a:r>
          </a:p>
          <a:p>
            <a:r>
              <a:rPr lang="uk-UA" dirty="0" smtClean="0">
                <a:latin typeface="Comic Sans MS" panose="030F0702030302020204" pitchFamily="66" charset="0"/>
              </a:rPr>
              <a:t>Ні </a:t>
            </a:r>
            <a:r>
              <a:rPr lang="uk-UA" dirty="0">
                <a:latin typeface="Comic Sans MS" panose="030F0702030302020204" pitchFamily="66" charset="0"/>
              </a:rPr>
              <a:t>зради, ні утрати</a:t>
            </a:r>
            <a:r>
              <a:rPr lang="uk-UA" dirty="0" smtClean="0">
                <a:latin typeface="Comic Sans MS" panose="030F0702030302020204" pitchFamily="66" charset="0"/>
              </a:rPr>
              <a:t>,-</a:t>
            </a:r>
          </a:p>
          <a:p>
            <a:r>
              <a:rPr lang="uk-UA" dirty="0" err="1" smtClean="0">
                <a:latin typeface="Comic Sans MS" panose="030F0702030302020204" pitchFamily="66" charset="0"/>
              </a:rPr>
              <a:t>Відкіль</a:t>
            </a:r>
            <a:r>
              <a:rPr lang="uk-UA" dirty="0" smtClean="0">
                <a:latin typeface="Comic Sans MS" panose="030F0702030302020204" pitchFamily="66" charset="0"/>
              </a:rPr>
              <a:t> </a:t>
            </a:r>
            <a:r>
              <a:rPr lang="uk-UA" dirty="0">
                <a:latin typeface="Comic Sans MS" panose="030F0702030302020204" pitchFamily="66" charset="0"/>
              </a:rPr>
              <a:t>журба, не знати</a:t>
            </a:r>
            <a:r>
              <a:rPr lang="uk-UA" dirty="0" smtClean="0">
                <a:latin typeface="Comic Sans MS" panose="030F0702030302020204" pitchFamily="66" charset="0"/>
              </a:rPr>
              <a:t>.</a:t>
            </a:r>
          </a:p>
          <a:p>
            <a:endParaRPr lang="uk-UA" dirty="0" smtClean="0">
              <a:latin typeface="Comic Sans MS" panose="030F0702030302020204" pitchFamily="66" charset="0"/>
            </a:endParaRPr>
          </a:p>
          <a:p>
            <a:r>
              <a:rPr lang="uk-UA" dirty="0" smtClean="0">
                <a:latin typeface="Comic Sans MS" panose="030F0702030302020204" pitchFamily="66" charset="0"/>
              </a:rPr>
              <a:t>Найтяжчий</a:t>
            </a:r>
            <a:r>
              <a:rPr lang="uk-UA" dirty="0">
                <a:latin typeface="Comic Sans MS" panose="030F0702030302020204" pitchFamily="66" charset="0"/>
              </a:rPr>
              <a:t>, певне, сум</a:t>
            </a:r>
            <a:r>
              <a:rPr lang="uk-UA" dirty="0" smtClean="0">
                <a:latin typeface="Comic Sans MS" panose="030F0702030302020204" pitchFamily="66" charset="0"/>
              </a:rPr>
              <a:t>.</a:t>
            </a:r>
            <a:r>
              <a:rPr lang="ru-RU" dirty="0">
                <a:latin typeface="Comic Sans MS" panose="030F0702030302020204" pitchFamily="66" charset="0"/>
              </a:rPr>
              <a:t> </a:t>
            </a:r>
            <a:endParaRPr lang="ru-RU" dirty="0" smtClean="0">
              <a:latin typeface="Comic Sans MS" panose="030F0702030302020204" pitchFamily="66" charset="0"/>
            </a:endParaRPr>
          </a:p>
          <a:p>
            <a:r>
              <a:rPr lang="ru-RU" dirty="0" smtClean="0">
                <a:latin typeface="Comic Sans MS" panose="030F0702030302020204" pitchFamily="66" charset="0"/>
              </a:rPr>
              <a:t>Без </a:t>
            </a:r>
            <a:r>
              <a:rPr lang="ru-RU" dirty="0" err="1">
                <a:latin typeface="Comic Sans MS" panose="030F0702030302020204" pitchFamily="66" charset="0"/>
              </a:rPr>
              <a:t>гніву</a:t>
            </a:r>
            <a:r>
              <a:rPr lang="ru-RU" dirty="0">
                <a:latin typeface="Comic Sans MS" panose="030F0702030302020204" pitchFamily="66" charset="0"/>
              </a:rPr>
              <a:t>, без </a:t>
            </a:r>
            <a:r>
              <a:rPr lang="ru-RU" dirty="0" err="1">
                <a:latin typeface="Comic Sans MS" panose="030F0702030302020204" pitchFamily="66" charset="0"/>
              </a:rPr>
              <a:t>любові</a:t>
            </a:r>
            <a:r>
              <a:rPr lang="ru-RU" dirty="0" smtClean="0">
                <a:latin typeface="Comic Sans MS" panose="030F0702030302020204" pitchFamily="66" charset="0"/>
              </a:rPr>
              <a:t>,</a:t>
            </a:r>
            <a:endParaRPr lang="ru-RU" dirty="0">
              <a:latin typeface="Comic Sans MS" panose="030F0702030302020204" pitchFamily="66" charset="0"/>
            </a:endParaRPr>
          </a:p>
          <a:p>
            <a:r>
              <a:rPr lang="ru-RU" dirty="0">
                <a:latin typeface="Comic Sans MS" panose="030F0702030302020204" pitchFamily="66" charset="0"/>
              </a:rPr>
              <a:t>Без </a:t>
            </a:r>
            <a:r>
              <a:rPr lang="ru-RU" dirty="0" err="1">
                <a:latin typeface="Comic Sans MS" panose="030F0702030302020204" pitchFamily="66" charset="0"/>
              </a:rPr>
              <a:t>ревнощів</a:t>
            </a:r>
            <a:r>
              <a:rPr lang="ru-RU" dirty="0">
                <a:latin typeface="Comic Sans MS" panose="030F0702030302020204" pitchFamily="66" charset="0"/>
              </a:rPr>
              <a:t>, без дум </a:t>
            </a:r>
            <a:r>
              <a:rPr lang="ru-RU" dirty="0" smtClean="0">
                <a:latin typeface="Comic Sans MS" panose="030F0702030302020204" pitchFamily="66" charset="0"/>
              </a:rPr>
              <a:t>—</a:t>
            </a:r>
            <a:endParaRPr lang="ru-RU" dirty="0">
              <a:latin typeface="Comic Sans MS" panose="030F0702030302020204" pitchFamily="66" charset="0"/>
            </a:endParaRPr>
          </a:p>
          <a:p>
            <a:r>
              <a:rPr lang="ru-RU" dirty="0" err="1">
                <a:latin typeface="Comic Sans MS" panose="030F0702030302020204" pitchFamily="66" charset="0"/>
              </a:rPr>
              <a:t>Такий</a:t>
            </a:r>
            <a:r>
              <a:rPr lang="ru-RU" dirty="0">
                <a:latin typeface="Comic Sans MS" panose="030F0702030302020204" pitchFamily="66" charset="0"/>
              </a:rPr>
              <a:t> </a:t>
            </a:r>
            <a:r>
              <a:rPr lang="ru-RU" dirty="0" err="1">
                <a:latin typeface="Comic Sans MS" panose="030F0702030302020204" pitchFamily="66" charset="0"/>
              </a:rPr>
              <a:t>нестерпний</a:t>
            </a:r>
            <a:r>
              <a:rPr lang="ru-RU" dirty="0">
                <a:latin typeface="Comic Sans MS" panose="030F0702030302020204" pitchFamily="66" charset="0"/>
              </a:rPr>
              <a:t> </a:t>
            </a:r>
            <a:r>
              <a:rPr lang="ru-RU" dirty="0" err="1">
                <a:latin typeface="Comic Sans MS" panose="030F0702030302020204" pitchFamily="66" charset="0"/>
              </a:rPr>
              <a:t>сум</a:t>
            </a:r>
            <a:endParaRPr lang="uk-UA" dirty="0">
              <a:latin typeface="Comic Sans MS" panose="030F0702030302020204" pitchFamily="66" charset="0"/>
            </a:endParaRPr>
          </a:p>
        </p:txBody>
      </p:sp>
      <p:pic>
        <p:nvPicPr>
          <p:cNvPr id="19459" name="Picture 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786314" y="1571612"/>
            <a:ext cx="3744416" cy="2804698"/>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35046835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60000"/>
                <a:lumOff val="40000"/>
              </a:schemeClr>
            </a:gs>
            <a:gs pos="72494">
              <a:schemeClr val="bg1">
                <a:lumMod val="50000"/>
              </a:schemeClr>
            </a:gs>
            <a:gs pos="52900">
              <a:schemeClr val="bg1">
                <a:lumMod val="85000"/>
              </a:schemeClr>
            </a:gs>
            <a:gs pos="25000">
              <a:schemeClr val="bg1">
                <a:lumMod val="5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TextBox 2"/>
          <p:cNvSpPr txBox="1"/>
          <p:nvPr/>
        </p:nvSpPr>
        <p:spPr>
          <a:xfrm>
            <a:off x="179512" y="404664"/>
            <a:ext cx="8640960" cy="2862322"/>
          </a:xfrm>
          <a:prstGeom prst="rect">
            <a:avLst/>
          </a:prstGeom>
          <a:noFill/>
        </p:spPr>
        <p:txBody>
          <a:bodyPr wrap="square" rtlCol="0">
            <a:spAutoFit/>
          </a:bodyPr>
          <a:lstStyle/>
          <a:p>
            <a:pPr indent="361950" algn="just"/>
            <a:r>
              <a:rPr lang="uk-UA" dirty="0">
                <a:solidFill>
                  <a:schemeClr val="accent2">
                    <a:lumMod val="50000"/>
                  </a:schemeClr>
                </a:solidFill>
                <a:latin typeface="Comic Sans MS" panose="030F0702030302020204" pitchFamily="66" charset="0"/>
              </a:rPr>
              <a:t>Повернувшись до Парижа, а після переїхавши до Лондона, Верлен намагався налагодити своє життя: викладав мови, займався сільським господарством, але врешті-решт повністю віддався літературній праці</a:t>
            </a:r>
            <a:r>
              <a:rPr lang="uk-UA" dirty="0" smtClean="0">
                <a:solidFill>
                  <a:schemeClr val="accent2">
                    <a:lumMod val="50000"/>
                  </a:schemeClr>
                </a:solidFill>
                <a:latin typeface="Comic Sans MS" panose="030F0702030302020204" pitchFamily="66" charset="0"/>
              </a:rPr>
              <a:t>.</a:t>
            </a:r>
          </a:p>
          <a:p>
            <a:pPr indent="361950" algn="just"/>
            <a:r>
              <a:rPr lang="uk-UA" dirty="0" smtClean="0">
                <a:solidFill>
                  <a:schemeClr val="accent2">
                    <a:lumMod val="50000"/>
                  </a:schemeClr>
                </a:solidFill>
                <a:latin typeface="Comic Sans MS" panose="030F0702030302020204" pitchFamily="66" charset="0"/>
              </a:rPr>
              <a:t>У </a:t>
            </a:r>
            <a:r>
              <a:rPr lang="uk-UA" dirty="0">
                <a:solidFill>
                  <a:schemeClr val="accent2">
                    <a:lumMod val="50000"/>
                  </a:schemeClr>
                </a:solidFill>
                <a:latin typeface="Comic Sans MS" panose="030F0702030302020204" pitchFamily="66" charset="0"/>
              </a:rPr>
              <a:t>70-80-і роки поет все більше звертається до Бога. Релігійний  настрій відбився в його </a:t>
            </a:r>
            <a:r>
              <a:rPr lang="uk-UA" b="1" dirty="0">
                <a:solidFill>
                  <a:schemeClr val="accent2">
                    <a:lumMod val="50000"/>
                  </a:schemeClr>
                </a:solidFill>
                <a:latin typeface="Comic Sans MS" panose="030F0702030302020204" pitchFamily="66" charset="0"/>
              </a:rPr>
              <a:t>збірці «Мудрість</a:t>
            </a:r>
            <a:r>
              <a:rPr lang="uk-UA" dirty="0">
                <a:solidFill>
                  <a:schemeClr val="accent2">
                    <a:lumMod val="50000"/>
                  </a:schemeClr>
                </a:solidFill>
                <a:latin typeface="Comic Sans MS" panose="030F0702030302020204" pitchFamily="66" charset="0"/>
              </a:rPr>
              <a:t>» (1881).У 1884 р виходить збірка </a:t>
            </a:r>
            <a:r>
              <a:rPr lang="uk-UA" b="1" dirty="0">
                <a:solidFill>
                  <a:schemeClr val="accent2">
                    <a:lumMod val="50000"/>
                  </a:schemeClr>
                </a:solidFill>
                <a:latin typeface="Comic Sans MS" panose="030F0702030302020204" pitchFamily="66" charset="0"/>
              </a:rPr>
              <a:t>«Колись і недавно» </a:t>
            </a:r>
            <a:r>
              <a:rPr lang="uk-UA" dirty="0">
                <a:solidFill>
                  <a:schemeClr val="accent2">
                    <a:lumMod val="50000"/>
                  </a:schemeClr>
                </a:solidFill>
                <a:latin typeface="Comic Sans MS" panose="030F0702030302020204" pitchFamily="66" charset="0"/>
              </a:rPr>
              <a:t>і книга літературно-критичних статей </a:t>
            </a:r>
            <a:r>
              <a:rPr lang="uk-UA" b="1" dirty="0">
                <a:solidFill>
                  <a:schemeClr val="accent2">
                    <a:lumMod val="50000"/>
                  </a:schemeClr>
                </a:solidFill>
                <a:latin typeface="Comic Sans MS" panose="030F0702030302020204" pitchFamily="66" charset="0"/>
              </a:rPr>
              <a:t>«Прокляті поети», </a:t>
            </a:r>
            <a:r>
              <a:rPr lang="uk-UA" dirty="0">
                <a:solidFill>
                  <a:schemeClr val="accent2">
                    <a:lumMod val="50000"/>
                  </a:schemeClr>
                </a:solidFill>
                <a:latin typeface="Comic Sans MS" panose="030F0702030302020204" pitchFamily="66" charset="0"/>
              </a:rPr>
              <a:t>куди увійшли нариси про шістьох поетів, у тому числі і про Артюра Рембо, Стефана </a:t>
            </a:r>
            <a:r>
              <a:rPr lang="uk-UA" dirty="0" err="1">
                <a:solidFill>
                  <a:schemeClr val="accent2">
                    <a:lumMod val="50000"/>
                  </a:schemeClr>
                </a:solidFill>
                <a:latin typeface="Comic Sans MS" panose="030F0702030302020204" pitchFamily="66" charset="0"/>
              </a:rPr>
              <a:t>Малларме</a:t>
            </a:r>
            <a:r>
              <a:rPr lang="uk-UA" dirty="0">
                <a:solidFill>
                  <a:schemeClr val="accent2">
                    <a:lumMod val="50000"/>
                  </a:schemeClr>
                </a:solidFill>
                <a:latin typeface="Comic Sans MS" panose="030F0702030302020204" pitchFamily="66" charset="0"/>
              </a:rPr>
              <a:t> і самого Поля Верлена</a:t>
            </a:r>
            <a:r>
              <a:rPr lang="uk-UA" dirty="0" smtClean="0">
                <a:solidFill>
                  <a:schemeClr val="accent2">
                    <a:lumMod val="50000"/>
                  </a:schemeClr>
                </a:solidFill>
                <a:latin typeface="Comic Sans MS" panose="030F0702030302020204" pitchFamily="66" charset="0"/>
              </a:rPr>
              <a:t>.</a:t>
            </a:r>
          </a:p>
          <a:p>
            <a:pPr indent="361950" algn="just"/>
            <a:r>
              <a:rPr lang="uk-UA" dirty="0" smtClean="0">
                <a:solidFill>
                  <a:schemeClr val="accent2">
                    <a:lumMod val="50000"/>
                  </a:schemeClr>
                </a:solidFill>
                <a:latin typeface="Comic Sans MS" panose="030F0702030302020204" pitchFamily="66" charset="0"/>
              </a:rPr>
              <a:t>Естетичні </a:t>
            </a:r>
            <a:r>
              <a:rPr lang="uk-UA" dirty="0">
                <a:solidFill>
                  <a:schemeClr val="accent2">
                    <a:lumMod val="50000"/>
                  </a:schemeClr>
                </a:solidFill>
                <a:latin typeface="Comic Sans MS" panose="030F0702030302020204" pitchFamily="66" charset="0"/>
              </a:rPr>
              <a:t>принципи поета отримують досконалу форму у збірниках останнього періоду </a:t>
            </a:r>
            <a:r>
              <a:rPr lang="uk-UA" b="1" dirty="0">
                <a:solidFill>
                  <a:schemeClr val="accent2">
                    <a:lumMod val="50000"/>
                  </a:schemeClr>
                </a:solidFill>
                <a:latin typeface="Comic Sans MS" panose="030F0702030302020204" pitchFamily="66" charset="0"/>
              </a:rPr>
              <a:t>«Любов» (1888), «Щастя» і «Пісні для неї» (1891</a:t>
            </a:r>
            <a:r>
              <a:rPr lang="uk-UA" b="1" dirty="0" smtClean="0">
                <a:solidFill>
                  <a:schemeClr val="accent2">
                    <a:lumMod val="50000"/>
                  </a:schemeClr>
                </a:solidFill>
                <a:latin typeface="Comic Sans MS" panose="030F0702030302020204" pitchFamily="66" charset="0"/>
              </a:rPr>
              <a:t>).</a:t>
            </a:r>
            <a:endParaRPr lang="uk-UA" b="1" dirty="0">
              <a:solidFill>
                <a:schemeClr val="accent2">
                  <a:lumMod val="50000"/>
                </a:schemeClr>
              </a:solidFill>
              <a:latin typeface="Comic Sans MS" panose="030F0702030302020204" pitchFamily="66" charset="0"/>
            </a:endParaRPr>
          </a:p>
        </p:txBody>
      </p:sp>
    </p:spTree>
    <p:extLst>
      <p:ext uri="{BB962C8B-B14F-4D97-AF65-F5344CB8AC3E}">
        <p14:creationId xmlns:p14="http://schemas.microsoft.com/office/powerpoint/2010/main" xmlns="" val="36843738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356586"/>
            <a:ext cx="8496944" cy="1477328"/>
          </a:xfrm>
          <a:prstGeom prst="rect">
            <a:avLst/>
          </a:prstGeom>
          <a:noFill/>
        </p:spPr>
        <p:txBody>
          <a:bodyPr wrap="square" rtlCol="0">
            <a:spAutoFit/>
          </a:bodyPr>
          <a:lstStyle/>
          <a:p>
            <a:pPr indent="361950" algn="just"/>
            <a:r>
              <a:rPr lang="uk-UA" b="1" dirty="0">
                <a:latin typeface="Comic Sans MS" panose="030F0702030302020204" pitchFamily="66" charset="0"/>
              </a:rPr>
              <a:t>Письменник очолював плеяду молодих поетів. Його вірші отримали шалену популярність. На традиційній церемонії обрання «короля поетів» 1891 після смерті Л. де Ліля, більшу кількість голосів було віддано за Верлена</a:t>
            </a:r>
            <a:r>
              <a:rPr lang="uk-UA" b="1" dirty="0" smtClean="0">
                <a:latin typeface="Comic Sans MS" panose="030F0702030302020204" pitchFamily="66" charset="0"/>
              </a:rPr>
              <a:t>. Але </a:t>
            </a:r>
            <a:r>
              <a:rPr lang="uk-UA" b="1" dirty="0">
                <a:latin typeface="Comic Sans MS" panose="030F0702030302020204" pitchFamily="66" charset="0"/>
              </a:rPr>
              <a:t>визнання прийшло надто пізно: здоров’я письменника похитнулося. </a:t>
            </a:r>
          </a:p>
        </p:txBody>
      </p:sp>
      <p:pic>
        <p:nvPicPr>
          <p:cNvPr id="16387" name="Picture 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000100" y="1785926"/>
            <a:ext cx="1724025" cy="26479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6388" name="Picture 4"/>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000232" y="4071942"/>
            <a:ext cx="1838325" cy="24955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6390" name="Picture 6"/>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6715140" y="1928802"/>
            <a:ext cx="1790700" cy="25527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6392" name="Picture 8"/>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4000496" y="1928802"/>
            <a:ext cx="1714500" cy="26765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6394" name="Picture 10"/>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4786314" y="4071942"/>
            <a:ext cx="1819275" cy="25146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69744088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39575">
              <a:schemeClr val="bg2">
                <a:lumMod val="25000"/>
              </a:schemeClr>
            </a:gs>
            <a:gs pos="0">
              <a:schemeClr val="bg2">
                <a:lumMod val="50000"/>
              </a:schemeClr>
            </a:gs>
            <a:gs pos="72494">
              <a:schemeClr val="bg1">
                <a:lumMod val="50000"/>
              </a:schemeClr>
            </a:gs>
            <a:gs pos="83331">
              <a:schemeClr val="bg2">
                <a:lumMod val="10000"/>
              </a:schemeClr>
            </a:gs>
            <a:gs pos="52900">
              <a:schemeClr val="bg2">
                <a:lumMod val="25000"/>
              </a:schemeClr>
            </a:gs>
            <a:gs pos="20000">
              <a:schemeClr val="bg1">
                <a:lumMod val="95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357290" y="1500174"/>
            <a:ext cx="6500858" cy="487564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2" name="TextBox 1"/>
          <p:cNvSpPr txBox="1"/>
          <p:nvPr/>
        </p:nvSpPr>
        <p:spPr>
          <a:xfrm>
            <a:off x="107504" y="332656"/>
            <a:ext cx="8856983" cy="1015663"/>
          </a:xfrm>
          <a:prstGeom prst="rect">
            <a:avLst/>
          </a:prstGeom>
          <a:noFill/>
        </p:spPr>
        <p:txBody>
          <a:bodyPr wrap="square" rtlCol="0">
            <a:spAutoFit/>
          </a:bodyPr>
          <a:lstStyle/>
          <a:p>
            <a:pPr algn="ctr"/>
            <a:r>
              <a:rPr lang="ru-RU" b="1" dirty="0" smtClean="0">
                <a:solidFill>
                  <a:schemeClr val="bg2">
                    <a:lumMod val="10000"/>
                  </a:schemeClr>
                </a:solidFill>
                <a:latin typeface="Comic Sans MS" panose="030F0702030302020204" pitchFamily="66" charset="0"/>
              </a:rPr>
              <a:t>  </a:t>
            </a:r>
            <a:r>
              <a:rPr lang="uk-UA" sz="2000" b="1" dirty="0" smtClean="0">
                <a:solidFill>
                  <a:schemeClr val="bg2">
                    <a:lumMod val="10000"/>
                  </a:schemeClr>
                </a:solidFill>
                <a:latin typeface="Comic Sans MS" panose="030F0702030302020204" pitchFamily="66" charset="0"/>
              </a:rPr>
              <a:t>Талановитий поет останні роки хворів і майже постійно змушений був знаходиться в лікарнях.8 січня 1896 поет помер від  кровотечі в легенях </a:t>
            </a:r>
            <a:endParaRPr lang="uk-UA" sz="2000" b="1" dirty="0">
              <a:solidFill>
                <a:schemeClr val="bg2">
                  <a:lumMod val="10000"/>
                </a:schemeClr>
              </a:solidFill>
              <a:latin typeface="Comic Sans MS" panose="030F0702030302020204" pitchFamily="66" charset="0"/>
            </a:endParaRPr>
          </a:p>
        </p:txBody>
      </p:sp>
    </p:spTree>
    <p:extLst>
      <p:ext uri="{BB962C8B-B14F-4D97-AF65-F5344CB8AC3E}">
        <p14:creationId xmlns:p14="http://schemas.microsoft.com/office/powerpoint/2010/main" xmlns="" val="22324981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00034" y="285727"/>
            <a:ext cx="8786874" cy="5816977"/>
          </a:xfrm>
          <a:prstGeom prst="rect">
            <a:avLst/>
          </a:prstGeom>
        </p:spPr>
        <p:txBody>
          <a:bodyPr wrap="square">
            <a:spAutoFit/>
          </a:bodyPr>
          <a:lstStyle/>
          <a:p>
            <a:pPr algn="ctr"/>
            <a:r>
              <a:rPr lang="uk-UA" sz="2400" dirty="0" smtClean="0">
                <a:latin typeface="Comic Sans MS" panose="030F0702030302020204" pitchFamily="66" charset="0"/>
              </a:rPr>
              <a:t>Тестові  завдання</a:t>
            </a:r>
          </a:p>
          <a:p>
            <a:pPr algn="ctr"/>
            <a:endParaRPr lang="uk-UA" sz="2400" dirty="0" smtClean="0">
              <a:latin typeface="Comic Sans MS" panose="030F0702030302020204" pitchFamily="66" charset="0"/>
            </a:endParaRPr>
          </a:p>
          <a:p>
            <a:r>
              <a:rPr lang="uk-UA" dirty="0" smtClean="0">
                <a:latin typeface="Times New Roman" panose="02020603050405020304" pitchFamily="18" charset="0"/>
                <a:cs typeface="Times New Roman" panose="02020603050405020304" pitchFamily="18" charset="0"/>
              </a:rPr>
              <a:t>1. П. Верлен народився у місті   А Дублін; Б </a:t>
            </a:r>
            <a:r>
              <a:rPr lang="uk-UA" dirty="0" err="1" smtClean="0">
                <a:latin typeface="Times New Roman" panose="02020603050405020304" pitchFamily="18" charset="0"/>
                <a:cs typeface="Times New Roman" panose="02020603050405020304" pitchFamily="18" charset="0"/>
              </a:rPr>
              <a:t>Мец</a:t>
            </a:r>
            <a:r>
              <a:rPr lang="uk-UA" dirty="0" smtClean="0">
                <a:latin typeface="Times New Roman" panose="02020603050405020304" pitchFamily="18" charset="0"/>
                <a:cs typeface="Times New Roman" panose="02020603050405020304" pitchFamily="18" charset="0"/>
              </a:rPr>
              <a:t>; В Париж</a:t>
            </a:r>
          </a:p>
          <a:p>
            <a:r>
              <a:rPr lang="uk-UA" dirty="0" smtClean="0">
                <a:latin typeface="Times New Roman" panose="02020603050405020304" pitchFamily="18" charset="0"/>
                <a:cs typeface="Times New Roman" panose="02020603050405020304" pitchFamily="18" charset="0"/>
              </a:rPr>
              <a:t>2. Твір, який не належить П. Верлену </a:t>
            </a:r>
          </a:p>
          <a:p>
            <a:r>
              <a:rPr lang="uk-UA" dirty="0" smtClean="0">
                <a:latin typeface="Times New Roman" panose="02020603050405020304" pitchFamily="18" charset="0"/>
                <a:cs typeface="Times New Roman" panose="02020603050405020304" pitchFamily="18" charset="0"/>
              </a:rPr>
              <a:t>А «Альбатрос»; Б «Поетичне мистецтво»; В «Осіння пісня»</a:t>
            </a:r>
          </a:p>
          <a:p>
            <a:r>
              <a:rPr lang="uk-UA" dirty="0" smtClean="0">
                <a:latin typeface="Times New Roman" panose="02020603050405020304" pitchFamily="18" charset="0"/>
                <a:cs typeface="Times New Roman" panose="02020603050405020304" pitchFamily="18" charset="0"/>
              </a:rPr>
              <a:t>3. </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Яким</a:t>
            </a:r>
            <a:r>
              <a:rPr lang="ru-RU" dirty="0" smtClean="0">
                <a:latin typeface="Times New Roman" panose="02020603050405020304" pitchFamily="18" charset="0"/>
                <a:cs typeface="Times New Roman" panose="02020603050405020304" pitchFamily="18" charset="0"/>
              </a:rPr>
              <a:t>, на думку </a:t>
            </a:r>
            <a:r>
              <a:rPr lang="ru-RU" dirty="0" err="1" smtClean="0">
                <a:latin typeface="Times New Roman" panose="02020603050405020304" pitchFamily="18" charset="0"/>
                <a:cs typeface="Times New Roman" panose="02020603050405020304" pitchFamily="18" charset="0"/>
              </a:rPr>
              <a:t>поета</a:t>
            </a:r>
            <a:r>
              <a:rPr lang="ru-RU" dirty="0" smtClean="0">
                <a:latin typeface="Times New Roman" panose="02020603050405020304" pitchFamily="18" charset="0"/>
                <a:cs typeface="Times New Roman" panose="02020603050405020304" pitchFamily="18" charset="0"/>
              </a:rPr>
              <a:t>, повинен бути </a:t>
            </a:r>
            <a:r>
              <a:rPr lang="ru-RU" dirty="0" err="1" smtClean="0">
                <a:latin typeface="Times New Roman" panose="02020603050405020304" pitchFamily="18" charset="0"/>
                <a:cs typeface="Times New Roman" panose="02020603050405020304" pitchFamily="18" charset="0"/>
              </a:rPr>
              <a:t>вірш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Поетичне</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мистецтво</a:t>
            </a:r>
            <a:r>
              <a:rPr lang="ru-RU" dirty="0" smtClean="0">
                <a:latin typeface="Times New Roman" panose="02020603050405020304" pitchFamily="18" charset="0"/>
                <a:cs typeface="Times New Roman" panose="02020603050405020304" pitchFamily="18" charset="0"/>
              </a:rPr>
              <a:t>»? А любим;</a:t>
            </a:r>
          </a:p>
          <a:p>
            <a:r>
              <a:rPr lang="ru-RU" dirty="0" smtClean="0">
                <a:latin typeface="Times New Roman" panose="02020603050405020304" pitchFamily="18" charset="0"/>
                <a:cs typeface="Times New Roman" panose="02020603050405020304" pitchFamily="18" charset="0"/>
              </a:rPr>
              <a:t>Б </a:t>
            </a:r>
            <a:r>
              <a:rPr lang="ru-RU" dirty="0" err="1" smtClean="0">
                <a:latin typeface="Times New Roman" panose="02020603050405020304" pitchFamily="18" charset="0"/>
                <a:cs typeface="Times New Roman" panose="02020603050405020304" pitchFamily="18" charset="0"/>
              </a:rPr>
              <a:t>жорстоким</a:t>
            </a:r>
            <a:r>
              <a:rPr lang="ru-RU" dirty="0" smtClean="0">
                <a:latin typeface="Times New Roman" panose="02020603050405020304" pitchFamily="18" charset="0"/>
                <a:cs typeface="Times New Roman" panose="02020603050405020304" pitchFamily="18" charset="0"/>
              </a:rPr>
              <a:t>;  В </a:t>
            </a:r>
            <a:r>
              <a:rPr lang="ru-RU" dirty="0" err="1" smtClean="0">
                <a:latin typeface="Times New Roman" panose="02020603050405020304" pitchFamily="18" charset="0"/>
                <a:cs typeface="Times New Roman" panose="02020603050405020304" pitchFamily="18" charset="0"/>
              </a:rPr>
              <a:t>крилатим</a:t>
            </a:r>
            <a:r>
              <a:rPr lang="ru-RU" dirty="0" smtClean="0">
                <a:latin typeface="Times New Roman" panose="02020603050405020304" pitchFamily="18" charset="0"/>
                <a:cs typeface="Times New Roman" panose="02020603050405020304" pitchFamily="18" charset="0"/>
              </a:rPr>
              <a:t>;  Г </a:t>
            </a:r>
            <a:r>
              <a:rPr lang="ru-RU" dirty="0" err="1" smtClean="0">
                <a:latin typeface="Times New Roman" panose="02020603050405020304" pitchFamily="18" charset="0"/>
                <a:cs typeface="Times New Roman" panose="02020603050405020304" pitchFamily="18" charset="0"/>
              </a:rPr>
              <a:t>сп’янілим</a:t>
            </a:r>
            <a:r>
              <a:rPr lang="ru-RU" dirty="0" smtClean="0">
                <a:latin typeface="Times New Roman" panose="02020603050405020304" pitchFamily="18" charset="0"/>
                <a:cs typeface="Times New Roman" panose="02020603050405020304" pitchFamily="18" charset="0"/>
              </a:rPr>
              <a:t>;</a:t>
            </a:r>
          </a:p>
          <a:p>
            <a:pPr marL="342900" indent="-342900">
              <a:buAutoNum type="arabicPeriod" startAt="4"/>
            </a:pPr>
            <a:r>
              <a:rPr lang="ru-RU" dirty="0" smtClean="0">
                <a:latin typeface="Times New Roman" panose="02020603050405020304" pitchFamily="18" charset="0"/>
                <a:cs typeface="Times New Roman" panose="02020603050405020304" pitchFamily="18" charset="0"/>
              </a:rPr>
              <a:t>Яка </a:t>
            </a:r>
            <a:r>
              <a:rPr lang="ru-RU" dirty="0" err="1" smtClean="0">
                <a:latin typeface="Times New Roman" panose="02020603050405020304" pitchFamily="18" charset="0"/>
                <a:cs typeface="Times New Roman" panose="02020603050405020304" pitchFamily="18" charset="0"/>
              </a:rPr>
              <a:t>збірка</a:t>
            </a:r>
            <a:r>
              <a:rPr lang="ru-RU" dirty="0" smtClean="0">
                <a:latin typeface="Times New Roman" panose="02020603050405020304" pitchFamily="18" charset="0"/>
                <a:cs typeface="Times New Roman" panose="02020603050405020304" pitchFamily="18" charset="0"/>
              </a:rPr>
              <a:t> не </a:t>
            </a:r>
            <a:r>
              <a:rPr lang="ru-RU" dirty="0" err="1" smtClean="0">
                <a:latin typeface="Times New Roman" panose="02020603050405020304" pitchFamily="18" charset="0"/>
                <a:cs typeface="Times New Roman" panose="02020603050405020304" pitchFamily="18" charset="0"/>
              </a:rPr>
              <a:t>належить</a:t>
            </a:r>
            <a:r>
              <a:rPr lang="ru-RU" dirty="0" smtClean="0">
                <a:latin typeface="Times New Roman" panose="02020603050405020304" pitchFamily="18" charset="0"/>
                <a:cs typeface="Times New Roman" panose="02020603050405020304" pitchFamily="18" charset="0"/>
              </a:rPr>
              <a:t> П. Верлену: А «</a:t>
            </a:r>
            <a:r>
              <a:rPr lang="ru-RU" dirty="0" err="1" smtClean="0">
                <a:latin typeface="Times New Roman" panose="02020603050405020304" pitchFamily="18" charset="0"/>
                <a:cs typeface="Times New Roman" panose="02020603050405020304" pitchFamily="18" charset="0"/>
              </a:rPr>
              <a:t>Сатурнічні</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поезії</a:t>
            </a:r>
            <a:r>
              <a:rPr lang="ru-RU" dirty="0" smtClean="0">
                <a:latin typeface="Times New Roman" panose="02020603050405020304" pitchFamily="18" charset="0"/>
                <a:cs typeface="Times New Roman" panose="02020603050405020304" pitchFamily="18" charset="0"/>
              </a:rPr>
              <a:t>»; Б «</a:t>
            </a:r>
            <a:r>
              <a:rPr lang="ru-RU" dirty="0" err="1" smtClean="0">
                <a:latin typeface="Times New Roman" panose="02020603050405020304" pitchFamily="18" charset="0"/>
                <a:cs typeface="Times New Roman" panose="02020603050405020304" pitchFamily="18" charset="0"/>
              </a:rPr>
              <a:t>Квіти</a:t>
            </a:r>
            <a:r>
              <a:rPr lang="ru-RU" dirty="0" smtClean="0">
                <a:latin typeface="Times New Roman" panose="02020603050405020304" pitchFamily="18" charset="0"/>
                <a:cs typeface="Times New Roman" panose="02020603050405020304" pitchFamily="18" charset="0"/>
              </a:rPr>
              <a:t> Зла»; </a:t>
            </a:r>
          </a:p>
          <a:p>
            <a:pPr marL="342900" indent="-342900">
              <a:buAutoNum type="arabicPeriod" startAt="4"/>
            </a:pPr>
            <a:r>
              <a:rPr lang="ru-RU" dirty="0" smtClean="0">
                <a:latin typeface="Times New Roman" panose="02020603050405020304" pitchFamily="18" charset="0"/>
                <a:cs typeface="Times New Roman" panose="02020603050405020304" pitchFamily="18" charset="0"/>
              </a:rPr>
              <a:t>В «</a:t>
            </a:r>
            <a:r>
              <a:rPr lang="ru-RU" dirty="0" err="1" smtClean="0">
                <a:latin typeface="Times New Roman" panose="02020603050405020304" pitchFamily="18" charset="0"/>
                <a:cs typeface="Times New Roman" panose="02020603050405020304" pitchFamily="18" charset="0"/>
              </a:rPr>
              <a:t>Мудрість</a:t>
            </a:r>
            <a:r>
              <a:rPr lang="ru-RU" dirty="0" smtClean="0">
                <a:latin typeface="Times New Roman" panose="02020603050405020304" pitchFamily="18" charset="0"/>
                <a:cs typeface="Times New Roman" panose="02020603050405020304" pitchFamily="18" charset="0"/>
              </a:rPr>
              <a:t>»; Г «</a:t>
            </a:r>
            <a:r>
              <a:rPr lang="ru-RU" dirty="0" err="1" smtClean="0">
                <a:latin typeface="Times New Roman" panose="02020603050405020304" pitchFamily="18" charset="0"/>
                <a:cs typeface="Times New Roman" panose="02020603050405020304" pitchFamily="18" charset="0"/>
              </a:rPr>
              <a:t>Вишукані</a:t>
            </a:r>
            <a:r>
              <a:rPr lang="ru-RU" dirty="0" smtClean="0">
                <a:latin typeface="Times New Roman" panose="02020603050405020304" pitchFamily="18" charset="0"/>
                <a:cs typeface="Times New Roman" panose="02020603050405020304" pitchFamily="18" charset="0"/>
              </a:rPr>
              <a:t> свята»</a:t>
            </a:r>
          </a:p>
          <a:p>
            <a:r>
              <a:rPr lang="ru-RU" dirty="0" smtClean="0">
                <a:latin typeface="Times New Roman" panose="02020603050405020304" pitchFamily="18" charset="0"/>
                <a:cs typeface="Times New Roman" panose="02020603050405020304" pitchFamily="18" charset="0"/>
              </a:rPr>
              <a:t>6. Дружину </a:t>
            </a:r>
            <a:r>
              <a:rPr lang="ru-RU" dirty="0" err="1" smtClean="0">
                <a:latin typeface="Times New Roman" panose="02020603050405020304" pitchFamily="18" charset="0"/>
                <a:cs typeface="Times New Roman" panose="02020603050405020304" pitchFamily="18" charset="0"/>
              </a:rPr>
              <a:t>поета</a:t>
            </a:r>
            <a:r>
              <a:rPr lang="ru-RU" dirty="0" smtClean="0">
                <a:latin typeface="Times New Roman" panose="02020603050405020304" pitchFamily="18" charset="0"/>
                <a:cs typeface="Times New Roman" panose="02020603050405020304" pitchFamily="18" charset="0"/>
              </a:rPr>
              <a:t> звали А </a:t>
            </a:r>
            <a:r>
              <a:rPr lang="ru-RU" dirty="0" err="1" smtClean="0">
                <a:latin typeface="Times New Roman" panose="02020603050405020304" pitchFamily="18" charset="0"/>
                <a:cs typeface="Times New Roman" panose="02020603050405020304" pitchFamily="18" charset="0"/>
              </a:rPr>
              <a:t>Елізабет</a:t>
            </a:r>
            <a:r>
              <a:rPr lang="ru-RU" dirty="0" smtClean="0">
                <a:latin typeface="Times New Roman" panose="02020603050405020304" pitchFamily="18" charset="0"/>
                <a:cs typeface="Times New Roman" panose="02020603050405020304" pitchFamily="18" charset="0"/>
              </a:rPr>
              <a:t>; Б Матильда; В </a:t>
            </a:r>
            <a:r>
              <a:rPr lang="ru-RU" dirty="0" err="1" smtClean="0">
                <a:latin typeface="Times New Roman" panose="02020603050405020304" pitchFamily="18" charset="0"/>
                <a:cs typeface="Times New Roman" panose="02020603050405020304" pitchFamily="18" charset="0"/>
              </a:rPr>
              <a:t>Луїза</a:t>
            </a:r>
            <a:endParaRPr lang="ru-RU" dirty="0" smtClean="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7. </a:t>
            </a:r>
            <a:r>
              <a:rPr lang="ru-RU" dirty="0" err="1" smtClean="0">
                <a:latin typeface="Times New Roman" panose="02020603050405020304" pitchFamily="18" charset="0"/>
                <a:cs typeface="Times New Roman" panose="02020603050405020304" pitchFamily="18" charset="0"/>
              </a:rPr>
              <a:t>Релігійний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настрій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відбився</a:t>
            </a:r>
            <a:r>
              <a:rPr lang="ru-RU" dirty="0" smtClean="0">
                <a:latin typeface="Times New Roman" panose="02020603050405020304" pitchFamily="18" charset="0"/>
                <a:cs typeface="Times New Roman" panose="02020603050405020304" pitchFamily="18" charset="0"/>
              </a:rPr>
              <a:t> в </a:t>
            </a:r>
            <a:r>
              <a:rPr lang="ru-RU" dirty="0" err="1" smtClean="0">
                <a:latin typeface="Times New Roman" panose="02020603050405020304" pitchFamily="18" charset="0"/>
                <a:cs typeface="Times New Roman" panose="02020603050405020304" pitchFamily="18" charset="0"/>
              </a:rPr>
              <a:t>його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збірці</a:t>
            </a:r>
            <a:r>
              <a:rPr lang="ru-RU" dirty="0" smtClean="0">
                <a:latin typeface="Times New Roman" panose="02020603050405020304" pitchFamily="18" charset="0"/>
                <a:cs typeface="Times New Roman" panose="02020603050405020304" pitchFamily="18" charset="0"/>
              </a:rPr>
              <a:t> А «</a:t>
            </a:r>
            <a:r>
              <a:rPr lang="ru-RU" dirty="0" err="1" smtClean="0">
                <a:latin typeface="Times New Roman" panose="02020603050405020304" pitchFamily="18" charset="0"/>
                <a:cs typeface="Times New Roman" panose="02020603050405020304" pitchFamily="18" charset="0"/>
              </a:rPr>
              <a:t>Мудрість</a:t>
            </a:r>
            <a:r>
              <a:rPr lang="ru-RU" dirty="0" smtClean="0">
                <a:latin typeface="Times New Roman" panose="02020603050405020304" pitchFamily="18" charset="0"/>
                <a:cs typeface="Times New Roman" panose="02020603050405020304" pitchFamily="18" charset="0"/>
              </a:rPr>
              <a:t>» Б «</a:t>
            </a:r>
            <a:r>
              <a:rPr lang="ru-RU" dirty="0" err="1" smtClean="0">
                <a:latin typeface="Times New Roman" panose="02020603050405020304" pitchFamily="18" charset="0"/>
                <a:cs typeface="Times New Roman" panose="02020603050405020304" pitchFamily="18" charset="0"/>
              </a:rPr>
              <a:t>Вишукані</a:t>
            </a:r>
            <a:r>
              <a:rPr lang="ru-RU" dirty="0" smtClean="0">
                <a:latin typeface="Times New Roman" panose="02020603050405020304" pitchFamily="18" charset="0"/>
                <a:cs typeface="Times New Roman" panose="02020603050405020304" pitchFamily="18" charset="0"/>
              </a:rPr>
              <a:t> свята»</a:t>
            </a:r>
          </a:p>
          <a:p>
            <a:r>
              <a:rPr lang="uk-UA" dirty="0" smtClean="0">
                <a:latin typeface="Times New Roman" panose="02020603050405020304" pitchFamily="18" charset="0"/>
                <a:cs typeface="Times New Roman" panose="02020603050405020304" pitchFamily="18" charset="0"/>
              </a:rPr>
              <a:t>В «</a:t>
            </a:r>
            <a:r>
              <a:rPr lang="uk-UA" dirty="0" err="1" smtClean="0">
                <a:latin typeface="Times New Roman" panose="02020603050405020304" pitchFamily="18" charset="0"/>
                <a:cs typeface="Times New Roman" panose="02020603050405020304" pitchFamily="18" charset="0"/>
              </a:rPr>
              <a:t>Сатурнічні</a:t>
            </a:r>
            <a:r>
              <a:rPr lang="uk-UA" dirty="0" smtClean="0">
                <a:latin typeface="Times New Roman" panose="02020603050405020304" pitchFamily="18" charset="0"/>
                <a:cs typeface="Times New Roman" panose="02020603050405020304" pitchFamily="18" charset="0"/>
              </a:rPr>
              <a:t> поезії»</a:t>
            </a:r>
          </a:p>
          <a:p>
            <a:r>
              <a:rPr lang="uk-UA" dirty="0" smtClean="0">
                <a:latin typeface="Times New Roman" panose="02020603050405020304" pitchFamily="18" charset="0"/>
                <a:cs typeface="Times New Roman" panose="02020603050405020304" pitchFamily="18" charset="0"/>
              </a:rPr>
              <a:t>8. Фатальну роль в житті П. Верлена відіграла дружба з А </a:t>
            </a:r>
            <a:r>
              <a:rPr lang="uk-UA" dirty="0" err="1" smtClean="0">
                <a:latin typeface="Times New Roman" panose="02020603050405020304" pitchFamily="18" charset="0"/>
                <a:cs typeface="Times New Roman" panose="02020603050405020304" pitchFamily="18" charset="0"/>
              </a:rPr>
              <a:t>Малларме</a:t>
            </a:r>
            <a:r>
              <a:rPr lang="uk-UA" dirty="0" smtClean="0">
                <a:latin typeface="Times New Roman" panose="02020603050405020304" pitchFamily="18" charset="0"/>
                <a:cs typeface="Times New Roman" panose="02020603050405020304" pitchFamily="18" charset="0"/>
              </a:rPr>
              <a:t>; Рембо; В Бодлером</a:t>
            </a:r>
          </a:p>
          <a:p>
            <a:r>
              <a:rPr lang="uk-UA" dirty="0" smtClean="0">
                <a:latin typeface="Times New Roman" panose="02020603050405020304" pitchFamily="18" charset="0"/>
                <a:cs typeface="Times New Roman" panose="02020603050405020304" pitchFamily="18" charset="0"/>
              </a:rPr>
              <a:t>9. </a:t>
            </a:r>
            <a:r>
              <a:rPr lang="ru-RU" dirty="0" smtClean="0">
                <a:latin typeface="Times New Roman" panose="02020603050405020304" pitchFamily="18" charset="0"/>
                <a:cs typeface="Times New Roman" panose="02020603050405020304" pitchFamily="18" charset="0"/>
              </a:rPr>
              <a:t>Поль Верлен </a:t>
            </a:r>
            <a:r>
              <a:rPr lang="ru-RU" dirty="0" err="1" smtClean="0">
                <a:latin typeface="Times New Roman" panose="02020603050405020304" pitchFamily="18" charset="0"/>
                <a:cs typeface="Times New Roman" panose="02020603050405020304" pitchFamily="18" charset="0"/>
              </a:rPr>
              <a:t>був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засуджений</a:t>
            </a:r>
            <a:r>
              <a:rPr lang="ru-RU" dirty="0" smtClean="0">
                <a:latin typeface="Times New Roman" panose="02020603050405020304" pitchFamily="18" charset="0"/>
                <a:cs typeface="Times New Roman" panose="02020603050405020304" pitchFamily="18" charset="0"/>
              </a:rPr>
              <a:t> до </a:t>
            </a:r>
            <a:r>
              <a:rPr lang="ru-RU" dirty="0" err="1" smtClean="0">
                <a:latin typeface="Times New Roman" panose="02020603050405020304" pitchFamily="18" charset="0"/>
                <a:cs typeface="Times New Roman" panose="02020603050405020304" pitchFamily="18" charset="0"/>
              </a:rPr>
              <a:t>двох</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років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в’язниці</a:t>
            </a:r>
            <a:r>
              <a:rPr lang="ru-RU" dirty="0" smtClean="0">
                <a:latin typeface="Times New Roman" panose="02020603050405020304" pitchFamily="18" charset="0"/>
                <a:cs typeface="Times New Roman" panose="02020603050405020304" pitchFamily="18" charset="0"/>
              </a:rPr>
              <a:t> за А </a:t>
            </a:r>
            <a:r>
              <a:rPr lang="ru-RU" dirty="0" err="1" smtClean="0">
                <a:latin typeface="Times New Roman" panose="02020603050405020304" pitchFamily="18" charset="0"/>
                <a:cs typeface="Times New Roman" panose="02020603050405020304" pitchFamily="18" charset="0"/>
              </a:rPr>
              <a:t>крадіжку</a:t>
            </a:r>
            <a:r>
              <a:rPr lang="ru-RU" dirty="0" smtClean="0">
                <a:latin typeface="Times New Roman" panose="02020603050405020304" pitchFamily="18" charset="0"/>
                <a:cs typeface="Times New Roman" panose="02020603050405020304" pitchFamily="18" charset="0"/>
              </a:rPr>
              <a:t>; Б </a:t>
            </a:r>
            <a:r>
              <a:rPr lang="ru-RU" dirty="0" err="1" smtClean="0">
                <a:latin typeface="Times New Roman" panose="02020603050405020304" pitchFamily="18" charset="0"/>
                <a:cs typeface="Times New Roman" panose="02020603050405020304" pitchFamily="18" charset="0"/>
              </a:rPr>
              <a:t>постріл</a:t>
            </a:r>
            <a:r>
              <a:rPr lang="ru-RU" dirty="0" smtClean="0">
                <a:latin typeface="Times New Roman" panose="02020603050405020304" pitchFamily="18" charset="0"/>
                <a:cs typeface="Times New Roman" panose="02020603050405020304" pitchFamily="18" charset="0"/>
              </a:rPr>
              <a:t>; В борги; В </a:t>
            </a:r>
            <a:r>
              <a:rPr lang="ru-RU" dirty="0" err="1" smtClean="0">
                <a:latin typeface="Times New Roman" panose="02020603050405020304" pitchFamily="18" charset="0"/>
                <a:cs typeface="Times New Roman" panose="02020603050405020304" pitchFamily="18" charset="0"/>
              </a:rPr>
              <a:t>політичні</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уподобання</a:t>
            </a:r>
            <a:endParaRPr lang="ru-RU" dirty="0" smtClean="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10. </a:t>
            </a:r>
            <a:r>
              <a:rPr lang="ru-RU" dirty="0" err="1" smtClean="0">
                <a:latin typeface="Times New Roman" panose="02020603050405020304" pitchFamily="18" charset="0"/>
                <a:cs typeface="Times New Roman" panose="02020603050405020304" pitchFamily="18" charset="0"/>
              </a:rPr>
              <a:t>Поетичний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маніфест</a:t>
            </a:r>
            <a:r>
              <a:rPr lang="ru-RU" dirty="0" smtClean="0">
                <a:latin typeface="Times New Roman" panose="02020603050405020304" pitchFamily="18" charset="0"/>
                <a:cs typeface="Times New Roman" panose="02020603050405020304" pitchFamily="18" charset="0"/>
              </a:rPr>
              <a:t> П. Верлена…</a:t>
            </a:r>
          </a:p>
          <a:p>
            <a:r>
              <a:rPr lang="ru-RU" dirty="0" smtClean="0">
                <a:latin typeface="Times New Roman" panose="02020603050405020304" pitchFamily="18" charset="0"/>
                <a:cs typeface="Times New Roman" panose="02020603050405020304" pitchFamily="18" charset="0"/>
              </a:rPr>
              <a:t>11. "Так </a:t>
            </a:r>
            <a:r>
              <a:rPr lang="ru-RU" dirty="0" err="1" smtClean="0">
                <a:latin typeface="Times New Roman" panose="02020603050405020304" pitchFamily="18" charset="0"/>
                <a:cs typeface="Times New Roman" panose="02020603050405020304" pitchFamily="18" charset="0"/>
              </a:rPr>
              <a:t>музики</a:t>
            </a:r>
            <a:r>
              <a:rPr lang="ru-RU" dirty="0" smtClean="0">
                <a:latin typeface="Times New Roman" panose="02020603050405020304" pitchFamily="18" charset="0"/>
                <a:cs typeface="Times New Roman" panose="02020603050405020304" pitchFamily="18" charset="0"/>
              </a:rPr>
              <a:t> ж </a:t>
            </a:r>
            <a:r>
              <a:rPr lang="ru-RU" dirty="0" err="1" smtClean="0">
                <a:latin typeface="Times New Roman" panose="02020603050405020304" pitchFamily="18" charset="0"/>
                <a:cs typeface="Times New Roman" panose="02020603050405020304" pitchFamily="18" charset="0"/>
              </a:rPr>
              <a:t>всякчас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і</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знов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Щоб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вірш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твій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завше</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крилатий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Щоб</a:t>
            </a:r>
            <a:r>
              <a:rPr lang="ru-RU" dirty="0" smtClean="0">
                <a:latin typeface="Times New Roman" panose="02020603050405020304" pitchFamily="18" charset="0"/>
                <a:cs typeface="Times New Roman" panose="02020603050405020304" pitchFamily="18" charset="0"/>
              </a:rPr>
              <a:t> душу </a:t>
            </a:r>
            <a:r>
              <a:rPr lang="ru-RU" dirty="0" err="1" smtClean="0">
                <a:latin typeface="Times New Roman" panose="02020603050405020304" pitchFamily="18" charset="0"/>
                <a:cs typeface="Times New Roman" panose="02020603050405020304" pitchFamily="18" charset="0"/>
              </a:rPr>
              <a:t>поривав</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шукати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Нову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блакить</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нову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любов</a:t>
            </a:r>
            <a:r>
              <a:rPr lang="ru-RU" dirty="0" smtClean="0">
                <a:latin typeface="Times New Roman" panose="02020603050405020304" pitchFamily="18" charset="0"/>
                <a:cs typeface="Times New Roman" panose="02020603050405020304" pitchFamily="18" charset="0"/>
              </a:rPr>
              <a:t>...«- рядки </a:t>
            </a:r>
            <a:r>
              <a:rPr lang="ru-RU" dirty="0" err="1" smtClean="0">
                <a:latin typeface="Times New Roman" panose="02020603050405020304" pitchFamily="18" charset="0"/>
                <a:cs typeface="Times New Roman" panose="02020603050405020304" pitchFamily="18" charset="0"/>
              </a:rPr>
              <a:t>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вірша</a:t>
            </a:r>
            <a:r>
              <a:rPr lang="ru-RU" dirty="0" smtClean="0">
                <a:latin typeface="Times New Roman" panose="02020603050405020304" pitchFamily="18" charset="0"/>
                <a:cs typeface="Times New Roman" panose="02020603050405020304" pitchFamily="18" charset="0"/>
              </a:rPr>
              <a:t>…</a:t>
            </a:r>
          </a:p>
          <a:p>
            <a:r>
              <a:rPr lang="ru-RU" dirty="0" smtClean="0">
                <a:latin typeface="Times New Roman" panose="02020603050405020304" pitchFamily="18" charset="0"/>
                <a:cs typeface="Times New Roman" panose="02020603050405020304" pitchFamily="18" charset="0"/>
              </a:rPr>
              <a:t>12. Поля Верлена </a:t>
            </a:r>
            <a:r>
              <a:rPr lang="ru-RU" dirty="0" err="1" smtClean="0">
                <a:latin typeface="Times New Roman" panose="02020603050405020304" pitchFamily="18" charset="0"/>
                <a:cs typeface="Times New Roman" panose="02020603050405020304" pitchFamily="18" charset="0"/>
              </a:rPr>
              <a:t>називають</a:t>
            </a:r>
            <a:r>
              <a:rPr lang="ru-RU" dirty="0" smtClean="0">
                <a:latin typeface="Times New Roman" panose="02020603050405020304" pitchFamily="18" charset="0"/>
                <a:cs typeface="Times New Roman" panose="02020603050405020304" pitchFamily="18" charset="0"/>
              </a:rPr>
              <a:t> …</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349</TotalTime>
  <Words>1168</Words>
  <Application>Microsoft Office PowerPoint</Application>
  <PresentationFormat>Экран (4:3)</PresentationFormat>
  <Paragraphs>181</Paragraphs>
  <Slides>19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Открытая</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Administrator</cp:lastModifiedBy>
  <cp:revision>35</cp:revision>
  <dcterms:created xsi:type="dcterms:W3CDTF">2021-04-06T15:09:01Z</dcterms:created>
  <dcterms:modified xsi:type="dcterms:W3CDTF">2024-10-24T08:57:22Z</dcterms:modified>
</cp:coreProperties>
</file>