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jpeg" ContentType="image/jpeg"/>
  <Override PartName="/ppt/media/image12.png" ContentType="image/png"/>
  <Override PartName="/ppt/media/image18.jpeg" ContentType="image/jpe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png" ContentType="image/png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5EA7ED82-AAA4-41A4-A7C6-69F07725A35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14C81BE-E752-487B-B7CB-2F459767ADB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3CE8984-D0D2-4424-9154-488F2EFD8280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13DB7A6-8B60-402A-98A3-2CE55D91C9B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6DF338B-B768-4519-B063-D5951E85C7D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AA44AFA-D56B-44BE-923C-E5548D0DD9A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5A413DF-5224-4A9B-8378-D652AAFAD20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908E7B4-8778-486C-8F3A-26138B3414B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96D768F-7141-420A-B351-7B8EFBB936F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752C6AB2-B361-4F5F-8352-2A21D38A921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46673B9-AE51-4676-BD90-14C689633E1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0211799-93FF-441D-AEC3-E4D16590CFF5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6E6E2EBB-5977-48FB-BBB6-947A7136CAAC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F4CE392-67DA-43B1-BD67-89089914D20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2C3E0BA-3117-4CBB-8AF0-B87582E0A14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51C64A4D-92CE-46E4-A3E5-912C83D8895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853658FB-CBCD-425B-847F-5BC6B1DD4B64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48B1B58-2110-43C6-8ED4-F145A263AF6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D860190-2AAD-4CC4-AE7B-D46F89E888D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C9C7A7F-46AF-4CE3-98BE-3CF1469A8C3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E3EF3DD-C160-421A-801D-C2A58344585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0E8184A4-38A5-445C-B3EC-5F6AE501CA4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8073477-6CC9-4F10-9A93-2B84FBCDE59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0EC17A15-3AF3-4001-BD87-7B0492600767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B6F8475E-0344-4D68-96D3-DDDE6B3D7CC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3A7F7554-A47A-4FEF-B064-52B4483BC3F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E69A3546-FFD7-4E3E-ADB7-37D27A3C3FB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5719AECB-700A-44F2-A8E8-B6AC2D528B1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8D99C1E5-6E40-41C7-B085-1905BADC9AC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4E444E19-C80F-49BD-A279-4FD8A091ACC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8DF32161-0691-4875-ADFE-01335911CDB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7A99739E-AB1B-4ED5-8937-04ABD41B213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55C63C6B-F442-4DC7-BA91-97D2FC5008A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8E849C69-205A-4175-9BA6-E633F894448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02340CB3-7378-4AC3-BC98-B657E218380A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20864FD0-7584-4C21-A982-D8A08B474597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97D821E5-16CC-4435-BB20-72AAFABBF00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DCB9E6FA-D252-4F07-B963-8B0992D34D9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AB04397B-1C76-4789-B060-CA45DB6A16D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5403BDA8-B04C-4DDD-900E-3F1CE3181DC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98F3F224-5722-44A5-AD69-77FA36F5855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C580439C-77D5-415D-9412-B04DBA43B96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C88871E5-6510-40B8-8006-5E105CCE9D8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66B33825-6E87-4334-A3C7-E9DC1C9062F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A2F18B97-C51B-4C74-B036-E22A626D174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F334A52C-030B-47A9-A06E-E93750A69B5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EBB5DDE7-A210-43FF-97E9-18A0744B3DB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1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F4FE9A9B-68E8-42CE-9091-9ADB4B1D6F13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3BD809C0-E5C9-4268-B0B8-CF566D3A1C7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96E8CF6E-B934-4A5E-9A62-F1855FF46F4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18A0D420-8380-4E16-9CC6-8FA5D425AB97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21CF38C4-C63E-414A-954C-7455A6C68DB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1AEA6FC0-ABF4-4967-9CFB-17D5862DE93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F23B458C-CA60-4F14-8F66-59ADF314564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14BE29D3-0BD9-4E5E-AE3A-5131BEB3F32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4628A5BA-FD55-4EEC-ABB3-234AA0A8E19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AFF3E363-3705-48D9-A8C5-2F714688EDC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D497B38F-FD47-4058-A436-AFE19BD5C41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5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530E6706-061F-4922-9900-FBE881A59B00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9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7C6F5526-E9B1-43B1-B95C-A1F0D885753B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"/>
          <p:cNvSpPr/>
          <p:nvPr/>
        </p:nvSpPr>
        <p:spPr>
          <a:xfrm>
            <a:off x="360" y="0"/>
            <a:ext cx="9140400" cy="87012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100000"/>
              </a:lnSpc>
            </a:pPr>
            <a:endParaRPr b="0" lang="uk-UA" sz="2400" spc="-1" strike="noStrike">
              <a:solidFill>
                <a:srgbClr val="000000"/>
              </a:solidFill>
              <a:latin typeface="Times New Roman"/>
              <a:ea typeface="DejaVu Sans"/>
            </a:endParaRPr>
          </a:p>
        </p:txBody>
      </p:sp>
      <p:sp>
        <p:nvSpPr>
          <p:cNvPr id="1" name=""/>
          <p:cNvSpPr/>
          <p:nvPr/>
        </p:nvSpPr>
        <p:spPr>
          <a:xfrm>
            <a:off x="2880" y="6095880"/>
            <a:ext cx="9140400" cy="7632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100000"/>
              </a:lnSpc>
            </a:pPr>
            <a:endParaRPr b="0" lang="uk-UA" sz="2400" spc="-1" strike="noStrike">
              <a:solidFill>
                <a:srgbClr val="000000"/>
              </a:solidFill>
              <a:latin typeface="Times New Roman"/>
              <a:ea typeface="DejaVu Sans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ftr" idx="1"/>
          </p:nvPr>
        </p:nvSpPr>
        <p:spPr>
          <a:xfrm>
            <a:off x="3102120" y="6313680"/>
            <a:ext cx="2938320" cy="434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ffffff"/>
                </a:solidFill>
                <a:latin typeface="Times New Roman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>
          <a:xfrm>
            <a:off x="6694560" y="6313680"/>
            <a:ext cx="2121840" cy="434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2C4019F8-59AC-4CDF-AFBC-47B98D340D84}" type="slidenum">
              <a:rPr b="0" lang="uk-UA" sz="1400" spc="-1" strike="noStrike">
                <a:solidFill>
                  <a:srgbClr val="ffffff"/>
                </a:solidFill>
                <a:latin typeface="Times New Roman"/>
              </a:rPr>
              <a:t>&lt;номер&gt;</a:t>
            </a:fld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>
          <a:xfrm>
            <a:off x="326520" y="6313680"/>
            <a:ext cx="2121840" cy="434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"/>
          <p:cNvSpPr/>
          <p:nvPr/>
        </p:nvSpPr>
        <p:spPr>
          <a:xfrm>
            <a:off x="360" y="0"/>
            <a:ext cx="1409760" cy="685728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uk-UA" sz="1800" spc="-1" strike="noStrike">
              <a:solidFill>
                <a:srgbClr val="ffffff"/>
              </a:solidFill>
              <a:latin typeface="Noto Sans"/>
              <a:ea typeface="DejaVu Sans"/>
            </a:endParaRPr>
          </a:p>
        </p:txBody>
      </p:sp>
      <p:sp>
        <p:nvSpPr>
          <p:cNvPr id="44" name="PlaceHolder 1"/>
          <p:cNvSpPr>
            <a:spLocks noGrp="1"/>
          </p:cNvSpPr>
          <p:nvPr>
            <p:ph type="ftr" idx="4"/>
          </p:nvPr>
        </p:nvSpPr>
        <p:spPr>
          <a:xfrm>
            <a:off x="3126600" y="6247440"/>
            <a:ext cx="2897640" cy="47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Noto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Noto Sans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sldNum" idx="5"/>
          </p:nvPr>
        </p:nvSpPr>
        <p:spPr>
          <a:xfrm>
            <a:off x="6555960" y="6247440"/>
            <a:ext cx="2129040" cy="47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Noto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46B3C152-46D5-4732-8A43-AECB919457F0}" type="slidenum">
              <a:rPr b="0" lang="uk-UA" sz="1400" spc="-1" strike="noStrike">
                <a:solidFill>
                  <a:srgbClr val="000000"/>
                </a:solidFill>
                <a:latin typeface="Noto Sans"/>
              </a:rPr>
              <a:t>&lt;номер&gt;</a:t>
            </a:fld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dt" idx="6"/>
          </p:nvPr>
        </p:nvSpPr>
        <p:spPr>
          <a:xfrm>
            <a:off x="456840" y="6247440"/>
            <a:ext cx="2129040" cy="47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3f3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11"/>
          <p:cNvSpPr/>
          <p:nvPr/>
        </p:nvSpPr>
        <p:spPr>
          <a:xfrm>
            <a:off x="8931240" y="0"/>
            <a:ext cx="211320" cy="68565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uk-UA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8931240" y="0"/>
            <a:ext cx="211320" cy="68565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uk-UA" sz="18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sp>
        <p:nvSpPr>
          <p:cNvPr id="87" name="Freeform 5"/>
          <p:cNvSpPr/>
          <p:nvPr/>
        </p:nvSpPr>
        <p:spPr>
          <a:xfrm>
            <a:off x="0" y="0"/>
            <a:ext cx="677520" cy="6856560"/>
          </a:xfrm>
          <a:custGeom>
            <a:avLst/>
            <a:gdLst>
              <a:gd name="textAreaLeft" fmla="*/ 0 w 677520"/>
              <a:gd name="textAreaRight" fmla="*/ 678960 w 677520"/>
              <a:gd name="textAreaTop" fmla="*/ 0 h 6856560"/>
              <a:gd name="textAreaBottom" fmla="*/ 6858000 h 6856560"/>
            </a:gdLst>
            <a:ahLst/>
            <a:rect l="textAreaLeft" t="textAreaTop" r="textAreaRight" b="textAreaBottom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uk-UA" sz="1800" spc="-1" strike="noStrike">
              <a:solidFill>
                <a:srgbClr val="ffffff"/>
              </a:solidFill>
              <a:latin typeface="Arial"/>
              <a:ea typeface="DejaVu Sans"/>
            </a:endParaRPr>
          </a:p>
        </p:txBody>
      </p:sp>
      <p:sp>
        <p:nvSpPr>
          <p:cNvPr id="88" name="PlaceHolder 1"/>
          <p:cNvSpPr>
            <a:spLocks noGrp="1"/>
          </p:cNvSpPr>
          <p:nvPr>
            <p:ph type="ftr" idx="7"/>
          </p:nvPr>
        </p:nvSpPr>
        <p:spPr>
          <a:xfrm>
            <a:off x="3029040" y="6375600"/>
            <a:ext cx="3084840" cy="344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ldNum" idx="8"/>
          </p:nvPr>
        </p:nvSpPr>
        <p:spPr>
          <a:xfrm>
            <a:off x="6458040" y="6375600"/>
            <a:ext cx="2113200" cy="344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UA" sz="1000" spc="-1" strike="noStrike">
                <a:solidFill>
                  <a:srgbClr val="595959"/>
                </a:solidFill>
                <a:latin typeface="Gill Sans MT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75C80A10-CAE8-4337-B80A-25014A53002C}" type="slidenum">
              <a:rPr b="0" lang="ru-UA" sz="1000" spc="-1" strike="noStrike">
                <a:solidFill>
                  <a:srgbClr val="595959"/>
                </a:solidFill>
                <a:latin typeface="Gill Sans MT"/>
              </a:rPr>
              <a:t>&lt;номер&gt;</a:t>
            </a:fld>
            <a:endParaRPr b="0" lang="uk-UA" sz="1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dt" idx="9"/>
          </p:nvPr>
        </p:nvSpPr>
        <p:spPr>
          <a:xfrm>
            <a:off x="938880" y="6375600"/>
            <a:ext cx="1746000" cy="347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"/>
          <p:cNvSpPr/>
          <p:nvPr/>
        </p:nvSpPr>
        <p:spPr>
          <a:xfrm>
            <a:off x="360" y="0"/>
            <a:ext cx="9140400" cy="87012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100000"/>
              </a:lnSpc>
            </a:pPr>
            <a:endParaRPr b="0" lang="uk-UA" sz="2400" spc="-1" strike="noStrike">
              <a:solidFill>
                <a:srgbClr val="000000"/>
              </a:solidFill>
              <a:latin typeface="Times New Roman"/>
              <a:ea typeface="DejaVu Sans"/>
            </a:endParaRPr>
          </a:p>
        </p:txBody>
      </p:sp>
      <p:sp>
        <p:nvSpPr>
          <p:cNvPr id="130" name=""/>
          <p:cNvSpPr/>
          <p:nvPr/>
        </p:nvSpPr>
        <p:spPr>
          <a:xfrm>
            <a:off x="2880" y="6095880"/>
            <a:ext cx="9140400" cy="7632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100000"/>
              </a:lnSpc>
            </a:pPr>
            <a:endParaRPr b="0" lang="uk-UA" sz="2400" spc="-1" strike="noStrike">
              <a:solidFill>
                <a:srgbClr val="000000"/>
              </a:solidFill>
              <a:latin typeface="Times New Roman"/>
              <a:ea typeface="DejaVu Sans"/>
            </a:endParaRPr>
          </a:p>
        </p:txBody>
      </p:sp>
      <p:sp>
        <p:nvSpPr>
          <p:cNvPr id="131" name="PlaceHolder 1"/>
          <p:cNvSpPr>
            <a:spLocks noGrp="1"/>
          </p:cNvSpPr>
          <p:nvPr>
            <p:ph type="ftr" idx="10"/>
          </p:nvPr>
        </p:nvSpPr>
        <p:spPr>
          <a:xfrm>
            <a:off x="3102120" y="6313680"/>
            <a:ext cx="2938320" cy="434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ffffff"/>
                </a:solidFill>
                <a:latin typeface="Times New Roman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sldNum" idx="11"/>
          </p:nvPr>
        </p:nvSpPr>
        <p:spPr>
          <a:xfrm>
            <a:off x="6694560" y="6313680"/>
            <a:ext cx="2121840" cy="434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ffffff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FA78286E-DEB6-4325-A3D8-ACAA4637FEAD}" type="slidenum">
              <a:rPr b="0" lang="uk-UA" sz="1400" spc="-1" strike="noStrike">
                <a:solidFill>
                  <a:srgbClr val="ffffff"/>
                </a:solidFill>
                <a:latin typeface="Times New Roman"/>
              </a:rPr>
              <a:t>&lt;номер&gt;</a:t>
            </a:fld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dt" idx="12"/>
          </p:nvPr>
        </p:nvSpPr>
        <p:spPr>
          <a:xfrm>
            <a:off x="326520" y="6313680"/>
            <a:ext cx="2121840" cy="434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ftr" idx="13"/>
          </p:nvPr>
        </p:nvSpPr>
        <p:spPr>
          <a:xfrm>
            <a:off x="3126960" y="6247440"/>
            <a:ext cx="2897640" cy="471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Noto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Noto Sans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sldNum" idx="14"/>
          </p:nvPr>
        </p:nvSpPr>
        <p:spPr>
          <a:xfrm>
            <a:off x="6555960" y="6247440"/>
            <a:ext cx="2129400" cy="471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Noto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DADAED0-9E0E-4E93-86F9-56624F10C518}" type="slidenum">
              <a:rPr b="0" lang="uk-UA" sz="1400" spc="-1" strike="noStrike">
                <a:solidFill>
                  <a:srgbClr val="000000"/>
                </a:solidFill>
                <a:latin typeface="Noto Sans"/>
              </a:rPr>
              <a:t>&lt;номер&gt;</a:t>
            </a:fld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4" name="PlaceHolder 3"/>
          <p:cNvSpPr>
            <a:spLocks noGrp="1"/>
          </p:cNvSpPr>
          <p:nvPr>
            <p:ph type="dt" idx="15"/>
          </p:nvPr>
        </p:nvSpPr>
        <p:spPr>
          <a:xfrm>
            <a:off x="457200" y="6247440"/>
            <a:ext cx="2129400" cy="471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5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37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3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slideLayout" Target="../slideLayouts/slideLayout37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image" Target="../media/image18.jpeg"/><Relationship Id="rId4" Type="http://schemas.openxmlformats.org/officeDocument/2006/relationships/image" Target="../media/image19.png"/><Relationship Id="rId5" Type="http://schemas.openxmlformats.org/officeDocument/2006/relationships/slideLayout" Target="../slideLayouts/slideLayout4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37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37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37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image" Target="../media/image27.png"/><Relationship Id="rId3" Type="http://schemas.openxmlformats.org/officeDocument/2006/relationships/slideLayout" Target="../slideLayouts/slideLayout37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image" Target="../media/image29.png"/><Relationship Id="rId3" Type="http://schemas.openxmlformats.org/officeDocument/2006/relationships/slideLayout" Target="../slideLayouts/slideLayout37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slideLayout" Target="../slideLayouts/slideLayout37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hyperlink" Target="https://academia-pc.com.ua/wp-content/uploads/2022/02/nikolenko-zarubizhna-literatura-5-klas-vcz-akademiya.pdf" TargetMode="External"/><Relationship Id="rId2" Type="http://schemas.openxmlformats.org/officeDocument/2006/relationships/hyperlink" Target="https://www.academia-nikolenko-5klas.com.ua/" TargetMode="External"/><Relationship Id="rId3" Type="http://schemas.openxmlformats.org/officeDocument/2006/relationships/hyperlink" Target="https://www.academia-nikolenko-5klas.com.ua/" TargetMode="External"/><Relationship Id="rId4" Type="http://schemas.openxmlformats.org/officeDocument/2006/relationships/hyperlink" Target="https://www.academia-nikolenko-5klas.com.ua/" TargetMode="External"/><Relationship Id="rId5" Type="http://schemas.openxmlformats.org/officeDocument/2006/relationships/hyperlink" Target="https://www.academia-nikolenko-5klas.com.ua/" TargetMode="External"/><Relationship Id="rId6" Type="http://schemas.openxmlformats.org/officeDocument/2006/relationships/hyperlink" Target="https://www.academia-nikolenko-5klas.com.ua/" TargetMode="External"/><Relationship Id="rId7" Type="http://schemas.openxmlformats.org/officeDocument/2006/relationships/hyperlink" Target="https://www.academia-nikolenko-5klas.com.ua/" TargetMode="External"/><Relationship Id="rId8" Type="http://schemas.openxmlformats.org/officeDocument/2006/relationships/hyperlink" Target="https://www.academia-nikolenko-5klas.com.ua/" TargetMode="External"/><Relationship Id="rId9" Type="http://schemas.openxmlformats.org/officeDocument/2006/relationships/hyperlink" Target="https://www.academia-nikolenko-5klas.com.ua/" TargetMode="External"/><Relationship Id="rId10" Type="http://schemas.openxmlformats.org/officeDocument/2006/relationships/hyperlink" Target="https://www.academia-nikolenko-5klas.com.ua/" TargetMode="External"/><Relationship Id="rId11" Type="http://schemas.openxmlformats.org/officeDocument/2006/relationships/hyperlink" Target="https://www.academia-nikolenko-5klas.com.ua/" TargetMode="External"/><Relationship Id="rId12" Type="http://schemas.openxmlformats.org/officeDocument/2006/relationships/hyperlink" Target="https://www.academia-nikolenko-5klas.com.ua/" TargetMode="External"/><Relationship Id="rId13" Type="http://schemas.openxmlformats.org/officeDocument/2006/relationships/hyperlink" Target="https://www.academia-nikolenko-5klas.com.ua/" TargetMode="External"/><Relationship Id="rId14" Type="http://schemas.openxmlformats.org/officeDocument/2006/relationships/hyperlink" Target="https://www.academia-nikolenko-5klas.com.ua/" TargetMode="External"/><Relationship Id="rId15" Type="http://schemas.openxmlformats.org/officeDocument/2006/relationships/hyperlink" Target="https://www.academia-nikolenko-5klas.com.ua/" TargetMode="External"/><Relationship Id="rId16" Type="http://schemas.openxmlformats.org/officeDocument/2006/relationships/hyperlink" Target="https://uk.wikipedia.org/wiki/&#1054;&#1089;&#1082;&#1072;&#1088;_&#1042;&#1072;&#1081;&#1083;&#1076;" TargetMode="External"/><Relationship Id="rId17" Type="http://schemas.openxmlformats.org/officeDocument/2006/relationships/slideLayout" Target="../slideLayouts/slideLayout3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2088000" y="743400"/>
            <a:ext cx="5292000" cy="3756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90000"/>
              </a:lnSpc>
              <a:buNone/>
              <a:tabLst>
                <a:tab algn="l" pos="0"/>
              </a:tabLst>
            </a:pPr>
            <a:r>
              <a:rPr b="1" lang="ru-RU" sz="2800" spc="591" strike="noStrike" cap="all">
                <a:solidFill>
                  <a:srgbClr val="9f6200"/>
                </a:solidFill>
                <a:latin typeface="Impact"/>
              </a:rPr>
              <a:t>Оскар Вайлд. «Хлопчик-Зірка». Цікаві факти з життя і творчості письменника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 type="subTitle"/>
          </p:nvPr>
        </p:nvSpPr>
        <p:spPr>
          <a:xfrm>
            <a:off x="2340000" y="3841200"/>
            <a:ext cx="5040000" cy="191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 algn="ctr">
              <a:lnSpc>
                <a:spcPct val="10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1" lang="ru-RU" sz="1500" spc="290" strike="noStrike" cap="all">
                <a:solidFill>
                  <a:schemeClr val="accent5">
                    <a:lumMod val="75000"/>
                  </a:schemeClr>
                </a:solidFill>
                <a:latin typeface="Gill Sans MT"/>
              </a:rPr>
              <a:t>Знайомство зі змістом казки. Символічний зміст назви твору  </a:t>
            </a:r>
            <a:endParaRPr b="0" lang="uk-UA" sz="1500" spc="-1" strike="noStrike">
              <a:solidFill>
                <a:srgbClr val="000000"/>
              </a:solidFill>
              <a:latin typeface="Arial"/>
            </a:endParaRPr>
          </a:p>
          <a:p>
            <a:pPr indent="0" algn="ctr">
              <a:lnSpc>
                <a:spcPct val="100000"/>
              </a:lnSpc>
              <a:spcBef>
                <a:spcPts val="700"/>
              </a:spcBef>
              <a:buNone/>
              <a:tabLst>
                <a:tab algn="l" pos="0"/>
              </a:tabLst>
            </a:pPr>
            <a:endParaRPr b="0" lang="uk-UA" sz="1500" spc="-1" strike="noStrike">
              <a:solidFill>
                <a:srgbClr val="000000"/>
              </a:solidFill>
              <a:latin typeface="Arial"/>
            </a:endParaRPr>
          </a:p>
          <a:p>
            <a:pPr indent="0" algn="ctr">
              <a:lnSpc>
                <a:spcPct val="10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1" lang="ru-RU" sz="1500" spc="290" strike="noStrike" cap="all">
                <a:solidFill>
                  <a:schemeClr val="accent5">
                    <a:lumMod val="75000"/>
                  </a:schemeClr>
                </a:solidFill>
                <a:latin typeface="Gill Sans MT"/>
              </a:rPr>
              <a:t>Вчитель зарубіжної літератури Вікторія раєнко</a:t>
            </a:r>
            <a:endParaRPr b="0" lang="uk-UA" sz="15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15" name="Рисунок 3" descr=""/>
          <p:cNvPicPr/>
          <p:nvPr/>
        </p:nvPicPr>
        <p:blipFill>
          <a:blip r:embed="rId1"/>
          <a:stretch/>
        </p:blipFill>
        <p:spPr>
          <a:xfrm>
            <a:off x="448560" y="164160"/>
            <a:ext cx="1646280" cy="2770200"/>
          </a:xfrm>
          <a:prstGeom prst="rect">
            <a:avLst/>
          </a:prstGeom>
          <a:ln w="0">
            <a:noFill/>
          </a:ln>
        </p:spPr>
      </p:pic>
      <p:pic>
        <p:nvPicPr>
          <p:cNvPr id="216" name="Рисунок 4" descr=""/>
          <p:cNvPicPr/>
          <p:nvPr/>
        </p:nvPicPr>
        <p:blipFill>
          <a:blip r:embed="rId2"/>
          <a:stretch/>
        </p:blipFill>
        <p:spPr>
          <a:xfrm>
            <a:off x="-31320" y="3600000"/>
            <a:ext cx="2371320" cy="1577520"/>
          </a:xfrm>
          <a:prstGeom prst="rect">
            <a:avLst/>
          </a:prstGeom>
          <a:ln w="0">
            <a:noFill/>
          </a:ln>
        </p:spPr>
      </p:pic>
      <p:pic>
        <p:nvPicPr>
          <p:cNvPr id="217" name="Рисунок 5" descr=""/>
          <p:cNvPicPr/>
          <p:nvPr/>
        </p:nvPicPr>
        <p:blipFill>
          <a:blip r:embed="rId3"/>
          <a:stretch/>
        </p:blipFill>
        <p:spPr>
          <a:xfrm>
            <a:off x="7200000" y="23760"/>
            <a:ext cx="1729080" cy="2315880"/>
          </a:xfrm>
          <a:prstGeom prst="rect">
            <a:avLst/>
          </a:prstGeom>
          <a:ln w="0">
            <a:noFill/>
          </a:ln>
        </p:spPr>
      </p:pic>
      <p:pic>
        <p:nvPicPr>
          <p:cNvPr id="218" name="Рисунок 6" descr=""/>
          <p:cNvPicPr/>
          <p:nvPr/>
        </p:nvPicPr>
        <p:blipFill>
          <a:blip r:embed="rId4"/>
          <a:stretch/>
        </p:blipFill>
        <p:spPr>
          <a:xfrm>
            <a:off x="7268040" y="3444120"/>
            <a:ext cx="1731960" cy="2315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/>
          </p:nvPr>
        </p:nvSpPr>
        <p:spPr>
          <a:xfrm>
            <a:off x="938880" y="2286000"/>
            <a:ext cx="6953400" cy="34416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11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0" lang="ru-RU" sz="3600" spc="-1" strike="noStrike">
                <a:solidFill>
                  <a:srgbClr val="0070c0"/>
                </a:solidFill>
                <a:latin typeface="Gill Sans MT"/>
              </a:rPr>
              <a:t> 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0" name=""/>
          <p:cNvSpPr/>
          <p:nvPr/>
        </p:nvSpPr>
        <p:spPr>
          <a:xfrm>
            <a:off x="217080" y="1260000"/>
            <a:ext cx="8776800" cy="3254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                     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Аналіз та інтерпретація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Чому Герда вирушила на пошуки Кая?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Які людські якості виявила вона під час далекої мандрівки?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Деякі герої та героїні у творі внутрішньо змінюються. Хто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це? Розкажіть про духовні зміни когось із них. Під впливом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яких обставин це відбулося?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Чим відрізняється «Снігова Королева» Г.-К. Андерсена від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  <a:ea typeface="DejaVu Sans"/>
              </a:rPr>
              <a:t>фольклорної казки, від мультфільма, який ви переглянули вдома?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2096640" y="1550160"/>
            <a:ext cx="5292000" cy="3756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90000"/>
              </a:lnSpc>
              <a:buNone/>
              <a:tabLst>
                <a:tab algn="l" pos="0"/>
              </a:tabLst>
            </a:pPr>
            <a:r>
              <a:rPr b="1" lang="ru-RU" sz="2800" spc="591" strike="noStrike" cap="all">
                <a:solidFill>
                  <a:srgbClr val="9f6200"/>
                </a:solidFill>
                <a:latin typeface="Impact"/>
              </a:rPr>
              <a:t>Оскар Вайлд. «Хлопчик-Зірка». Цікаві факти з життя і творчості письменника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subTitle"/>
          </p:nvPr>
        </p:nvSpPr>
        <p:spPr>
          <a:xfrm>
            <a:off x="1661400" y="4680000"/>
            <a:ext cx="6032520" cy="191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 algn="ctr">
              <a:lnSpc>
                <a:spcPct val="10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1" lang="ru-RU" sz="1500" spc="290" strike="noStrike" cap="all">
                <a:solidFill>
                  <a:schemeClr val="accent5">
                    <a:lumMod val="75000"/>
                  </a:schemeClr>
                </a:solidFill>
                <a:latin typeface="Gill Sans MT"/>
              </a:rPr>
              <a:t>Знайомство зі змістом казки. Символічний зміст назви твору</a:t>
            </a:r>
            <a:endParaRPr b="0" lang="uk-UA" sz="15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23" name="Рисунок 9" descr=""/>
          <p:cNvPicPr/>
          <p:nvPr/>
        </p:nvPicPr>
        <p:blipFill>
          <a:blip r:embed="rId1"/>
          <a:stretch/>
        </p:blipFill>
        <p:spPr>
          <a:xfrm>
            <a:off x="448560" y="164160"/>
            <a:ext cx="1646280" cy="2770200"/>
          </a:xfrm>
          <a:prstGeom prst="rect">
            <a:avLst/>
          </a:prstGeom>
          <a:ln w="0">
            <a:noFill/>
          </a:ln>
        </p:spPr>
      </p:pic>
      <p:pic>
        <p:nvPicPr>
          <p:cNvPr id="224" name="Рисунок 10" descr=""/>
          <p:cNvPicPr/>
          <p:nvPr/>
        </p:nvPicPr>
        <p:blipFill>
          <a:blip r:embed="rId2"/>
          <a:stretch/>
        </p:blipFill>
        <p:spPr>
          <a:xfrm>
            <a:off x="6665040" y="128520"/>
            <a:ext cx="2371320" cy="1577520"/>
          </a:xfrm>
          <a:prstGeom prst="rect">
            <a:avLst/>
          </a:prstGeom>
          <a:ln w="0">
            <a:noFill/>
          </a:ln>
        </p:spPr>
      </p:pic>
      <p:pic>
        <p:nvPicPr>
          <p:cNvPr id="225" name="Рисунок 11" descr=""/>
          <p:cNvPicPr/>
          <p:nvPr/>
        </p:nvPicPr>
        <p:blipFill>
          <a:blip r:embed="rId3"/>
          <a:stretch/>
        </p:blipFill>
        <p:spPr>
          <a:xfrm>
            <a:off x="407520" y="4282920"/>
            <a:ext cx="1729080" cy="2315880"/>
          </a:xfrm>
          <a:prstGeom prst="rect">
            <a:avLst/>
          </a:prstGeom>
          <a:ln w="0">
            <a:noFill/>
          </a:ln>
        </p:spPr>
      </p:pic>
      <p:pic>
        <p:nvPicPr>
          <p:cNvPr id="226" name="Рисунок 12" descr=""/>
          <p:cNvPicPr/>
          <p:nvPr/>
        </p:nvPicPr>
        <p:blipFill>
          <a:blip r:embed="rId4"/>
          <a:stretch/>
        </p:blipFill>
        <p:spPr>
          <a:xfrm>
            <a:off x="7304400" y="4282920"/>
            <a:ext cx="1731960" cy="2315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Оскар Вайлд </a:t>
            </a:r>
            <a:br>
              <a:rPr sz="5100"/>
            </a:br>
            <a:r>
              <a:rPr b="0" lang="ru-RU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(1854—1900)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2"/>
          <p:cNvSpPr>
            <a:spLocks noGrp="1"/>
          </p:cNvSpPr>
          <p:nvPr>
            <p:ph/>
          </p:nvPr>
        </p:nvSpPr>
        <p:spPr>
          <a:xfrm>
            <a:off x="938880" y="2286000"/>
            <a:ext cx="6953400" cy="34416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11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0" lang="ru-RU" sz="3600" spc="-1" strike="noStrike">
                <a:solidFill>
                  <a:srgbClr val="0070c0"/>
                </a:solidFill>
                <a:latin typeface="Gill Sans MT"/>
              </a:rPr>
              <a:t>Шукай краси, добра шукай! 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1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0" lang="ru-RU" sz="3600" spc="-1" strike="noStrike">
                <a:solidFill>
                  <a:srgbClr val="0070c0"/>
                </a:solidFill>
                <a:latin typeface="Gill Sans MT"/>
              </a:rPr>
              <a:t>Вони є все, вони є всюди. 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1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0" lang="ru-RU" sz="3600" spc="-1" strike="noStrike">
                <a:solidFill>
                  <a:srgbClr val="0070c0"/>
                </a:solidFill>
                <a:latin typeface="Gill Sans MT"/>
              </a:rPr>
              <a:t>Не йди в чужий за ними край, Найперш найди їх в свої груди 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 algn="r">
              <a:lnSpc>
                <a:spcPct val="11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0" lang="ru-RU" sz="3600" spc="-1" strike="noStrike">
                <a:solidFill>
                  <a:srgbClr val="0070c0"/>
                </a:solidFill>
                <a:latin typeface="Gill Sans MT"/>
              </a:rPr>
              <a:t>Іван Франко 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29" name="Рисунок 3" descr=""/>
          <p:cNvPicPr/>
          <p:nvPr/>
        </p:nvPicPr>
        <p:blipFill>
          <a:blip r:embed="rId1"/>
          <a:stretch/>
        </p:blipFill>
        <p:spPr>
          <a:xfrm>
            <a:off x="5827680" y="501120"/>
            <a:ext cx="2376360" cy="1577520"/>
          </a:xfrm>
          <a:prstGeom prst="rect">
            <a:avLst/>
          </a:prstGeom>
          <a:ln w="0">
            <a:noFill/>
          </a:ln>
        </p:spPr>
      </p:pic>
      <p:pic>
        <p:nvPicPr>
          <p:cNvPr id="230" name="Рисунок 4" descr=""/>
          <p:cNvPicPr/>
          <p:nvPr/>
        </p:nvPicPr>
        <p:blipFill>
          <a:blip r:embed="rId2"/>
          <a:stretch/>
        </p:blipFill>
        <p:spPr>
          <a:xfrm>
            <a:off x="7823160" y="5116320"/>
            <a:ext cx="1079280" cy="1451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Ірландія – батьківщина Оскара Вайлда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/>
          </p:nvPr>
        </p:nvSpPr>
        <p:spPr>
          <a:xfrm>
            <a:off x="938880" y="2286000"/>
            <a:ext cx="4592880" cy="4188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Неподалік від Великої Британії на одному з островів між Атлантичним океаном та Ірландським морем розташована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Ірландія.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Ірландці пишаються своїми національними здобутками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і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вшановують пам’ять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 тих, хто прославив їхню батьківщину на весь світ.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Серед них —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письменник Оскар Вайлд.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3" name="Рисунок 3" descr=""/>
          <p:cNvPicPr/>
          <p:nvPr/>
        </p:nvPicPr>
        <p:blipFill>
          <a:blip r:embed="rId1"/>
          <a:stretch/>
        </p:blipFill>
        <p:spPr>
          <a:xfrm>
            <a:off x="5225040" y="2041560"/>
            <a:ext cx="3696120" cy="4600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/>
          </p:nvPr>
        </p:nvSpPr>
        <p:spPr>
          <a:xfrm>
            <a:off x="1022760" y="163224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Оскар-Фінгал-О’Флаерті-Вілс Вайлд (Вайльд, Уайльд)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народився в столиці Ірландії м. Дубліні 16 жовтня 1854 року. Про себе він завжди говорив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: «Я не англієць, я ірландець, а це зовсім різні речі».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З дитинства мав незалежну вдачу і палке прагнення прославити Ірландію. Його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батько був лікарем, а мати перекладала художні твори й писала вірші.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5" name="Рисунок 3" descr=""/>
          <p:cNvPicPr/>
          <p:nvPr/>
        </p:nvPicPr>
        <p:blipFill>
          <a:blip r:embed="rId1"/>
          <a:stretch/>
        </p:blipFill>
        <p:spPr>
          <a:xfrm>
            <a:off x="1543680" y="4227120"/>
            <a:ext cx="1630800" cy="1996200"/>
          </a:xfrm>
          <a:prstGeom prst="rect">
            <a:avLst/>
          </a:prstGeom>
          <a:ln w="0">
            <a:noFill/>
          </a:ln>
        </p:spPr>
      </p:pic>
      <p:sp>
        <p:nvSpPr>
          <p:cNvPr id="236" name="TextBox 5"/>
          <p:cNvSpPr/>
          <p:nvPr/>
        </p:nvSpPr>
        <p:spPr>
          <a:xfrm>
            <a:off x="1543680" y="6284520"/>
            <a:ext cx="1724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DejaVu Sans"/>
              </a:rPr>
              <a:t>Вільям Вайлд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7" name="Рисунок 6" descr=""/>
          <p:cNvPicPr/>
          <p:nvPr/>
        </p:nvPicPr>
        <p:blipFill>
          <a:blip r:embed="rId2"/>
          <a:stretch/>
        </p:blipFill>
        <p:spPr>
          <a:xfrm>
            <a:off x="4649400" y="4223160"/>
            <a:ext cx="1449000" cy="1996200"/>
          </a:xfrm>
          <a:prstGeom prst="rect">
            <a:avLst/>
          </a:prstGeom>
          <a:ln w="0">
            <a:noFill/>
          </a:ln>
        </p:spPr>
      </p:pic>
      <p:sp>
        <p:nvSpPr>
          <p:cNvPr id="238" name="TextBox 8"/>
          <p:cNvSpPr/>
          <p:nvPr/>
        </p:nvSpPr>
        <p:spPr>
          <a:xfrm>
            <a:off x="4649400" y="6297480"/>
            <a:ext cx="1724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DejaVu Sans"/>
              </a:rPr>
              <a:t>Джейн Вайлд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Освіта Оскара Вайлда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/>
          </p:nvPr>
        </p:nvSpPr>
        <p:spPr>
          <a:xfrm>
            <a:off x="1004040" y="163224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Після закінчення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Королівської школи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Оскар Вайлд отримав королівську стипендію на навчання в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Трініті-коледжі,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 який закінчив із золотою медаллю.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Відзнака дала йому змогу вступити до найпрестижнішого закладу Європи —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Оксфордського університету.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1" name="Picture 2" descr=""/>
          <p:cNvPicPr/>
          <p:nvPr/>
        </p:nvPicPr>
        <p:blipFill>
          <a:blip r:embed="rId1"/>
          <a:stretch/>
        </p:blipFill>
        <p:spPr>
          <a:xfrm>
            <a:off x="1153080" y="3756600"/>
            <a:ext cx="2943360" cy="2118960"/>
          </a:xfrm>
          <a:prstGeom prst="rect">
            <a:avLst/>
          </a:prstGeom>
          <a:ln w="0">
            <a:noFill/>
          </a:ln>
        </p:spPr>
      </p:pic>
      <p:sp>
        <p:nvSpPr>
          <p:cNvPr id="242" name="TextBox 4"/>
          <p:cNvSpPr/>
          <p:nvPr/>
        </p:nvSpPr>
        <p:spPr>
          <a:xfrm>
            <a:off x="1393560" y="5894280"/>
            <a:ext cx="246168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DejaVu Sans"/>
              </a:rPr>
              <a:t>Триніті-коледж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3" name="Рисунок 5" descr=""/>
          <p:cNvPicPr/>
          <p:nvPr/>
        </p:nvPicPr>
        <p:blipFill>
          <a:blip r:embed="rId2"/>
          <a:stretch/>
        </p:blipFill>
        <p:spPr>
          <a:xfrm>
            <a:off x="4889160" y="3756600"/>
            <a:ext cx="2829240" cy="2118960"/>
          </a:xfrm>
          <a:prstGeom prst="rect">
            <a:avLst/>
          </a:prstGeom>
          <a:ln w="0">
            <a:noFill/>
          </a:ln>
        </p:spPr>
      </p:pic>
      <p:sp>
        <p:nvSpPr>
          <p:cNvPr id="244" name="TextBox 7"/>
          <p:cNvSpPr/>
          <p:nvPr/>
        </p:nvSpPr>
        <p:spPr>
          <a:xfrm>
            <a:off x="4889160" y="5992920"/>
            <a:ext cx="287244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DejaVu Sans"/>
              </a:rPr>
              <a:t>Оксфордський університет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Краса – мета існування людства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6" name="PlaceHolder 2"/>
          <p:cNvSpPr>
            <a:spLocks noGrp="1"/>
          </p:cNvSpPr>
          <p:nvPr>
            <p:ph/>
          </p:nvPr>
        </p:nvSpPr>
        <p:spPr>
          <a:xfrm>
            <a:off x="938880" y="228600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Оскар Вайлд понад усе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цінував красу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Він вишукано вдягався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, був вибагливим до обстановки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в домі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й по-особливому вимогливим до естетики своїх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творів.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У красі він убачав найвищу мету існування людства.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7" name="Рисунок 3" descr=""/>
          <p:cNvPicPr/>
          <p:nvPr/>
        </p:nvPicPr>
        <p:blipFill>
          <a:blip r:embed="rId1"/>
          <a:stretch/>
        </p:blipFill>
        <p:spPr>
          <a:xfrm>
            <a:off x="180000" y="4680000"/>
            <a:ext cx="1911240" cy="2872800"/>
          </a:xfrm>
          <a:prstGeom prst="rect">
            <a:avLst/>
          </a:prstGeom>
          <a:ln w="0">
            <a:noFill/>
          </a:ln>
        </p:spPr>
      </p:pic>
      <p:pic>
        <p:nvPicPr>
          <p:cNvPr id="248" name="Рисунок 4" descr=""/>
          <p:cNvPicPr/>
          <p:nvPr/>
        </p:nvPicPr>
        <p:blipFill>
          <a:blip r:embed="rId2"/>
          <a:stretch/>
        </p:blipFill>
        <p:spPr>
          <a:xfrm>
            <a:off x="3240000" y="4459320"/>
            <a:ext cx="1735920" cy="2919600"/>
          </a:xfrm>
          <a:prstGeom prst="rect">
            <a:avLst/>
          </a:prstGeom>
          <a:ln w="0">
            <a:noFill/>
          </a:ln>
        </p:spPr>
      </p:pic>
      <p:pic>
        <p:nvPicPr>
          <p:cNvPr id="249" name="Рисунок 5" descr=""/>
          <p:cNvPicPr/>
          <p:nvPr/>
        </p:nvPicPr>
        <p:blipFill>
          <a:blip r:embed="rId3"/>
          <a:stretch/>
        </p:blipFill>
        <p:spPr>
          <a:xfrm>
            <a:off x="6452280" y="4320000"/>
            <a:ext cx="2006640" cy="2872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Творчість </a:t>
            </a:r>
            <a:br>
              <a:rPr sz="5100"/>
            </a:b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Оскара Вайлда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1" name="PlaceHolder 2"/>
          <p:cNvSpPr>
            <a:spLocks noGrp="1"/>
          </p:cNvSpPr>
          <p:nvPr>
            <p:ph/>
          </p:nvPr>
        </p:nvSpPr>
        <p:spPr>
          <a:xfrm>
            <a:off x="938880" y="228600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Збірка його казок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«Щасливий принц»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вийшла друком 1888 року, а 1891 року —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«Гранатовий будиночок».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Після публікації роману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«Портрет Доріана Грея»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Оскар Вайлд став популярним не лише в Європі, а й у США.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У цей час він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відвідав багато країн з лекціями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для своїх шанувальників.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52" name="Рисунок 3" descr=""/>
          <p:cNvPicPr/>
          <p:nvPr/>
        </p:nvPicPr>
        <p:blipFill>
          <a:blip r:embed="rId1"/>
          <a:stretch/>
        </p:blipFill>
        <p:spPr>
          <a:xfrm>
            <a:off x="2778120" y="4664880"/>
            <a:ext cx="1615320" cy="2096640"/>
          </a:xfrm>
          <a:prstGeom prst="rect">
            <a:avLst/>
          </a:prstGeom>
          <a:ln w="0">
            <a:noFill/>
          </a:ln>
        </p:spPr>
      </p:pic>
      <p:pic>
        <p:nvPicPr>
          <p:cNvPr id="253" name="Рисунок 4" descr=""/>
          <p:cNvPicPr/>
          <p:nvPr/>
        </p:nvPicPr>
        <p:blipFill>
          <a:blip r:embed="rId2"/>
          <a:stretch/>
        </p:blipFill>
        <p:spPr>
          <a:xfrm>
            <a:off x="5292000" y="4572000"/>
            <a:ext cx="1407240" cy="2234520"/>
          </a:xfrm>
          <a:prstGeom prst="rect">
            <a:avLst/>
          </a:prstGeom>
          <a:ln w="0">
            <a:noFill/>
          </a:ln>
        </p:spPr>
      </p:pic>
      <p:pic>
        <p:nvPicPr>
          <p:cNvPr id="254" name="Picture 2" descr="Читать бесплатно электронную книгу Счастливый принц (The Happy Prince).  Оскар Уайльд онлайн. Скачать в FB2, EPUB, MOBI - LibreBook.me"/>
          <p:cNvPicPr/>
          <p:nvPr/>
        </p:nvPicPr>
        <p:blipFill>
          <a:blip r:embed="rId3"/>
          <a:stretch/>
        </p:blipFill>
        <p:spPr>
          <a:xfrm>
            <a:off x="1084320" y="4664880"/>
            <a:ext cx="1546200" cy="2141640"/>
          </a:xfrm>
          <a:prstGeom prst="rect">
            <a:avLst/>
          </a:prstGeom>
          <a:ln w="0">
            <a:noFill/>
          </a:ln>
        </p:spPr>
      </p:pic>
      <p:pic>
        <p:nvPicPr>
          <p:cNvPr id="255" name="Рисунок 5" descr=""/>
          <p:cNvPicPr/>
          <p:nvPr/>
        </p:nvPicPr>
        <p:blipFill>
          <a:blip r:embed="rId4"/>
          <a:stretch/>
        </p:blipFill>
        <p:spPr>
          <a:xfrm>
            <a:off x="7164000" y="4572000"/>
            <a:ext cx="1407240" cy="2196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Справжня людина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7" name="PlaceHolder 2"/>
          <p:cNvSpPr>
            <a:spLocks noGrp="1"/>
          </p:cNvSpPr>
          <p:nvPr>
            <p:ph/>
          </p:nvPr>
        </p:nvSpPr>
        <p:spPr>
          <a:xfrm>
            <a:off x="938880" y="228600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За словами Оскара Вайлда,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його казки «...призначені для дорослих дітей від 18 до 80 років».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Своїм дітям він казав, що на кожного з них очікують життєві випробування: вони можуть потрапити в багнюку заздрощів, жадібності, жорстокості, але </a:t>
            </a: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справжня людина має вміти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цінувати прекрасне в мистецтві, природі й людській душі.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58" name="Рисунок 3" descr=""/>
          <p:cNvPicPr/>
          <p:nvPr/>
        </p:nvPicPr>
        <p:blipFill>
          <a:blip r:embed="rId1"/>
          <a:stretch/>
        </p:blipFill>
        <p:spPr>
          <a:xfrm>
            <a:off x="369720" y="4860000"/>
            <a:ext cx="2149200" cy="2149200"/>
          </a:xfrm>
          <a:prstGeom prst="rect">
            <a:avLst/>
          </a:prstGeom>
          <a:ln w="0">
            <a:noFill/>
          </a:ln>
        </p:spPr>
      </p:pic>
      <p:pic>
        <p:nvPicPr>
          <p:cNvPr id="259" name="Рисунок 4" descr=""/>
          <p:cNvPicPr/>
          <p:nvPr/>
        </p:nvPicPr>
        <p:blipFill>
          <a:blip r:embed="rId2"/>
          <a:stretch/>
        </p:blipFill>
        <p:spPr>
          <a:xfrm>
            <a:off x="3579840" y="4548600"/>
            <a:ext cx="1551960" cy="2149200"/>
          </a:xfrm>
          <a:prstGeom prst="rect">
            <a:avLst/>
          </a:prstGeom>
          <a:ln w="0">
            <a:noFill/>
          </a:ln>
        </p:spPr>
      </p:pic>
      <p:pic>
        <p:nvPicPr>
          <p:cNvPr id="260" name="Рисунок 5" descr=""/>
          <p:cNvPicPr/>
          <p:nvPr/>
        </p:nvPicPr>
        <p:blipFill>
          <a:blip r:embed="rId3"/>
          <a:stretch/>
        </p:blipFill>
        <p:spPr>
          <a:xfrm>
            <a:off x="5896800" y="4548600"/>
            <a:ext cx="1667880" cy="2255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«Хлопчик-Зірка» (1891) 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2" name="PlaceHolder 2"/>
          <p:cNvSpPr>
            <a:spLocks noGrp="1"/>
          </p:cNvSpPr>
          <p:nvPr>
            <p:ph/>
          </p:nvPr>
        </p:nvSpPr>
        <p:spPr>
          <a:xfrm>
            <a:off x="755280" y="130644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Ця казка увійшла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до збірки «Гранатовий будиночок» (1891).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Чому саме гранатовий?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В Ірландії високо цінують традиції християнства, а </a:t>
            </a: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гранат (дерево та його плоди) символізує в християнстві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страждання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,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відродження і воскресіння.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На картинах європейських митців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Ісус Христос часто зображений із гранатом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, що означає готовність пройти Страсну дорогу й пролити свою кров за людство.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63" name="Рисунок 3" descr=""/>
          <p:cNvPicPr/>
          <p:nvPr/>
        </p:nvPicPr>
        <p:blipFill>
          <a:blip r:embed="rId1"/>
          <a:stretch/>
        </p:blipFill>
        <p:spPr>
          <a:xfrm>
            <a:off x="789120" y="4860000"/>
            <a:ext cx="1729800" cy="2315160"/>
          </a:xfrm>
          <a:prstGeom prst="rect">
            <a:avLst/>
          </a:prstGeom>
          <a:ln w="0">
            <a:noFill/>
          </a:ln>
        </p:spPr>
      </p:pic>
      <p:pic>
        <p:nvPicPr>
          <p:cNvPr id="264" name="Рисунок 6" descr=""/>
          <p:cNvPicPr/>
          <p:nvPr/>
        </p:nvPicPr>
        <p:blipFill>
          <a:blip r:embed="rId2"/>
          <a:stretch/>
        </p:blipFill>
        <p:spPr>
          <a:xfrm>
            <a:off x="4946400" y="4680000"/>
            <a:ext cx="3692520" cy="2320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/>
          </p:cNvSpPr>
          <p:nvPr>
            <p:ph type="title"/>
          </p:nvPr>
        </p:nvSpPr>
        <p:spPr>
          <a:xfrm>
            <a:off x="755280" y="33876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«Гранатовий будиночок» 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6" name="PlaceHolder 2"/>
          <p:cNvSpPr>
            <a:spLocks noGrp="1"/>
          </p:cNvSpPr>
          <p:nvPr>
            <p:ph/>
          </p:nvPr>
        </p:nvSpPr>
        <p:spPr>
          <a:xfrm>
            <a:off x="755280" y="268704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83000"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Назва збірки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«Гранатовий будиночок»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має </a:t>
            </a: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символічний зміст.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У кожній із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чотирьох її казок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(«Молодий король», «День народження інфанти», «Рибалка та його душа», «Хлопчик-Зірка») йдеться про </a:t>
            </a: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події, пов’язані зі стражданнями людей та їхнім духовним відродженням.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Слово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«гранат» («гранатовий»)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, що з’являється в моменти найбільш напружених </a:t>
            </a: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випробувань персонажів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, немовби вказує їм шлях до духовного спасіння.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Слово </a:t>
            </a: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«будинок» </a:t>
            </a:r>
            <a:r>
              <a:rPr b="0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символізує місце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(салон), де зустрічалися у ХІХ ст. </a:t>
            </a:r>
            <a:r>
              <a:rPr b="1" lang="ru-RU" sz="2000" spc="-1" strike="noStrike" u="sng">
                <a:solidFill>
                  <a:srgbClr val="0070c0"/>
                </a:solidFill>
                <a:uFillTx/>
                <a:latin typeface="Gill Sans MT"/>
              </a:rPr>
              <a:t>високоосвічені люди й спілкувалися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про мистецтво, філософію, науку.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67" name="Рисунок 3" descr=""/>
          <p:cNvPicPr/>
          <p:nvPr/>
        </p:nvPicPr>
        <p:blipFill>
          <a:blip r:embed="rId1"/>
          <a:stretch/>
        </p:blipFill>
        <p:spPr>
          <a:xfrm>
            <a:off x="5447520" y="382320"/>
            <a:ext cx="2940120" cy="17881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Головні випробування в житті і в казках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9" name="PlaceHolder 2"/>
          <p:cNvSpPr>
            <a:spLocks noGrp="1"/>
          </p:cNvSpPr>
          <p:nvPr>
            <p:ph/>
          </p:nvPr>
        </p:nvSpPr>
        <p:spPr>
          <a:xfrm>
            <a:off x="938880" y="2286000"/>
            <a:ext cx="5957280" cy="4439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95000"/>
          </a:bodyPr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Збірку О.Вайлд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присвятив своїй дружині — Констанції Вайлд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, а кожну казку — одній із тих леді, які відвідували салон.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Головними випробуваннями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для персонажів казок Оскара Вайлда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є обставини, у яких вони виявляють духовність, мораль, милосердя, любов, відданість.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А притаманні казці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чарівні перетворення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відбуваються передовсім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у їхньому внутрішньому світі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Такий шлях подолав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головний герой казки «Хлопчик-Зірка».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70" name="Рисунок 4" descr=""/>
          <p:cNvPicPr/>
          <p:nvPr/>
        </p:nvPicPr>
        <p:blipFill>
          <a:blip r:embed="rId1"/>
          <a:stretch/>
        </p:blipFill>
        <p:spPr>
          <a:xfrm>
            <a:off x="7145640" y="1740960"/>
            <a:ext cx="1406880" cy="2235960"/>
          </a:xfrm>
          <a:prstGeom prst="rect">
            <a:avLst/>
          </a:prstGeom>
          <a:ln w="0">
            <a:noFill/>
          </a:ln>
        </p:spPr>
      </p:pic>
      <p:pic>
        <p:nvPicPr>
          <p:cNvPr id="271" name="Рисунок 5" descr=""/>
          <p:cNvPicPr/>
          <p:nvPr/>
        </p:nvPicPr>
        <p:blipFill>
          <a:blip r:embed="rId2"/>
          <a:stretch/>
        </p:blipFill>
        <p:spPr>
          <a:xfrm>
            <a:off x="6158160" y="4460040"/>
            <a:ext cx="2779200" cy="2084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"/>
          <p:cNvSpPr txBox="1"/>
          <p:nvPr/>
        </p:nvSpPr>
        <p:spPr>
          <a:xfrm>
            <a:off x="38160" y="1481040"/>
            <a:ext cx="9135720" cy="4441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Завдання.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 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Віднови речення. Прочитавши інформацію про автора казки «Хлопчик_x0002_-зірка» Оскара Уайльда, віднови речення.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Оскар Уайльд (1854-1900) – видатний англійський письменник 19 століття. Його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творча спадщина складається з різножанрових творів (оповідань, віршів, п’єс,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роману). Особливе місце посідають казки(“Щасливий Принц”, “Хлопчик-зірка”,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“</a:t>
            </a: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Соловей і Троянда” та інші). У творах О. Уайльда відкривається дивовижний світ,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сповнений краси, любові й милосердя. Письменник любив усе вишукане й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прекрасне. Краса стала основою не тільки його творчості, а й життя. Кожний твір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художньої літератури – завжди загадка . А відгадує загадки той, хто уважний та йде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слідами письменника, який завжди нам щось підказує. Іноді підказка буває у назві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твору. Сьогодні ми вивчатимемо казку Оскара Уайльда «Хлопчик - зірка».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Спробуємо розгадати загадку назви твору та й інші загадки, які є у казці.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Оскар Уайльд − видатний _____________________письменник. Особливе місце в 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його творчості посіли ____________________. Письменник любив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усе___________________________________________________________,тому ____________________________________________________________________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125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"/>
          <p:cNvSpPr/>
          <p:nvPr/>
        </p:nvSpPr>
        <p:spPr>
          <a:xfrm>
            <a:off x="180000" y="1260000"/>
            <a:ext cx="6119640" cy="2662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  <a:ea typeface="DejaVu Sans"/>
              </a:rPr>
              <a:t>Коментоване читання казки, стор.77-78.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  <a:ea typeface="DejaVu Sans"/>
              </a:rPr>
              <a:t>Яка пора року  описується в казці?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  <a:ea typeface="DejaVu Sans"/>
              </a:rPr>
              <a:t>Яких пташок та звірів ми зустрічаємо в тексті? На що вони скаржаться?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  <a:ea typeface="DejaVu Sans"/>
              </a:rPr>
              <a:t>Хто продирався через великий сосновий ліс?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  <a:ea typeface="DejaVu Sans"/>
              </a:rPr>
              <a:t>Кого називають Крижаною Королевою?     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74" name="" descr=""/>
          <p:cNvPicPr/>
          <p:nvPr/>
        </p:nvPicPr>
        <p:blipFill>
          <a:blip r:embed="rId1"/>
          <a:stretch/>
        </p:blipFill>
        <p:spPr>
          <a:xfrm>
            <a:off x="6300000" y="0"/>
            <a:ext cx="2877120" cy="2699280"/>
          </a:xfrm>
          <a:prstGeom prst="rect">
            <a:avLst/>
          </a:prstGeom>
          <a:ln w="0">
            <a:noFill/>
          </a:ln>
        </p:spPr>
      </p:pic>
      <p:pic>
        <p:nvPicPr>
          <p:cNvPr id="275" name="" descr=""/>
          <p:cNvPicPr/>
          <p:nvPr/>
        </p:nvPicPr>
        <p:blipFill>
          <a:blip r:embed="rId2"/>
          <a:stretch/>
        </p:blipFill>
        <p:spPr>
          <a:xfrm>
            <a:off x="720000" y="3850920"/>
            <a:ext cx="2699280" cy="2628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5012640" cy="1650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chemeClr val="accent5">
                    <a:lumMod val="75000"/>
                  </a:schemeClr>
                </a:solidFill>
                <a:latin typeface="Impact"/>
              </a:rPr>
              <a:t>Домашнє завдання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7" name="PlaceHolder 2"/>
          <p:cNvSpPr>
            <a:spLocks noGrp="1"/>
          </p:cNvSpPr>
          <p:nvPr>
            <p:ph/>
          </p:nvPr>
        </p:nvSpPr>
        <p:spPr>
          <a:xfrm>
            <a:off x="947520" y="2286000"/>
            <a:ext cx="7632360" cy="35920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0">
              <a:lnSpc>
                <a:spcPct val="11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1) </a:t>
            </a:r>
            <a:r>
              <a:rPr b="1" lang="ru-RU" sz="2000" spc="-1" strike="noStrike">
                <a:solidFill>
                  <a:srgbClr val="0070c0"/>
                </a:solidFill>
                <a:latin typeface="Gill Sans MT"/>
              </a:rPr>
              <a:t>Прочитати та переказувати с.73-82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підручника.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0">
              <a:lnSpc>
                <a:spcPct val="110000"/>
              </a:lnSpc>
              <a:spcBef>
                <a:spcPts val="700"/>
              </a:spcBef>
              <a:buNone/>
              <a:tabLst>
                <a:tab algn="l" pos="0"/>
              </a:tabLst>
            </a:pP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   </a:t>
            </a:r>
            <a:r>
              <a:rPr b="0" lang="ru-RU" sz="2000" spc="-1" strike="noStrike">
                <a:solidFill>
                  <a:srgbClr val="0070c0"/>
                </a:solidFill>
                <a:latin typeface="Gill Sans MT"/>
              </a:rPr>
              <a:t>2) За допомогою інтернету з’ясуйте значення слова «зірка». У якому сенсі воно використане у творі? Знайдіть різні переклади назви казки. Який переклад назви, на вашу думку, найбільш вдалий? Поясніть.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0">
              <a:lnSpc>
                <a:spcPct val="107000"/>
              </a:lnSpc>
              <a:spcBef>
                <a:spcPts val="700"/>
              </a:spcBef>
              <a:spcAft>
                <a:spcPts val="799"/>
              </a:spcAft>
              <a:buNone/>
              <a:tabLst>
                <a:tab algn="l" pos="0"/>
              </a:tabLst>
            </a:pPr>
            <a:r>
              <a:rPr b="0" lang="uk-UA" sz="2000" spc="-1" strike="noStrike">
                <a:solidFill>
                  <a:srgbClr val="0070c0"/>
                </a:solidFill>
                <a:latin typeface="Times New Roman"/>
                <a:ea typeface="Arial"/>
              </a:rPr>
              <a:t>3) Намалювати квітку, з якою у вас асоціюється Хлопчик-Зірка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78" name="Рисунок 3" descr=""/>
          <p:cNvPicPr/>
          <p:nvPr/>
        </p:nvPicPr>
        <p:blipFill>
          <a:blip r:embed="rId1"/>
          <a:stretch/>
        </p:blipFill>
        <p:spPr>
          <a:xfrm>
            <a:off x="6480000" y="437760"/>
            <a:ext cx="1296360" cy="1847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PlaceHolder 1"/>
          <p:cNvSpPr>
            <a:spLocks noGrp="1"/>
          </p:cNvSpPr>
          <p:nvPr>
            <p:ph type="title"/>
          </p:nvPr>
        </p:nvSpPr>
        <p:spPr>
          <a:xfrm>
            <a:off x="938880" y="382320"/>
            <a:ext cx="7632360" cy="1490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uk-UA" sz="5100" spc="140" strike="noStrike" cap="all">
                <a:solidFill>
                  <a:srgbClr val="2a1a00"/>
                </a:solidFill>
                <a:latin typeface="Impact"/>
              </a:rPr>
              <a:t>Використані джерела</a:t>
            </a:r>
            <a:endParaRPr b="0" lang="uk-UA" sz="5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0" name="PlaceHolder 2"/>
          <p:cNvSpPr>
            <a:spLocks noGrp="1"/>
          </p:cNvSpPr>
          <p:nvPr>
            <p:ph/>
          </p:nvPr>
        </p:nvSpPr>
        <p:spPr>
          <a:xfrm>
            <a:off x="938880" y="1260000"/>
            <a:ext cx="7632360" cy="53445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700" spc="-1" strike="noStrike" cap="all">
                <a:solidFill>
                  <a:srgbClr val="000000"/>
                </a:solidFill>
                <a:latin typeface="Bookman Old Style"/>
                <a:ea typeface="Times New Roman"/>
              </a:rPr>
              <a:t>Ніколенко О.М. Зарубіжна література. 5 кл.: підруч. для ЗЗСО /</a:t>
            </a:r>
            <a:r>
              <a:rPr b="0" lang="ru-RU" sz="1700" spc="-1" strike="noStrike" cap="all">
                <a:solidFill>
                  <a:srgbClr val="000000"/>
                </a:solidFill>
                <a:latin typeface="Bookman Old Style"/>
                <a:ea typeface="Calibri"/>
              </a:rPr>
              <a:t> </a:t>
            </a:r>
            <a:r>
              <a:rPr b="0" lang="ru-RU" sz="1700" spc="-1" strike="noStrike" cap="all">
                <a:solidFill>
                  <a:srgbClr val="000000"/>
                </a:solidFill>
                <a:latin typeface="Bookman Old Style"/>
                <a:ea typeface="Times New Roman"/>
              </a:rPr>
              <a:t>О. М. Ніколенко, Л. В. Мацевко-Бекерська, Н. П. Рудніцька. – Київ, Видавничий центр «Академiя», 2022.</a:t>
            </a:r>
            <a:endParaRPr b="0" lang="uk-UA" sz="17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07000"/>
              </a:lnSpc>
              <a:spcBef>
                <a:spcPts val="1001"/>
              </a:spcBef>
              <a:spcAft>
                <a:spcPts val="799"/>
              </a:spcAft>
              <a:buNone/>
              <a:tabLst>
                <a:tab algn="l" pos="0"/>
              </a:tabLst>
            </a:pPr>
            <a:r>
              <a:rPr b="0" lang="uk-UA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1"/>
              </a:rPr>
              <a:t>https://academia-pc.com.ua/wp-content/uploads/2022/02/nikolenko-zarubizhna-literatura-5-klas-vcz-akademiya.pdf</a:t>
            </a:r>
            <a:r>
              <a:rPr b="0" lang="uk-UA" sz="1700" spc="-1" strike="noStrike" cap="all">
                <a:solidFill>
                  <a:srgbClr val="000000"/>
                </a:solidFill>
                <a:latin typeface="Bookman Old Style"/>
                <a:ea typeface="Calibri"/>
              </a:rPr>
              <a:t> </a:t>
            </a:r>
            <a:endParaRPr b="0" lang="uk-UA" sz="17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07000"/>
              </a:lnSpc>
              <a:spcBef>
                <a:spcPts val="1001"/>
              </a:spcBef>
              <a:spcAft>
                <a:spcPts val="799"/>
              </a:spcAft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1700" spc="-1" strike="noStrike" u="sng" cap="all">
                <a:solidFill>
                  <a:srgbClr val="000000"/>
                </a:solidFill>
                <a:uFillTx/>
                <a:latin typeface="Bookman Old Style"/>
                <a:ea typeface="Times New Roman"/>
              </a:rPr>
              <a:t>Онлайн-платформа</a:t>
            </a:r>
            <a:r>
              <a:rPr b="0" lang="ru-RU" sz="1700" spc="-1" strike="noStrike" cap="all">
                <a:solidFill>
                  <a:srgbClr val="000000"/>
                </a:solidFill>
                <a:latin typeface="Bookman Old Style"/>
                <a:ea typeface="Times New Roman"/>
              </a:rPr>
              <a:t> «Друзі Полліанни» до підручника «Зарубіжна література» (О.М. Ніколенко та ін.).</a:t>
            </a:r>
            <a:endParaRPr b="0" lang="uk-UA" sz="17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07000"/>
              </a:lnSpc>
              <a:spcBef>
                <a:spcPts val="1001"/>
              </a:spcBef>
              <a:spcAft>
                <a:spcPts val="799"/>
              </a:spcAft>
              <a:buNone/>
              <a:tabLst>
                <a:tab algn="l" pos="0"/>
              </a:tabLst>
            </a:pPr>
            <a:r>
              <a:rPr b="0" lang="en-US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2"/>
              </a:rPr>
              <a:t>https</a:t>
            </a:r>
            <a:r>
              <a:rPr b="0" lang="ru-RU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3"/>
              </a:rPr>
              <a:t>://</a:t>
            </a:r>
            <a:r>
              <a:rPr b="0" lang="en-US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4"/>
              </a:rPr>
              <a:t>www</a:t>
            </a:r>
            <a:r>
              <a:rPr b="0" lang="ru-RU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5"/>
              </a:rPr>
              <a:t>.</a:t>
            </a:r>
            <a:r>
              <a:rPr b="0" lang="en-US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6"/>
              </a:rPr>
              <a:t>academia</a:t>
            </a:r>
            <a:r>
              <a:rPr b="0" lang="ru-RU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7"/>
              </a:rPr>
              <a:t>-</a:t>
            </a:r>
            <a:r>
              <a:rPr b="0" lang="en-US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8"/>
              </a:rPr>
              <a:t>nikolenko</a:t>
            </a:r>
            <a:r>
              <a:rPr b="0" lang="ru-RU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9"/>
              </a:rPr>
              <a:t>-5</a:t>
            </a:r>
            <a:r>
              <a:rPr b="0" lang="en-US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10"/>
              </a:rPr>
              <a:t>klas</a:t>
            </a:r>
            <a:r>
              <a:rPr b="0" lang="ru-RU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11"/>
              </a:rPr>
              <a:t>.</a:t>
            </a:r>
            <a:r>
              <a:rPr b="0" lang="en-US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12"/>
              </a:rPr>
              <a:t>com</a:t>
            </a:r>
            <a:r>
              <a:rPr b="0" lang="ru-RU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13"/>
              </a:rPr>
              <a:t>.</a:t>
            </a:r>
            <a:r>
              <a:rPr b="0" lang="en-US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14"/>
              </a:rPr>
              <a:t>ua</a:t>
            </a:r>
            <a:r>
              <a:rPr b="0" lang="ru-RU" sz="1700" spc="-1" strike="noStrike" u="sng" cap="all">
                <a:solidFill>
                  <a:srgbClr val="46b2b5"/>
                </a:solidFill>
                <a:uFillTx/>
                <a:latin typeface="Bookman Old Style"/>
                <a:ea typeface="Calibri"/>
                <a:hlinkClick r:id="rId15"/>
              </a:rPr>
              <a:t>/</a:t>
            </a:r>
            <a:r>
              <a:rPr b="0" lang="uk-UA" sz="1700" spc="-1" strike="noStrike" cap="all">
                <a:solidFill>
                  <a:srgbClr val="000000"/>
                </a:solidFill>
                <a:latin typeface="Bookman Old Style"/>
                <a:ea typeface="Calibri"/>
              </a:rPr>
              <a:t>  </a:t>
            </a:r>
            <a:endParaRPr b="0" lang="uk-UA" sz="17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2000" spc="-1" strike="noStrike">
                <a:solidFill>
                  <a:srgbClr val="595959"/>
                </a:solidFill>
                <a:latin typeface="Gill Sans MT"/>
                <a:ea typeface="Calibri"/>
              </a:rPr>
              <a:t> </a:t>
            </a:r>
            <a:r>
              <a:rPr b="0" lang="uk-UA" sz="2000" spc="-1" strike="noStrike">
                <a:solidFill>
                  <a:srgbClr val="000000"/>
                </a:solidFill>
                <a:latin typeface="Bookman Old Style"/>
                <a:ea typeface="Calibri"/>
              </a:rPr>
              <a:t>Оскар Вайлд. Вікіпедія. </a:t>
            </a:r>
            <a:r>
              <a:rPr b="0" lang="en-US" sz="2000" spc="-1" strike="noStrike" u="sng">
                <a:solidFill>
                  <a:srgbClr val="46b2b5"/>
                </a:solidFill>
                <a:uFillTx/>
                <a:latin typeface="Gill Sans MT"/>
                <a:ea typeface="Calibri"/>
                <a:hlinkClick r:id="rId16"/>
              </a:rPr>
              <a:t>https://uk.wikipedia.org/wiki/%D0%9E%D1%81%D0%BA%D0%B0%D1%80_%D0%92%D0%B0%D0%B9%D0%BB%D0%B4</a:t>
            </a:r>
            <a:r>
              <a:rPr b="0" lang="uk-UA" sz="2000" spc="-1" strike="noStrike">
                <a:solidFill>
                  <a:srgbClr val="595959"/>
                </a:solidFill>
                <a:latin typeface="Gill Sans MT"/>
                <a:ea typeface="Calibri"/>
              </a:rPr>
              <a:t> 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Эмблема">
  <a:themeElements>
    <a:clrScheme name="Эмблема">
      <a:dk1>
        <a:srgbClr val="000000"/>
      </a:dk1>
      <a:lt1>
        <a:srgbClr val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268</TotalTime>
  <Application>LibreOffice/7.4.2.3$Windows_X86_64 LibreOffice_project/382eef1f22670f7f4118c8c2dd222ec7ad009daf</Application>
  <AppVersion>15.0000</AppVersion>
  <Words>885</Words>
  <Paragraphs>60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2023-01-15T20:36:32Z</dcterms:created>
  <dc:creator>Nataliia</dc:creator>
  <dc:description/>
  <dc:language>uk-UA</dc:language>
  <cp:lastModifiedBy/>
  <dcterms:modified xsi:type="dcterms:W3CDTF">2023-11-14T18:34:52Z</dcterms:modified>
  <cp:revision>24</cp:revision>
  <dc:subject/>
  <dc:title>Оскар Вайлд. «Хлопчик-Зірка». Цікаві факти з життя і творчості письменника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14</vt:i4>
  </property>
</Properties>
</file>