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1693" r:id="rId4"/>
    <p:sldId id="1697" r:id="rId5"/>
    <p:sldId id="1696" r:id="rId6"/>
    <p:sldId id="1695" r:id="rId7"/>
    <p:sldId id="1694" r:id="rId8"/>
    <p:sldId id="1700" r:id="rId9"/>
    <p:sldId id="1699" r:id="rId10"/>
    <p:sldId id="1692" r:id="rId11"/>
    <p:sldId id="1705" r:id="rId12"/>
    <p:sldId id="1704" r:id="rId13"/>
    <p:sldId id="1703" r:id="rId14"/>
    <p:sldId id="1702" r:id="rId15"/>
    <p:sldId id="1701" r:id="rId16"/>
    <p:sldId id="1707" r:id="rId17"/>
    <p:sldId id="1706" r:id="rId18"/>
    <p:sldId id="1698" r:id="rId19"/>
    <p:sldId id="1709" r:id="rId20"/>
    <p:sldId id="1708" r:id="rId21"/>
    <p:sldId id="1715" r:id="rId22"/>
    <p:sldId id="1717" r:id="rId23"/>
    <p:sldId id="1711" r:id="rId24"/>
    <p:sldId id="1714" r:id="rId25"/>
    <p:sldId id="1716" r:id="rId26"/>
    <p:sldId id="1713" r:id="rId27"/>
    <p:sldId id="1710" r:id="rId28"/>
    <p:sldId id="1719" r:id="rId29"/>
    <p:sldId id="1712" r:id="rId30"/>
    <p:sldId id="1690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DDC4"/>
    <a:srgbClr val="9B4BE0"/>
    <a:srgbClr val="A86ED4"/>
    <a:srgbClr val="22D0D4"/>
    <a:srgbClr val="2BD9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2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CA149-4BC7-4445-9127-D8108A150E39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058B68-863B-44AD-ABD7-59C507922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682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058B68-863B-44AD-ABD7-59C507922F7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204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>
            <a:extLst>
              <a:ext uri="{FF2B5EF4-FFF2-40B4-BE49-F238E27FC236}">
                <a16:creationId xmlns:a16="http://schemas.microsoft.com/office/drawing/2014/main" id="{AB85CB23-B087-43F4-B31D-9820539C3B2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Заметки 2">
            <a:extLst>
              <a:ext uri="{FF2B5EF4-FFF2-40B4-BE49-F238E27FC236}">
                <a16:creationId xmlns:a16="http://schemas.microsoft.com/office/drawing/2014/main" id="{43FBC778-8D6E-442F-A847-ACDAABEE0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 altLang="ru-RU"/>
          </a:p>
        </p:txBody>
      </p:sp>
      <p:sp>
        <p:nvSpPr>
          <p:cNvPr id="47108" name="Номер слайда 3">
            <a:extLst>
              <a:ext uri="{FF2B5EF4-FFF2-40B4-BE49-F238E27FC236}">
                <a16:creationId xmlns:a16="http://schemas.microsoft.com/office/drawing/2014/main" id="{549C5576-7295-48E2-87DC-7F37FA2909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C337D51-A19C-4DA0-B93A-E7F9672C374E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/>
              <a:t>29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8250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>
            <a:extLst>
              <a:ext uri="{FF2B5EF4-FFF2-40B4-BE49-F238E27FC236}">
                <a16:creationId xmlns:a16="http://schemas.microsoft.com/office/drawing/2014/main" id="{AB85CB23-B087-43F4-B31D-9820539C3B2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Заметки 2">
            <a:extLst>
              <a:ext uri="{FF2B5EF4-FFF2-40B4-BE49-F238E27FC236}">
                <a16:creationId xmlns:a16="http://schemas.microsoft.com/office/drawing/2014/main" id="{43FBC778-8D6E-442F-A847-ACDAABEE04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 altLang="ru-RU"/>
          </a:p>
        </p:txBody>
      </p:sp>
      <p:sp>
        <p:nvSpPr>
          <p:cNvPr id="47108" name="Номер слайда 3">
            <a:extLst>
              <a:ext uri="{FF2B5EF4-FFF2-40B4-BE49-F238E27FC236}">
                <a16:creationId xmlns:a16="http://schemas.microsoft.com/office/drawing/2014/main" id="{549C5576-7295-48E2-87DC-7F37FA2909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C337D51-A19C-4DA0-B93A-E7F9672C374E}" type="slidenum">
              <a:rPr lang="ru-RU" altLang="ru-RU">
                <a:solidFill>
                  <a:srgbClr val="000000"/>
                </a:solidFill>
                <a:latin typeface="Calibri" panose="020F0502020204030204" pitchFamily="34" charset="0"/>
              </a:rPr>
              <a:pPr/>
              <a:t>30</a:t>
            </a:fld>
            <a:endParaRPr lang="ru-RU" altLang="ru-RU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EF0B1F-D691-4240-926D-533E2DA16F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83E4E0-2AAA-4D8A-8D3B-A0161EF67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F5AB40-BC02-48B8-A0F4-A76A45345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0CD054-076E-4591-BD49-5B73D9406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CB310D-8DA5-46D6-98CB-A3EED0145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181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E2DDB4-166E-4A29-A9D7-0D62F0DDC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3159DC-C237-4D50-B05F-75CD514CDF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787A16C-7643-4C88-AE25-E78B61323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C5443C-D31D-43B0-AF12-CDA79302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E85302-DF62-4848-826E-0B76BA97B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947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3B2E03-755E-4A00-8403-32B84F211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5B091B9-1944-40B0-8481-95100A3EFC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1C6566-0530-4984-ADDA-0331A4807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FCCC8-1DF8-4056-9407-D2701D125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FDE724-6BE9-4EFD-9633-9633D7569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657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4A3C77-DBD4-49BF-A895-EADC5DE50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2ACE8C-F107-468E-B1A5-48B99C21DF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CF31A19-E262-4D9B-8246-295E900132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E622477-1E2B-48B8-9B13-7C49A9F7E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431A8FA-BB6B-40C3-8E42-58D095164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3A078FB-EAA2-40FA-86C7-3E7C5BC25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713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2AF3BC-B9A5-4F8C-99FB-FD58C439D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829AE63-A619-4187-B3E0-D786AE7DD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FB61F50-1C65-470F-952F-5728A1893D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C182E0E-EFE6-4982-9EDC-D51A43D111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7B24153-AEBF-4C82-A726-444A285D67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A235DFD-CF77-4C06-AA0B-3AC99816B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9DC8819-ABFB-4ED9-9AEA-0235529FF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BAA0A6C-33F4-43E4-94B3-F43D5876E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117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341B54-FB34-44D4-97BE-53CAAA561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520F9E8-0B37-447B-9296-AB98BCB5C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154D7F4-4798-4226-81B3-AF0BD9A55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F19162D-32F4-488E-B72B-0D68FD3D0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31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827CA7C-625C-47BC-8337-203845569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C60F338-AE21-4ABA-938F-5C056F787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F4133E4-91E4-4A68-9EE8-62E459805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900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84E5A9-AEC1-4F47-987E-F3CB8547D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5623DA-456B-4E48-86D9-7A392A0CC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9A02488-E76B-4637-A6D7-6C992E53AE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FB05D23-F393-4C4D-9339-8EFD4BA5F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0CE0665-498B-4AE1-83A9-B09F2891F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83B1D00-7D37-4B2B-A054-3DDC22AC6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461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671B4E-3CF4-4A00-A4B1-DF8E7F7F2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1B6B901-BE9C-494C-89CB-CF852831E3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9E32FB6-BB10-4E8F-87DA-740AD2B9D8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B21DAC3-5E28-43BB-9EBC-4DE5F773F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D9D820-444A-4578-AD47-6E1CBDDA9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FA0E16-B3DD-430D-AEDE-CE0101078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80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543312-F281-4BE3-8508-F746D5858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EE9FBB2-AF97-4C61-9506-F1895387DC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EC4C11-BF40-4B2E-B79A-E5263860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1FF03A-885A-4426-ACAB-C2530362E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21156E-1A52-431D-B7F7-3ECB84C97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76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020A876-7449-4B8A-96D5-E059A372E2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361D50B-7120-4842-AC1D-0E37D2CFE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D205D0-4C8B-47AC-8023-BF05062E9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84EC03-7B2B-4A92-8B63-24CD8DBBC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FE0BD8-35A6-4772-B0ED-5C700EC1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699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85905C-9531-440A-AE20-5C6AC4E26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48B8A55-C720-4E37-825B-D3B6BB1F4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02C248-F9D6-44EE-A624-3AB585812C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63DDA-B89B-47B6-B80B-82DCF1D6C106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15102B-2833-4E3A-9415-3AAEDF8C33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BE8D42-FD66-4B49-B487-7C28A853D2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75D3C-07BC-4A13-AC1B-E7AF031DCA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964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_B-6a1aAbQ?feature=oembed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https://naurok.com.ua/uploads/files/92987/257357/279151_html/images/257357%203.pn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https://naurok.com.ua/uploads/files/92987/257357/279151_html/images/257357%202.png" TargetMode="External"/><Relationship Id="rId4" Type="http://schemas.openxmlformats.org/officeDocument/2006/relationships/image" Target="https://naurok.com.ua/uploads/files/92987/257357/279151_html/images/257357%201.pn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https://zarlit.com/lesson/7klas_1/7klas_1.files/image002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https://i.pinimg.com/736x/69/a3/5d/69a35dd59342fb0bc4dfda06f1692e89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https://medialiteracy.org.ua/wp-content/uploads/2019/09/1-6.png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hyperlink" Target="https://wordwall.net/resource/60044405/&#1079;&#1072;&#1088;&#1091;&#1073;&#1110;&#1078;&#1085;&#1072;-&#1083;&#1110;&#1090;&#1077;&#1088;&#1072;&#1090;&#1091;&#1088;&#1072;/&#1073;&#1072;&#1083;&#1072;&#1076;&#1072;-&#1082;&#1086;&#1088;&#1086;&#1083;&#1100;-&#1083;&#1110;&#1088;-&#1110;-&#1081;&#1086;&#1075;&#1086;-&#1076;&#1086;&#1095;&#1082;&#1080;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sv/resource/64569761/&#1082;&#1086;&#1088;&#1086;&#1083;&#1100;-&#1083;&#1110;&#1088;-&#1090;&#1072;-&#1081;&#1086;&#1075;&#1086;-&#1076;&#1086;&#1095;&#1082;&#1080;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ordwall.net/uk/resource/35665468/&#1082;&#1086;&#1088;&#1086;&#1083;&#1100;-&#1083;&#1110;&#1088;-&#1110;-&#1081;&#1086;&#1075;&#1086;-&#1076;&#1086;&#1085;&#1100;&#1082;&#1080;" TargetMode="Externa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Стокове фото Середньовічний Замок Гуньяд Корвін — Завантажте зображення  зараз - Замок Корвінів, UNESCO - Organised Group, Європа - iStock">
            <a:extLst>
              <a:ext uri="{FF2B5EF4-FFF2-40B4-BE49-F238E27FC236}">
                <a16:creationId xmlns:a16="http://schemas.microsoft.com/office/drawing/2014/main" id="{4C9606CC-D299-431A-B8A2-18B093C9D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1219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13">
            <a:extLst>
              <a:ext uri="{FF2B5EF4-FFF2-40B4-BE49-F238E27FC236}">
                <a16:creationId xmlns:a16="http://schemas.microsoft.com/office/drawing/2014/main" id="{667D831D-E7D2-4ABD-9693-C91C30A0B5CC}"/>
              </a:ext>
            </a:extLst>
          </p:cNvPr>
          <p:cNvSpPr/>
          <p:nvPr/>
        </p:nvSpPr>
        <p:spPr>
          <a:xfrm>
            <a:off x="244232" y="4641384"/>
            <a:ext cx="6571008" cy="2018496"/>
          </a:xfrm>
          <a:prstGeom prst="roundRect">
            <a:avLst/>
          </a:prstGeom>
          <a:solidFill>
            <a:srgbClr val="CCECFF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Урок зарубіжної літератури у 7 класі</a:t>
            </a:r>
            <a:endParaRPr lang="uk-UA" sz="4800" b="1" dirty="0">
              <a:solidFill>
                <a:srgbClr val="FF0000"/>
              </a:solidFill>
              <a:latin typeface="Monotype Corsiva" panose="03010101010201010101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1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119336" y="160195"/>
            <a:ext cx="11953328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Організаційний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момент</a:t>
            </a:r>
          </a:p>
        </p:txBody>
      </p:sp>
      <p:pic>
        <p:nvPicPr>
          <p:cNvPr id="6" name="Мультимедиа в Интернете 5" title="Средневековая музыка. 1,5 ЧАСА инструментальной древней музыки таверна">
            <a:hlinkClick r:id="" action="ppaction://media"/>
            <a:extLst>
              <a:ext uri="{FF2B5EF4-FFF2-40B4-BE49-F238E27FC236}">
                <a16:creationId xmlns:a16="http://schemas.microsoft.com/office/drawing/2014/main" id="{DEF36DDF-84D4-4E99-B037-7878DF2ECE2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549400" y="1068916"/>
            <a:ext cx="9560560" cy="5401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74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есіда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повторення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A91488-6B0A-4425-B534-0B7399CB7912}"/>
              </a:ext>
            </a:extLst>
          </p:cNvPr>
          <p:cNvSpPr txBox="1"/>
          <p:nvPr/>
        </p:nvSpPr>
        <p:spPr>
          <a:xfrm>
            <a:off x="746760" y="1204020"/>
            <a:ext cx="687324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350838" algn="just">
              <a:buFont typeface="+mj-lt"/>
              <a:buAutoNum type="arabicPeriod"/>
            </a:pPr>
            <a:r>
              <a:rPr lang="uk-UA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Що таке фольклор? </a:t>
            </a:r>
            <a:endParaRPr lang="uk-UA" sz="2400" i="1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indent="350838" algn="just">
              <a:buFont typeface="+mj-lt"/>
              <a:buAutoNum type="arabicPeriod"/>
            </a:pPr>
            <a:r>
              <a:rPr lang="uk-UA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Назвіть жанри фольклору. </a:t>
            </a:r>
            <a:endParaRPr lang="uk-UA" sz="2400" i="1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/>
            <a:endParaRPr lang="uk-UA" sz="2400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/>
            <a:r>
              <a:rPr lang="uk-UA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Усна народна творчість має мільйони шанувальників у всіх куточках планети. Ми зачаровані її мудрістю, щирістю, людяністю. В жодному фольклорному творі не  оспівується жорстокість і зло. Мета багатовікової народної праці – навчити і виховати. Ми отримуємо насолоду від прекрасних творінь та відкриваємо для себе таємниці їх змісту та структури.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Знак питання | Різне-всяке">
            <a:extLst>
              <a:ext uri="{FF2B5EF4-FFF2-40B4-BE49-F238E27FC236}">
                <a16:creationId xmlns:a16="http://schemas.microsoft.com/office/drawing/2014/main" id="{10F54DDB-1404-46BE-A07C-7C41DE321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4" r="14636"/>
          <a:stretch>
            <a:fillRect/>
          </a:stretch>
        </p:blipFill>
        <p:spPr bwMode="auto">
          <a:xfrm>
            <a:off x="8418513" y="1279525"/>
            <a:ext cx="3605212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756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отивація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навчальної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9265A7-5E17-495A-9008-E0A580E796B0}"/>
              </a:ext>
            </a:extLst>
          </p:cNvPr>
          <p:cNvSpPr txBox="1"/>
          <p:nvPr/>
        </p:nvSpPr>
        <p:spPr>
          <a:xfrm>
            <a:off x="365760" y="1068916"/>
            <a:ext cx="1132332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just"/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Сьогодні ми здійснимо мандрівку світом староанглійської балади «Король Лір і його дочки» та поринемо в глибини людських душ, спробуємо збагнути те, що з давніх-давен хвилює людей.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algn="just"/>
            <a:endParaRPr lang="uk-UA" sz="2400" b="1" u="sng" dirty="0">
              <a:solidFill>
                <a:srgbClr val="3333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algn="just"/>
            <a:r>
              <a:rPr lang="uk-UA" sz="2400" b="1" u="sng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Робота з епіграфом 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старих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баладах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чуємо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биття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схвильованого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людського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серця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розповідь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про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події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перетворені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народною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фантазією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                           </a:t>
            </a:r>
            <a:r>
              <a:rPr lang="ru-RU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І.Франко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Шануй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батька та Бога –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буде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тобі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всюди</a:t>
            </a:r>
            <a:r>
              <a:rPr lang="ru-RU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дорога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             Народна </a:t>
            </a:r>
            <a:r>
              <a:rPr lang="ru-RU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мудрість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6" name="Picture 2" descr="Кухня середньовіччя — Вікіпедія">
            <a:extLst>
              <a:ext uri="{FF2B5EF4-FFF2-40B4-BE49-F238E27FC236}">
                <a16:creationId xmlns:a16="http://schemas.microsoft.com/office/drawing/2014/main" id="{AA687D65-10D2-47A3-9E3D-6744447B4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975" y="2177591"/>
            <a:ext cx="6640266" cy="422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839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Тема і мета уроку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0C81EB-1217-4EB4-B61D-EB1448CB4FE2}"/>
              </a:ext>
            </a:extLst>
          </p:cNvPr>
          <p:cNvSpPr txBox="1"/>
          <p:nvPr/>
        </p:nvSpPr>
        <p:spPr>
          <a:xfrm>
            <a:off x="1066800" y="1068916"/>
            <a:ext cx="1054608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5400" b="1" dirty="0"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Народна балада «Король Лір та його дочки»</a:t>
            </a:r>
            <a:endParaRPr lang="ru-RU" sz="5400" b="1" dirty="0"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Балада Король Лір і його дочки. | Урок на 2 завдання. Зарубіжна література">
            <a:extLst>
              <a:ext uri="{FF2B5EF4-FFF2-40B4-BE49-F238E27FC236}">
                <a16:creationId xmlns:a16="http://schemas.microsoft.com/office/drawing/2014/main" id="{6EFE63D8-673E-458C-BFF4-E57BEEA38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" y="2702018"/>
            <a:ext cx="7315200" cy="383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02D351F-43B2-42D9-BEFE-FAD3D1A922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1658" y="2702018"/>
            <a:ext cx="4136982" cy="308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844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иникнення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балади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63BBC7-93DF-4318-AEB6-273F43F5274C}"/>
              </a:ext>
            </a:extLst>
          </p:cNvPr>
          <p:cNvSpPr txBox="1"/>
          <p:nvPr/>
        </p:nvSpPr>
        <p:spPr>
          <a:xfrm>
            <a:off x="518160" y="1068916"/>
            <a:ext cx="765048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just"/>
            <a:r>
              <a:rPr lang="uk-UA" sz="22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ХІІ –ХІІІ ст. на півдні Франції, у місцевості Прованс, виникли танцювальні пісні про кохання, які називали баладами. Вони стали  дуже популярними у виконанні мандрівних співців (менестрелів) і швидко поширилися в   інших європейських країнах.</a:t>
            </a:r>
            <a:endParaRPr lang="ru-RU" sz="2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2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Згодом балади втратили танцювальну основу,  в них уже йшлося не тільки про кохання, а й про подвиги героїв, історичні події та всілякі неймовірні ситуації. Народна балада зумовила розвиток балади літературної (авторської).</a:t>
            </a:r>
            <a:endParaRPr lang="ru-RU" sz="2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2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Неабиякий внесок у розвиток балади зробили західноєвропейські митці, зокрема Ф. Війон, Й.В. Гете, Ф. </a:t>
            </a:r>
            <a:r>
              <a:rPr lang="uk-UA" sz="2200" b="1" dirty="0" err="1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Шіллер</a:t>
            </a:r>
            <a:r>
              <a:rPr lang="uk-UA" sz="22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Р. Кіплінг. Особливий інтерес до балади виявляли в різні періоди польські, українські письменники, серед яких особливо слід виділити П. Гулака-</a:t>
            </a:r>
            <a:r>
              <a:rPr lang="uk-UA" sz="2200" b="1" dirty="0" err="1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Артемовського</a:t>
            </a:r>
            <a:r>
              <a:rPr lang="uk-UA" sz="22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200" b="1" dirty="0" err="1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Т.Шевченка</a:t>
            </a:r>
            <a:r>
              <a:rPr lang="uk-UA" sz="22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та ін. </a:t>
            </a:r>
            <a:endParaRPr lang="ru-RU" sz="2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194" name="Picture 2" descr="Pin page">
            <a:extLst>
              <a:ext uri="{FF2B5EF4-FFF2-40B4-BE49-F238E27FC236}">
                <a16:creationId xmlns:a16="http://schemas.microsoft.com/office/drawing/2014/main" id="{F0698255-80B2-4E52-A9D7-0872FCECE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332" y="1351778"/>
            <a:ext cx="3609975" cy="494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751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Словничок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4B40F0-C5E0-4036-997A-1964E76ED0E6}"/>
              </a:ext>
            </a:extLst>
          </p:cNvPr>
          <p:cNvSpPr txBox="1"/>
          <p:nvPr/>
        </p:nvSpPr>
        <p:spPr>
          <a:xfrm>
            <a:off x="617220" y="1068916"/>
            <a:ext cx="109575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just"/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Балада — жанр фольклору та літератури, у якому органічно поєдналися розповідь (епос) і людські почуття (лірика). Тому баладу називають  ліро-епічним жанром. 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7AF4AC-E827-4355-A742-3961F2C49696}"/>
              </a:ext>
            </a:extLst>
          </p:cNvPr>
          <p:cNvSpPr txBox="1"/>
          <p:nvPr/>
        </p:nvSpPr>
        <p:spPr>
          <a:xfrm>
            <a:off x="426720" y="2272684"/>
            <a:ext cx="1129284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just"/>
            <a:r>
              <a:rPr lang="uk-UA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Балада</a:t>
            </a:r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- невеликий за обсягом ліро-епічний твір на історично-героїчну, легендарну, фантастичну чи соціально-побутову тему з напруженим сюжетом і драматичною, часто несподіваною розв’язкою.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Blip>
                <a:blip r:embed="rId3"/>
              </a:buBlip>
            </a:pPr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Ознаки балади.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віршований, ліро-епічний твір;   </a:t>
            </a: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невеликий обсяг;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зосередження уваги на моральних проблемах;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напружений сюжет, в центрі якого розповідь  про незвичайну подію;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dirty="0" err="1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легендність</a:t>
            </a: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та фантастичність;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драматична, часто несподівана  розв'язка;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присутність оповідача;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"/>
              <a:tabLst>
                <a:tab pos="457200" algn="l"/>
              </a:tabLst>
            </a:pPr>
            <a:r>
              <a:rPr lang="uk-UA" sz="24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використання діалогів і повторів.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26783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45CC4CC5-2508-4FF9-9565-1F6F912AE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131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AF94E46-99EF-48A6-A811-662B22CAB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0080" y="1066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Рисунок 4">
            <a:extLst>
              <a:ext uri="{FF2B5EF4-FFF2-40B4-BE49-F238E27FC236}">
                <a16:creationId xmlns:a16="http://schemas.microsoft.com/office/drawing/2014/main" id="{C317F939-2FDA-45B9-8971-ADAB8AE95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591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таємо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твір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01290E-95DF-4EC4-A82F-45B1D0EAB822}"/>
              </a:ext>
            </a:extLst>
          </p:cNvPr>
          <p:cNvSpPr txBox="1"/>
          <p:nvPr/>
        </p:nvSpPr>
        <p:spPr>
          <a:xfrm>
            <a:off x="746760" y="1270338"/>
            <a:ext cx="1091184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just"/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Образ  короля Ліра зустрічається в кельтських міфах, де Лір  зображений як правитель моря.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Він також згадується в старовинному літописі «Історія Британії» XII ст. Легендарний король мав трьох дочок. Доживши до старості, він вирішив поділити королівство між ними. 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i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Що з того вийшло, ми дізнаємося, </a:t>
            </a:r>
          </a:p>
          <a:p>
            <a:pPr algn="just"/>
            <a:r>
              <a:rPr lang="uk-UA" sz="2400" b="1" i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прочитавши баладу 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42" name="Picture 2" descr="Як зацікавити дітей читанням – практичні поради | Нова українська школа">
            <a:extLst>
              <a:ext uri="{FF2B5EF4-FFF2-40B4-BE49-F238E27FC236}">
                <a16:creationId xmlns:a16="http://schemas.microsoft.com/office/drawing/2014/main" id="{D75DDCC3-48AC-4E67-99AB-351117599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029" y="2870270"/>
            <a:ext cx="5409571" cy="366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517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наліз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прочитаного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12CB68-B9E8-45C5-BC6D-5D545992389E}"/>
              </a:ext>
            </a:extLst>
          </p:cNvPr>
          <p:cNvSpPr txBox="1"/>
          <p:nvPr/>
        </p:nvSpPr>
        <p:spPr>
          <a:xfrm>
            <a:off x="830580" y="1450955"/>
            <a:ext cx="7307580" cy="3673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"/>
              <a:tabLst>
                <a:tab pos="457200" algn="l"/>
              </a:tabLst>
            </a:pPr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 і коли відбуваються події, описані в баладі? 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"/>
              <a:tabLst>
                <a:tab pos="457200" algn="l"/>
              </a:tabLst>
            </a:pPr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Чому автор чітко не вказує час  розвитку подій? 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"/>
              <a:tabLst>
                <a:tab pos="457200" algn="l"/>
              </a:tabLst>
            </a:pPr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Що ви дізналися про короля  Ліра в експозиції балади?</a:t>
            </a: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"/>
            </a:pPr>
            <a:r>
              <a:rPr lang="ru-RU" sz="2400" b="1" i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Чим король Лір пишався найбільше? </a:t>
            </a:r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"/>
            </a:pPr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З яким запитанням звернувся король до своїх дочок? </a:t>
            </a:r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"/>
            </a:pPr>
            <a:r>
              <a:rPr lang="uk-UA" sz="2400" b="1" i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  риси характеру він демонструє? </a:t>
            </a:r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tabLst>
                <a:tab pos="457200" algn="l"/>
              </a:tabLst>
            </a:pPr>
            <a:r>
              <a:rPr lang="uk-UA" sz="1800" dirty="0">
                <a:solidFill>
                  <a:srgbClr val="1615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Знак питання | Різне-всяке">
            <a:extLst>
              <a:ext uri="{FF2B5EF4-FFF2-40B4-BE49-F238E27FC236}">
                <a16:creationId xmlns:a16="http://schemas.microsoft.com/office/drawing/2014/main" id="{67F30725-2DEF-4342-B057-5A8FB98CC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4" r="14636"/>
          <a:stretch>
            <a:fillRect/>
          </a:stretch>
        </p:blipFill>
        <p:spPr bwMode="auto">
          <a:xfrm>
            <a:off x="8418513" y="1279525"/>
            <a:ext cx="3605212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6092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обота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з текстом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05A2AE-D4AF-49D5-AA67-D679F8E2750C}"/>
              </a:ext>
            </a:extLst>
          </p:cNvPr>
          <p:cNvSpPr txBox="1"/>
          <p:nvPr/>
        </p:nvSpPr>
        <p:spPr>
          <a:xfrm>
            <a:off x="670560" y="1583680"/>
            <a:ext cx="652272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373063" algn="just">
              <a:buSzPts val="1000"/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Доведіть, що твір «Король Лір і його дочки» - є баладою.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uk-UA" sz="2400" b="1" i="1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buSzPts val="1000"/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   Про що йде мова в баладі?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73063" algn="just"/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   Назвіть імена головних героїв балади.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73063" algn="just"/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   Якими постають перед нами герої на початку твору?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73063" algn="just"/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   Обіцянку якої з дочок можна було виконати в повсякденному житті?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73063" algn="just"/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   Чому розлютився король на </a:t>
            </a:r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Корделію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F39C8D9-E310-4F28-BC44-0AA888718F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5720" y="1233160"/>
            <a:ext cx="3855720" cy="529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530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4"/>
            <a:ext cx="10424160" cy="1196165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Установіть відповідність між художніми засобами та їхнім визначенням, зробіть висновки</a:t>
            </a:r>
            <a:endParaRPr lang="ru-RU" sz="3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6DFE224A-F7B1-4FE5-A579-0C41DFBD5E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590141"/>
              </p:ext>
            </p:extLst>
          </p:nvPr>
        </p:nvGraphicFramePr>
        <p:xfrm>
          <a:off x="822960" y="1505744"/>
          <a:ext cx="10561320" cy="5093260"/>
        </p:xfrm>
        <a:graphic>
          <a:graphicData uri="http://schemas.openxmlformats.org/drawingml/2006/table">
            <a:tbl>
              <a:tblPr firstRow="1" firstCol="1" bandRow="1"/>
              <a:tblGrid>
                <a:gridCol w="6537960">
                  <a:extLst>
                    <a:ext uri="{9D8B030D-6E8A-4147-A177-3AD203B41FA5}">
                      <a16:colId xmlns:a16="http://schemas.microsoft.com/office/drawing/2014/main" val="1346000119"/>
                    </a:ext>
                  </a:extLst>
                </a:gridCol>
                <a:gridCol w="350520">
                  <a:extLst>
                    <a:ext uri="{9D8B030D-6E8A-4147-A177-3AD203B41FA5}">
                      <a16:colId xmlns:a16="http://schemas.microsoft.com/office/drawing/2014/main" val="1368710547"/>
                    </a:ext>
                  </a:extLst>
                </a:gridCol>
                <a:gridCol w="3672840">
                  <a:extLst>
                    <a:ext uri="{9D8B030D-6E8A-4147-A177-3AD203B41FA5}">
                      <a16:colId xmlns:a16="http://schemas.microsoft.com/office/drawing/2014/main" val="917602740"/>
                    </a:ext>
                  </a:extLst>
                </a:gridCol>
              </a:tblGrid>
              <a:tr h="455524"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Приклади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Визначення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940135"/>
                  </a:ext>
                </a:extLst>
              </a:tr>
              <a:tr h="1178340"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Голови покласти; що то було мов медове, та незадовго стало квасом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Метафора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8561497"/>
                  </a:ext>
                </a:extLst>
              </a:tr>
              <a:tr h="813664"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Облесними, лукава, люта, палкії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Порівняння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375440"/>
                  </a:ext>
                </a:extLst>
              </a:tr>
              <a:tr h="816932"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Мов сирота, мов гарний цвіт з чужого поля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Епітети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34214"/>
                  </a:ext>
                </a:extLst>
              </a:tr>
              <a:tr h="813664"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Аж ріки, гори та твердії скали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Фразеологізми,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034855"/>
                  </a:ext>
                </a:extLst>
              </a:tr>
              <a:tr h="816932"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З ним разом, бачилось, ридали і зітхали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прислів</a:t>
                      </a:r>
                      <a:r>
                        <a:rPr lang="uk-UA" sz="2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’‎я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90712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7618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640080" y="190675"/>
            <a:ext cx="1098804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Складання таблиці «Суть обіцянок дочок короля Ліра»</a:t>
            </a:r>
            <a:endParaRPr lang="ru-RU" sz="3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81EACB9-E5FA-46F7-8A4A-3B77095B63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34556"/>
              </p:ext>
            </p:extLst>
          </p:nvPr>
        </p:nvGraphicFramePr>
        <p:xfrm>
          <a:off x="472440" y="1323057"/>
          <a:ext cx="11155680" cy="4634829"/>
        </p:xfrm>
        <a:graphic>
          <a:graphicData uri="http://schemas.openxmlformats.org/drawingml/2006/table">
            <a:tbl>
              <a:tblPr firstRow="1" firstCol="1" bandRow="1"/>
              <a:tblGrid>
                <a:gridCol w="1800902">
                  <a:extLst>
                    <a:ext uri="{9D8B030D-6E8A-4147-A177-3AD203B41FA5}">
                      <a16:colId xmlns:a16="http://schemas.microsoft.com/office/drawing/2014/main" val="519166319"/>
                    </a:ext>
                  </a:extLst>
                </a:gridCol>
                <a:gridCol w="2439602">
                  <a:extLst>
                    <a:ext uri="{9D8B030D-6E8A-4147-A177-3AD203B41FA5}">
                      <a16:colId xmlns:a16="http://schemas.microsoft.com/office/drawing/2014/main" val="1298492749"/>
                    </a:ext>
                  </a:extLst>
                </a:gridCol>
                <a:gridCol w="2439602">
                  <a:extLst>
                    <a:ext uri="{9D8B030D-6E8A-4147-A177-3AD203B41FA5}">
                      <a16:colId xmlns:a16="http://schemas.microsoft.com/office/drawing/2014/main" val="30680371"/>
                    </a:ext>
                  </a:extLst>
                </a:gridCol>
                <a:gridCol w="2440874">
                  <a:extLst>
                    <a:ext uri="{9D8B030D-6E8A-4147-A177-3AD203B41FA5}">
                      <a16:colId xmlns:a16="http://schemas.microsoft.com/office/drawing/2014/main" val="534479091"/>
                    </a:ext>
                  </a:extLst>
                </a:gridCol>
                <a:gridCol w="2034700">
                  <a:extLst>
                    <a:ext uri="{9D8B030D-6E8A-4147-A177-3AD203B41FA5}">
                      <a16:colId xmlns:a16="http://schemas.microsoft.com/office/drawing/2014/main" val="3813773632"/>
                    </a:ext>
                  </a:extLst>
                </a:gridCol>
              </a:tblGrid>
              <a:tr h="1226803">
                <a:tc>
                  <a:txBody>
                    <a:bodyPr/>
                    <a:lstStyle/>
                    <a:p>
                      <a:pPr algn="just"/>
                      <a:r>
                        <a:rPr lang="uk-UA" sz="2400" b="1" dirty="0" err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Регана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 i="1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«Готова я за вас і кров пролити»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Здатна піти за батька на смерть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Позбавила батька пошани та життя, гідного короля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/>
                      <a:r>
                        <a:rPr lang="uk-UA" sz="2400" b="1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uk-UA" sz="2400" b="1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uk-UA" sz="2400" b="1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  Презирство  </a:t>
                      </a:r>
                      <a:b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r>
                        <a:rPr lang="uk-UA" sz="2400" b="1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  та зневага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1110744"/>
                  </a:ext>
                </a:extLst>
              </a:tr>
              <a:tr h="1891652">
                <a:tc>
                  <a:txBody>
                    <a:bodyPr/>
                    <a:lstStyle/>
                    <a:p>
                      <a:pPr algn="just"/>
                      <a:r>
                        <a:rPr lang="uk-UA" sz="2400" b="1" dirty="0" err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Гонорелля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«Волю хоч би найтяжче бідувати»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Готова прийняти страждання заради батька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Відмовила батькові жити у родині, прирікши на голодне існування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1530768"/>
                  </a:ext>
                </a:extLst>
              </a:tr>
              <a:tr h="1516374">
                <a:tc>
                  <a:txBody>
                    <a:bodyPr/>
                    <a:lstStyle/>
                    <a:p>
                      <a:pPr algn="just"/>
                      <a:r>
                        <a:rPr lang="uk-UA" sz="2400" b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Корделія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«Я рада… Свій довг дитячий все сповняти»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Просто слухняна дочка, яка пам’ятає про свій обов’язок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Віддала за батька власне життя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2400" b="1" i="1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uk-UA" sz="2400" b="1" i="1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 Любов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6121148"/>
                  </a:ext>
                </a:extLst>
              </a:tr>
            </a:tbl>
          </a:graphicData>
        </a:graphic>
      </p:graphicFrame>
      <p:pic>
        <p:nvPicPr>
          <p:cNvPr id="12296" name="Picture 8">
            <a:extLst>
              <a:ext uri="{FF2B5EF4-FFF2-40B4-BE49-F238E27FC236}">
                <a16:creationId xmlns:a16="http://schemas.microsoft.com/office/drawing/2014/main" id="{B4B7412B-8927-49E3-BD55-3143163D5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758" y="2206960"/>
            <a:ext cx="1809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>
            <a:extLst>
              <a:ext uri="{FF2B5EF4-FFF2-40B4-BE49-F238E27FC236}">
                <a16:creationId xmlns:a16="http://schemas.microsoft.com/office/drawing/2014/main" id="{B2175143-13DF-4A82-ACE4-3E914A39F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758" y="2206960"/>
            <a:ext cx="1809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>
            <a:extLst>
              <a:ext uri="{FF2B5EF4-FFF2-40B4-BE49-F238E27FC236}">
                <a16:creationId xmlns:a16="http://schemas.microsoft.com/office/drawing/2014/main" id="{274917E1-848F-40C0-8BF7-E7AA4B4CE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2158" y="2095517"/>
            <a:ext cx="20955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>
            <a:extLst>
              <a:ext uri="{FF2B5EF4-FFF2-40B4-BE49-F238E27FC236}">
                <a16:creationId xmlns:a16="http://schemas.microsoft.com/office/drawing/2014/main" id="{D9D6CE73-260B-4DBA-8EED-429954555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758" y="2206960"/>
            <a:ext cx="1809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>
            <a:extLst>
              <a:ext uri="{FF2B5EF4-FFF2-40B4-BE49-F238E27FC236}">
                <a16:creationId xmlns:a16="http://schemas.microsoft.com/office/drawing/2014/main" id="{E1152DDE-FE55-40E1-A72B-9D377BDEC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758" y="2206960"/>
            <a:ext cx="1809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>
            <a:extLst>
              <a:ext uri="{FF2B5EF4-FFF2-40B4-BE49-F238E27FC236}">
                <a16:creationId xmlns:a16="http://schemas.microsoft.com/office/drawing/2014/main" id="{972C1B73-8EFD-42B0-8769-2EAC33388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758" y="2206960"/>
            <a:ext cx="1809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>
            <a:extLst>
              <a:ext uri="{FF2B5EF4-FFF2-40B4-BE49-F238E27FC236}">
                <a16:creationId xmlns:a16="http://schemas.microsoft.com/office/drawing/2014/main" id="{8DD22032-393E-440F-9960-D901DA35F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758" y="2206960"/>
            <a:ext cx="1809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9" name="Picture 1">
            <a:extLst>
              <a:ext uri="{FF2B5EF4-FFF2-40B4-BE49-F238E27FC236}">
                <a16:creationId xmlns:a16="http://schemas.microsoft.com/office/drawing/2014/main" id="{540FDDAC-8787-4FC8-A61D-BC582E78B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758" y="2206960"/>
            <a:ext cx="1809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64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Характеристика образів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123C53-CD44-483C-98E9-FAB994264073}"/>
              </a:ext>
            </a:extLst>
          </p:cNvPr>
          <p:cNvSpPr txBox="1"/>
          <p:nvPr/>
        </p:nvSpPr>
        <p:spPr>
          <a:xfrm>
            <a:off x="617220" y="1065494"/>
            <a:ext cx="1095756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just"/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Регана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старша дочка –  принизила свого батька передусім як короля, володаря держави, відмовивши йому в атрибуції влади. Тим самим вона виказала йому й свою зневагу як дочка. </a:t>
            </a:r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Гонорелля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середня дочка – принизила свого батька ще більше: запропонувала йому жити зі слугами та споживати недоїдки. Дочки врешті-решт виганяють нещасного батька, прирікши на жебрацьке життя: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«Так </a:t>
            </a:r>
            <a:r>
              <a:rPr lang="uk-UA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обі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донечки по двічі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Його відправили без жодного пардону;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Жебрацький </a:t>
            </a:r>
            <a:r>
              <a:rPr lang="uk-UA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кий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узяв у руки той,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Що </a:t>
            </a:r>
            <a:r>
              <a:rPr lang="uk-UA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королівськую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носив корону.»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Корделія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менша дочка – повернула короля Ліра на царство та віддала за батька життя. 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uk-UA" sz="2400" b="1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Корделія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добра, шляхетна, любляча, чесна, відважна, скромна, безкорислива, справедлива, готова до самопожертви.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Вона відмовилася змагатися із сестрами за прихильність батька і пройшла важкий шлях поневірянь.)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061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 «Асоціативний кущ»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C43DB1A-065E-4A73-8C2F-3BDD41D357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313" name="Picture 1">
            <a:extLst>
              <a:ext uri="{FF2B5EF4-FFF2-40B4-BE49-F238E27FC236}">
                <a16:creationId xmlns:a16="http://schemas.microsoft.com/office/drawing/2014/main" id="{F222A726-B2E2-462C-BDF5-E0F2FC725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068915"/>
            <a:ext cx="5471160" cy="548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Корделия (персонаж) — Википедия">
            <a:extLst>
              <a:ext uri="{FF2B5EF4-FFF2-40B4-BE49-F238E27FC236}">
                <a16:creationId xmlns:a16="http://schemas.microsoft.com/office/drawing/2014/main" id="{3D819AE2-CED1-4932-A94D-589D58FDE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94" y="1141078"/>
            <a:ext cx="3827145" cy="537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059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ригадайте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621B85-BDFE-4DB9-97D7-E43DF25758CE}"/>
              </a:ext>
            </a:extLst>
          </p:cNvPr>
          <p:cNvSpPr txBox="1"/>
          <p:nvPr/>
        </p:nvSpPr>
        <p:spPr>
          <a:xfrm>
            <a:off x="533400" y="1068916"/>
            <a:ext cx="110947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ctr"/>
            <a:r>
              <a:rPr lang="uk-UA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Пригадайте подібні образи з фольклору, зокрема казок, коли родичі заради багатства, слави, через заздрість намагаються звести одне одного зі світу. </a:t>
            </a:r>
          </a:p>
        </p:txBody>
      </p:sp>
      <p:pic>
        <p:nvPicPr>
          <p:cNvPr id="16386" name="Picture 2" descr="ᐈ Попелюшка, або соболевий черевичок — казка Шарль Перро | Читати на Дерево  Казок">
            <a:extLst>
              <a:ext uri="{FF2B5EF4-FFF2-40B4-BE49-F238E27FC236}">
                <a16:creationId xmlns:a16="http://schemas.microsoft.com/office/drawing/2014/main" id="{5BF13894-FE4E-4FAB-978A-A7CB472AB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90" y="2453911"/>
            <a:ext cx="3260408" cy="398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ABB2734-69E7-4504-BD53-834CF3607B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4463" y="1899913"/>
            <a:ext cx="4231630" cy="3984943"/>
          </a:xfrm>
          <a:prstGeom prst="rect">
            <a:avLst/>
          </a:prstGeom>
        </p:spPr>
      </p:pic>
      <p:pic>
        <p:nvPicPr>
          <p:cNvPr id="16388" name="Picture 4" descr="Урок із зарубіжної літератури&quot;Брати Грімм &quot;Пані Метелиця&quot;. Уславлення  любові до праці. Характеристика образів (5 клас)">
            <a:extLst>
              <a:ext uri="{FF2B5EF4-FFF2-40B4-BE49-F238E27FC236}">
                <a16:creationId xmlns:a16="http://schemas.microsoft.com/office/drawing/2014/main" id="{383F372E-00C5-4DA8-A54C-17FC2DF537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57"/>
          <a:stretch/>
        </p:blipFill>
        <p:spPr bwMode="auto">
          <a:xfrm>
            <a:off x="8103358" y="2453911"/>
            <a:ext cx="3902208" cy="4243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43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обота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групах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5849C8-5A02-45A8-990F-6A6A48CA0F99}"/>
              </a:ext>
            </a:extLst>
          </p:cNvPr>
          <p:cNvSpPr txBox="1"/>
          <p:nvPr/>
        </p:nvSpPr>
        <p:spPr>
          <a:xfrm>
            <a:off x="563880" y="1068916"/>
            <a:ext cx="106984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0510" algn="ctr"/>
            <a:r>
              <a:rPr lang="uk-UA" sz="2400" b="1" u="sng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«Образ короля Ліра»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buSzPts val="1000"/>
              <a:tabLst>
                <a:tab pos="457200" algn="l"/>
              </a:tabLst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Як поданий у баладі образ короля Ліра? 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(Робота в групах: І – король Лір на початку твору; ІІ – король Лір у фіналі твору)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F8546B57-820D-4A44-A60B-555E47D4E1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452731"/>
              </p:ext>
            </p:extLst>
          </p:nvPr>
        </p:nvGraphicFramePr>
        <p:xfrm>
          <a:off x="768985" y="2544166"/>
          <a:ext cx="10806430" cy="3719474"/>
        </p:xfrm>
        <a:graphic>
          <a:graphicData uri="http://schemas.openxmlformats.org/drawingml/2006/table">
            <a:tbl>
              <a:tblPr firstRow="1" firstCol="1" bandRow="1"/>
              <a:tblGrid>
                <a:gridCol w="5182870">
                  <a:extLst>
                    <a:ext uri="{9D8B030D-6E8A-4147-A177-3AD203B41FA5}">
                      <a16:colId xmlns:a16="http://schemas.microsoft.com/office/drawing/2014/main" val="1626538497"/>
                    </a:ext>
                  </a:extLst>
                </a:gridCol>
                <a:gridCol w="5623560">
                  <a:extLst>
                    <a:ext uri="{9D8B030D-6E8A-4147-A177-3AD203B41FA5}">
                      <a16:colId xmlns:a16="http://schemas.microsoft.com/office/drawing/2014/main" val="1657926102"/>
                    </a:ext>
                  </a:extLst>
                </a:gridCol>
              </a:tblGrid>
              <a:tr h="351885">
                <a:tc gridSpan="2">
                  <a:txBody>
                    <a:bodyPr/>
                    <a:lstStyle/>
                    <a:p>
                      <a:pPr indent="270510" algn="ctr"/>
                      <a:r>
                        <a:rPr lang="uk-UA" sz="2400" b="1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Король Лір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4083222"/>
                  </a:ext>
                </a:extLst>
              </a:tr>
              <a:tr h="229514"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 b="1" i="1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 початку балади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 b="1" i="1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у фіналі балади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459729"/>
                  </a:ext>
                </a:extLst>
              </a:tr>
              <a:tr h="793394"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Сильний, авторитарний  правитель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Жебрак, якому дочка повернула владу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526016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Жорстокий батько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Люблячий батько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890512"/>
                  </a:ext>
                </a:extLst>
              </a:tr>
              <a:tr h="1036320"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Людина, що легко</a:t>
                      </a:r>
                      <a:b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піддається лестощам (довірливий)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Пройшов важкий шлях від засліплення лестощами до прозріння – шлях страждання та спокути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672552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Недалекоглядний егоїст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70510" algn="just"/>
                      <a:r>
                        <a:rPr lang="uk-UA" sz="24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Людина, що картає себе за учинену несправедливість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135" marR="641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68518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133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Бесіда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1625AD-6EAF-466A-B72D-41404111BA11}"/>
              </a:ext>
            </a:extLst>
          </p:cNvPr>
          <p:cNvSpPr txBox="1"/>
          <p:nvPr/>
        </p:nvSpPr>
        <p:spPr>
          <a:xfrm>
            <a:off x="701040" y="1068916"/>
            <a:ext cx="641604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Чому король поділив своє королівство між старшою та середньою дочками? Чому не залишив нічого собі? На що він розраховував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Чому </a:t>
            </a:r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Корделія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не знайшла притулку в Англії? </a:t>
            </a:r>
            <a:endParaRPr lang="uk-UA" sz="2400" b="1" i="1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Розкрийте роль метафори жебрацтва короля Ліра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uk-UA" sz="2400" b="1" i="1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Що стало причиною божевілля короля Ліра? </a:t>
            </a: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 змінилась </a:t>
            </a:r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Корделія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після несправедливого ставлення до неї батька-короля? </a:t>
            </a:r>
            <a:endParaRPr lang="uk-UA" sz="2400" b="1" i="1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  <a:tabLst>
                <a:tab pos="457200" algn="l"/>
              </a:tabLst>
            </a:pP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Чому Лір не пережив смерті </a:t>
            </a:r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Корделії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r>
              <a:rPr lang="uk-UA" sz="24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7410" name="Picture 2" descr="Бесіда про Бренди - YouTube">
            <a:extLst>
              <a:ext uri="{FF2B5EF4-FFF2-40B4-BE49-F238E27FC236}">
                <a16:creationId xmlns:a16="http://schemas.microsoft.com/office/drawing/2014/main" id="{DEEC4801-1958-41BF-8546-DB6099485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202" y="1468878"/>
            <a:ext cx="4672842" cy="467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EC582F1-B0A4-4CF3-8676-AE4A5D7B9BA1}"/>
              </a:ext>
            </a:extLst>
          </p:cNvPr>
          <p:cNvSpPr/>
          <p:nvPr/>
        </p:nvSpPr>
        <p:spPr>
          <a:xfrm>
            <a:off x="8580120" y="2087880"/>
            <a:ext cx="2042160" cy="320040"/>
          </a:xfrm>
          <a:prstGeom prst="rect">
            <a:avLst/>
          </a:prstGeom>
          <a:solidFill>
            <a:srgbClr val="0BDD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42168BB-D425-41E6-8F07-48E4275A1613}"/>
              </a:ext>
            </a:extLst>
          </p:cNvPr>
          <p:cNvSpPr/>
          <p:nvPr/>
        </p:nvSpPr>
        <p:spPr>
          <a:xfrm>
            <a:off x="8763000" y="5404521"/>
            <a:ext cx="2042160" cy="320040"/>
          </a:xfrm>
          <a:prstGeom prst="rect">
            <a:avLst/>
          </a:prstGeom>
          <a:solidFill>
            <a:srgbClr val="9B4B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910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обота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творами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мистецтва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DDF6C3-BD62-4983-B043-16D0031700C2}"/>
              </a:ext>
            </a:extLst>
          </p:cNvPr>
          <p:cNvSpPr txBox="1"/>
          <p:nvPr/>
        </p:nvSpPr>
        <p:spPr>
          <a:xfrm>
            <a:off x="416719" y="1411497"/>
            <a:ext cx="388096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Розгляньте ілюстрацію </a:t>
            </a:r>
          </a:p>
          <a:p>
            <a:pPr algn="ctr"/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П. </a:t>
            </a:r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Татарникова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«Король Лір та мертва </a:t>
            </a:r>
            <a:r>
              <a:rPr lang="uk-UA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Корделія</a:t>
            </a:r>
            <a:r>
              <a:rPr lang="uk-UA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». Чи вдалося художнику передати горе та відчай батька?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37266D-41A0-4DAF-8854-BEEEB20B1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361" name="Picture 1">
            <a:extLst>
              <a:ext uri="{FF2B5EF4-FFF2-40B4-BE49-F238E27FC236}">
                <a16:creationId xmlns:a16="http://schemas.microsoft.com/office/drawing/2014/main" id="{F0944838-796A-4AA8-BC98-5ED969708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068914"/>
            <a:ext cx="7355681" cy="556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735A799-DAC6-4E82-862F-D264BC71DA0A}"/>
              </a:ext>
            </a:extLst>
          </p:cNvPr>
          <p:cNvSpPr txBox="1"/>
          <p:nvPr/>
        </p:nvSpPr>
        <p:spPr>
          <a:xfrm>
            <a:off x="416719" y="5275994"/>
            <a:ext cx="379761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tabLst>
                <a:tab pos="457200" algn="l"/>
              </a:tabLst>
            </a:pPr>
            <a:r>
              <a:rPr lang="uk-UA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Чому у фіналі балади сестер стратили?</a:t>
            </a:r>
            <a:r>
              <a:rPr lang="uk-UA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4495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Впізнай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відомі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родини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21506" name="Picture 2" descr="Утиные истории. Вступление на английском. DuckTales intro (1987г.) - YouTube">
            <a:extLst>
              <a:ext uri="{FF2B5EF4-FFF2-40B4-BE49-F238E27FC236}">
                <a16:creationId xmlns:a16="http://schemas.microsoft.com/office/drawing/2014/main" id="{38E9E920-1AC1-4B07-8846-9583D8EE8A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2" r="8484"/>
          <a:stretch/>
        </p:blipFill>
        <p:spPr bwMode="auto">
          <a:xfrm>
            <a:off x="441960" y="1068916"/>
            <a:ext cx="4278465" cy="3137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14B07F3-C16E-4B10-BEAB-2A123BEE2161}"/>
              </a:ext>
            </a:extLst>
          </p:cNvPr>
          <p:cNvSpPr/>
          <p:nvPr/>
        </p:nvSpPr>
        <p:spPr>
          <a:xfrm>
            <a:off x="441960" y="5954943"/>
            <a:ext cx="3291840" cy="64008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Адамсів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6CBE761-CF89-449B-BFDA-13A73010CDAE}"/>
              </a:ext>
            </a:extLst>
          </p:cNvPr>
          <p:cNvSpPr/>
          <p:nvPr/>
        </p:nvSpPr>
        <p:spPr>
          <a:xfrm>
            <a:off x="4526280" y="5977978"/>
            <a:ext cx="3291840" cy="64008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</a:t>
            </a:r>
            <a:r>
              <a:rPr lang="uk-UA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Скруджів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60269547-B060-4C23-8815-14EF70BD83CD}"/>
              </a:ext>
            </a:extLst>
          </p:cNvPr>
          <p:cNvSpPr/>
          <p:nvPr/>
        </p:nvSpPr>
        <p:spPr>
          <a:xfrm>
            <a:off x="8656320" y="5977978"/>
            <a:ext cx="3291840" cy="64008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Гаммі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8" name="Picture 4" descr="Приключения мишек Гамми. Мультик из детства. | Пикабу">
            <a:extLst>
              <a:ext uri="{FF2B5EF4-FFF2-40B4-BE49-F238E27FC236}">
                <a16:creationId xmlns:a16="http://schemas.microsoft.com/office/drawing/2014/main" id="{774FA6FC-BFB6-4526-A688-CA025D911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720" y="1068917"/>
            <a:ext cx="3901440" cy="312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Родина Адамсів 2. Офіційний трейлер (український) - YouTube">
            <a:extLst>
              <a:ext uri="{FF2B5EF4-FFF2-40B4-BE49-F238E27FC236}">
                <a16:creationId xmlns:a16="http://schemas.microsoft.com/office/drawing/2014/main" id="{B36713FE-D2A8-4E3E-B6A8-0D9B3B7EB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530" y="3171052"/>
            <a:ext cx="4694790" cy="264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9129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Впізнай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відомі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родини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14B07F3-C16E-4B10-BEAB-2A123BEE2161}"/>
              </a:ext>
            </a:extLst>
          </p:cNvPr>
          <p:cNvSpPr/>
          <p:nvPr/>
        </p:nvSpPr>
        <p:spPr>
          <a:xfrm>
            <a:off x="4343400" y="5966636"/>
            <a:ext cx="3581400" cy="64008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Поттерів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6CBE761-CF89-449B-BFDA-13A73010CDAE}"/>
              </a:ext>
            </a:extLst>
          </p:cNvPr>
          <p:cNvSpPr/>
          <p:nvPr/>
        </p:nvSpPr>
        <p:spPr>
          <a:xfrm>
            <a:off x="441960" y="5914539"/>
            <a:ext cx="3291840" cy="64008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</a:t>
            </a:r>
            <a:r>
              <a:rPr lang="uk-UA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Малфоїв</a:t>
            </a:r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60269547-B060-4C23-8815-14EF70BD83CD}"/>
              </a:ext>
            </a:extLst>
          </p:cNvPr>
          <p:cNvSpPr/>
          <p:nvPr/>
        </p:nvSpPr>
        <p:spPr>
          <a:xfrm>
            <a:off x="8656320" y="5977978"/>
            <a:ext cx="3291840" cy="64008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</a:t>
            </a:r>
            <a:r>
              <a:rPr lang="uk-UA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Візлі</a:t>
            </a:r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0" name="Picture 2" descr="У новому серіалі про Гаррі Поттера його матір зіграє трансгендерна жінка, а  батька – не білий актор">
            <a:extLst>
              <a:ext uri="{FF2B5EF4-FFF2-40B4-BE49-F238E27FC236}">
                <a16:creationId xmlns:a16="http://schemas.microsoft.com/office/drawing/2014/main" id="{17E6C10E-704B-4D9E-BBB7-9ADF817C0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755" y="1083265"/>
            <a:ext cx="5758693" cy="302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Психологический разбор семьи Уизли из &quot;Гарри Поттера&quot; | Журнал Интроверта">
            <a:extLst>
              <a:ext uri="{FF2B5EF4-FFF2-40B4-BE49-F238E27FC236}">
                <a16:creationId xmlns:a16="http://schemas.microsoft.com/office/drawing/2014/main" id="{B85A8F2B-A603-4F2F-814E-CE4124561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79534"/>
            <a:ext cx="5359358" cy="302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Фанат &quot;Гарри Поттера&quot; сменил имя на Люциус Малфой и хотел усыновить Тома  Фелтона - Телеграф">
            <a:extLst>
              <a:ext uri="{FF2B5EF4-FFF2-40B4-BE49-F238E27FC236}">
                <a16:creationId xmlns:a16="http://schemas.microsoft.com/office/drawing/2014/main" id="{BDDF17A4-0F29-4876-8503-D6235BE28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628" y="1917823"/>
            <a:ext cx="2943090" cy="399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7591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Метод «Т-схема»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8F32681-4282-477D-BB39-C98B2DBB0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178717"/>
              </p:ext>
            </p:extLst>
          </p:nvPr>
        </p:nvGraphicFramePr>
        <p:xfrm>
          <a:off x="1127760" y="1547654"/>
          <a:ext cx="10104120" cy="4487386"/>
        </p:xfrm>
        <a:graphic>
          <a:graphicData uri="http://schemas.openxmlformats.org/drawingml/2006/table">
            <a:tbl>
              <a:tblPr firstRow="1" firstCol="1" bandRow="1"/>
              <a:tblGrid>
                <a:gridCol w="5051575">
                  <a:extLst>
                    <a:ext uri="{9D8B030D-6E8A-4147-A177-3AD203B41FA5}">
                      <a16:colId xmlns:a16="http://schemas.microsoft.com/office/drawing/2014/main" val="4196858891"/>
                    </a:ext>
                  </a:extLst>
                </a:gridCol>
                <a:gridCol w="5052545">
                  <a:extLst>
                    <a:ext uri="{9D8B030D-6E8A-4147-A177-3AD203B41FA5}">
                      <a16:colId xmlns:a16="http://schemas.microsoft.com/office/drawing/2014/main" val="2557261430"/>
                    </a:ext>
                  </a:extLst>
                </a:gridCol>
              </a:tblGrid>
              <a:tr h="1794954">
                <a:tc>
                  <a:txBody>
                    <a:bodyPr/>
                    <a:lstStyle/>
                    <a:p>
                      <a:pPr algn="ctr"/>
                      <a:r>
                        <a:rPr lang="uk-UA" sz="4000" b="1" u="sng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Спільне у спіх родинах</a:t>
                      </a:r>
                      <a:endParaRPr lang="ru-RU" sz="4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000" b="1" u="sng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Що відрізняє родини?</a:t>
                      </a:r>
                      <a:endParaRPr lang="ru-RU" sz="4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7937272"/>
                  </a:ext>
                </a:extLst>
              </a:tr>
              <a:tr h="2692432">
                <a:tc>
                  <a:txBody>
                    <a:bodyPr/>
                    <a:lstStyle/>
                    <a:p>
                      <a:pPr algn="just"/>
                      <a:r>
                        <a:rPr lang="uk-UA" sz="4000" b="1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4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uk-UA" sz="4000" b="1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4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uk-UA" sz="4000" b="1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4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sz="4000" b="1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4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15483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2287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Робота з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епіграфом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EDBB4B-1C7A-4F6D-93D5-2A0EE2E2EF72}"/>
              </a:ext>
            </a:extLst>
          </p:cNvPr>
          <p:cNvSpPr txBox="1"/>
          <p:nvPr/>
        </p:nvSpPr>
        <p:spPr>
          <a:xfrm>
            <a:off x="487680" y="1228636"/>
            <a:ext cx="111861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ctr"/>
            <a:r>
              <a:rPr lang="uk-UA" sz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Пригадайте слова зі Святого Письма: «Ділом і словом шануй свого батька, щоб його благословення зійшло на тебе»; «Дитино, допомагай твоєму батькові в старості і не засмучуй його за життя»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3554" name="Picture 2" descr="Святе Письмо">
            <a:extLst>
              <a:ext uri="{FF2B5EF4-FFF2-40B4-BE49-F238E27FC236}">
                <a16:creationId xmlns:a16="http://schemas.microsoft.com/office/drawing/2014/main" id="{60F9D23C-642E-42C5-94CE-7BBCF847B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535645"/>
            <a:ext cx="8961120" cy="377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264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ворчі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DF1B47-9B4A-40E4-AF13-66F63D5045E7}"/>
              </a:ext>
            </a:extLst>
          </p:cNvPr>
          <p:cNvSpPr txBox="1"/>
          <p:nvPr/>
        </p:nvSpPr>
        <p:spPr>
          <a:xfrm>
            <a:off x="807720" y="1068916"/>
            <a:ext cx="1057656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0510"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Визначте основну проблему балади. Доберіть українські прислів’я та приказки, які б її розкривали. </a:t>
            </a:r>
          </a:p>
          <a:p>
            <a:pPr indent="270510" algn="just"/>
            <a:endParaRPr lang="uk-UA" sz="24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Балада розкриває сутність людини, її місце в житті, вагу в суспільстві. Сімейна драма стала драмою цілої держави. Людські пристрасті, які виникають у палаці короля Ліра, захоплюють усіх героїв твору, не щадять ні старого, ні молодого, жадоба влади і наживи руйнує родинні стосунки.</a:t>
            </a:r>
          </a:p>
          <a:p>
            <a:pPr indent="270510" algn="just"/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Людина тільки ціною власного горя, власних випробувань доходить висновку, що немає нічого важливішого за родину, ціннішого за людяність і співчуття.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555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права «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Кінокадр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5E43C732-BCD2-4647-B70D-7BFB36976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457" name="Picture 1" descr="План-конспект уроку біології у 6 класі «Екоподорож рослин» | Портал  Медіаосвіти і Медіаграмотності">
            <a:extLst>
              <a:ext uri="{FF2B5EF4-FFF2-40B4-BE49-F238E27FC236}">
                <a16:creationId xmlns:a16="http://schemas.microsoft.com/office/drawing/2014/main" id="{80F1EC8A-DDE3-4F3C-943A-17E741011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67" y="2430781"/>
            <a:ext cx="11367065" cy="369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F5889E-8A7B-431F-9C79-904E5E9A822E}"/>
              </a:ext>
            </a:extLst>
          </p:cNvPr>
          <p:cNvSpPr txBox="1"/>
          <p:nvPr/>
        </p:nvSpPr>
        <p:spPr>
          <a:xfrm>
            <a:off x="526766" y="1260451"/>
            <a:ext cx="112908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Намалюйте кілька міні-ілюстрацій, щоб передати сюжет твору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9993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нтерактивні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задання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207864C-7AD4-49EF-9BF5-7E40448A4D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4577" name="Рисунок 1">
            <a:extLst>
              <a:ext uri="{FF2B5EF4-FFF2-40B4-BE49-F238E27FC236}">
                <a16:creationId xmlns:a16="http://schemas.microsoft.com/office/drawing/2014/main" id="{5F21EE42-5BFA-44D0-A92C-B4D3084D3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8914"/>
            <a:ext cx="10248178" cy="528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Сайт кнопка: Канцелярские товары в Челябинске | Купить канцтовары в  интернет-магазине — Орфографика. Перевод звука в текст">
            <a:hlinkClick r:id="rId4"/>
            <a:extLst>
              <a:ext uri="{FF2B5EF4-FFF2-40B4-BE49-F238E27FC236}">
                <a16:creationId xmlns:a16="http://schemas.microsoft.com/office/drawing/2014/main" id="{13A45C01-A172-41AC-9B01-2CA199988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9159" y="5473772"/>
            <a:ext cx="3457575" cy="1279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68282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6A56FE20-8138-4F7A-AB84-A1AAC9954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id="{9761C370-8E07-4B2C-85D5-40DF80205C8E}"/>
              </a:ext>
            </a:extLst>
          </p:cNvPr>
          <p:cNvSpPr/>
          <p:nvPr/>
        </p:nvSpPr>
        <p:spPr>
          <a:xfrm>
            <a:off x="960120" y="160195"/>
            <a:ext cx="10424160" cy="748526"/>
          </a:xfrm>
          <a:prstGeom prst="roundRect">
            <a:avLst/>
          </a:prstGeom>
          <a:solidFill>
            <a:srgbClr val="FFFFCC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нтерактивні</a:t>
            </a:r>
            <a:r>
              <a:rPr lang="ru-RU" sz="4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задання</a:t>
            </a:r>
            <a:endParaRPr 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Сайт кнопка: Канцелярские товары в Челябинске | Купить канцтовары в  интернет-магазине — Орфографика. Перевод звука в текст">
            <a:hlinkClick r:id="rId3"/>
            <a:extLst>
              <a:ext uri="{FF2B5EF4-FFF2-40B4-BE49-F238E27FC236}">
                <a16:creationId xmlns:a16="http://schemas.microsoft.com/office/drawing/2014/main" id="{48C51ABD-8DFA-4CD4-BB3D-D43C2E7FB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143" y="4121627"/>
            <a:ext cx="5705032" cy="2110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Сайт кнопка: Канцелярские товары в Челябинске | Купить канцтовары в  интернет-магазине — Орфографика. Перевод звука в текст">
            <a:hlinkClick r:id="rId5"/>
            <a:extLst>
              <a:ext uri="{FF2B5EF4-FFF2-40B4-BE49-F238E27FC236}">
                <a16:creationId xmlns:a16="http://schemas.microsoft.com/office/drawing/2014/main" id="{34059BCB-2CD8-44EF-B3A3-7A2E4B5E7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06" y="1807023"/>
            <a:ext cx="5612508" cy="20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91865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DDC27BAB-F6EF-451C-8E49-0EC63EEF1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AutoShape 24" descr="ÐÐ°ÑÑÐ¸Ð½ÐºÐ¸ Ð¿Ð¾ Ð·Ð°Ð¿ÑÐ¾ÑÑ Ð¾ÑÐµÐ½Ñ Ð²ÐµÑÐµÐ»Ð°Ñ ÐºÐ»Ð¸Ð¿Ð°ÑÑ">
            <a:extLst>
              <a:ext uri="{FF2B5EF4-FFF2-40B4-BE49-F238E27FC236}">
                <a16:creationId xmlns:a16="http://schemas.microsoft.com/office/drawing/2014/main" id="{4D7FAF6A-6DB4-4913-A676-4E8D2805971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6084" name="AutoShape 29" descr="ÐÐ°ÑÑÐ¸Ð½ÐºÐ¸ Ð¿Ð¾ Ð·Ð°Ð¿ÑÐ¾ÑÑ Ð¿Ð°Ð·Ð»Ð¸  ÐºÐ»Ð¸Ð¿Ð°ÑÑ">
            <a:extLst>
              <a:ext uri="{FF2B5EF4-FFF2-40B4-BE49-F238E27FC236}">
                <a16:creationId xmlns:a16="http://schemas.microsoft.com/office/drawing/2014/main" id="{9B7161E6-8C93-4FFB-850D-E22CBB94B8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BEDB862C-1E85-460D-9493-8D3B93B2326A}"/>
              </a:ext>
            </a:extLst>
          </p:cNvPr>
          <p:cNvSpPr/>
          <p:nvPr/>
        </p:nvSpPr>
        <p:spPr>
          <a:xfrm>
            <a:off x="3064739" y="160338"/>
            <a:ext cx="5429288" cy="642942"/>
          </a:xfrm>
          <a:prstGeom prst="roundRect">
            <a:avLst/>
          </a:prstGeom>
          <a:solidFill>
            <a:srgbClr val="FFDCB9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Рефлексія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EA87EB5-1817-4236-AAAA-2C86514EC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8433" name="Рисунок 2">
            <a:extLst>
              <a:ext uri="{FF2B5EF4-FFF2-40B4-BE49-F238E27FC236}">
                <a16:creationId xmlns:a16="http://schemas.microsoft.com/office/drawing/2014/main" id="{C856A0C9-8A90-42D9-9DA2-ECF920199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963617"/>
            <a:ext cx="8425764" cy="572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529958"/>
      </p:ext>
    </p:extLst>
  </p:cSld>
  <p:clrMapOvr>
    <a:masterClrMapping/>
  </p:clrMapOvr>
  <p:transition spd="slow">
    <p:cov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2" descr="Фон для презентации средневековье - 69 фото">
            <a:extLst>
              <a:ext uri="{FF2B5EF4-FFF2-40B4-BE49-F238E27FC236}">
                <a16:creationId xmlns:a16="http://schemas.microsoft.com/office/drawing/2014/main" id="{DDC27BAB-F6EF-451C-8E49-0EC63EEF1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AutoShape 24" descr="ÐÐ°ÑÑÐ¸Ð½ÐºÐ¸ Ð¿Ð¾ Ð·Ð°Ð¿ÑÐ¾ÑÑ Ð¾ÑÐµÐ½Ñ Ð²ÐµÑÐµÐ»Ð°Ñ ÐºÐ»Ð¸Ð¿Ð°ÑÑ">
            <a:extLst>
              <a:ext uri="{FF2B5EF4-FFF2-40B4-BE49-F238E27FC236}">
                <a16:creationId xmlns:a16="http://schemas.microsoft.com/office/drawing/2014/main" id="{4D7FAF6A-6DB4-4913-A676-4E8D2805971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6084" name="AutoShape 29" descr="ÐÐ°ÑÑÐ¸Ð½ÐºÐ¸ Ð¿Ð¾ Ð·Ð°Ð¿ÑÐ¾ÑÑ Ð¿Ð°Ð·Ð»Ð¸  ÐºÐ»Ð¸Ð¿Ð°ÑÑ">
            <a:extLst>
              <a:ext uri="{FF2B5EF4-FFF2-40B4-BE49-F238E27FC236}">
                <a16:creationId xmlns:a16="http://schemas.microsoft.com/office/drawing/2014/main" id="{9B7161E6-8C93-4FFB-850D-E22CBB94B8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68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BEDB862C-1E85-460D-9493-8D3B93B2326A}"/>
              </a:ext>
            </a:extLst>
          </p:cNvPr>
          <p:cNvSpPr/>
          <p:nvPr/>
        </p:nvSpPr>
        <p:spPr>
          <a:xfrm>
            <a:off x="3064739" y="160338"/>
            <a:ext cx="5429288" cy="642942"/>
          </a:xfrm>
          <a:prstGeom prst="roundRect">
            <a:avLst/>
          </a:prstGeom>
          <a:solidFill>
            <a:srgbClr val="FFDCB9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Рефлексія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8" name="Picture 3" descr="C:\Users\777\Downloads\182119284_2887768708165333_6733589886688264747_n-removebg-preview.png">
            <a:extLst>
              <a:ext uri="{FF2B5EF4-FFF2-40B4-BE49-F238E27FC236}">
                <a16:creationId xmlns:a16="http://schemas.microsoft.com/office/drawing/2014/main" id="{18E88EF4-4C93-4D58-923C-9A1BD744C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1068388"/>
            <a:ext cx="5260975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9" name="Picture 4" descr="C:\Users\777\Downloads\182824950_2887768714831999_7110078075793800698_n-removebg-preview.png">
            <a:extLst>
              <a:ext uri="{FF2B5EF4-FFF2-40B4-BE49-F238E27FC236}">
                <a16:creationId xmlns:a16="http://schemas.microsoft.com/office/drawing/2014/main" id="{BC064CE2-4492-4369-B2D5-40FE4BF34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713" y="1068388"/>
            <a:ext cx="5253037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FC0EDE3-25AD-4A9A-97B1-6F70E0D09892}"/>
              </a:ext>
            </a:extLst>
          </p:cNvPr>
          <p:cNvSpPr/>
          <p:nvPr/>
        </p:nvSpPr>
        <p:spPr>
          <a:xfrm>
            <a:off x="414338" y="1833563"/>
            <a:ext cx="4392612" cy="936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Я все зрозумів/</a:t>
            </a:r>
            <a:r>
              <a:rPr lang="uk-UA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ла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 з уроку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5D6E559-02D8-4007-8557-E1E31D640230}"/>
              </a:ext>
            </a:extLst>
          </p:cNvPr>
          <p:cNvSpPr/>
          <p:nvPr/>
        </p:nvSpPr>
        <p:spPr>
          <a:xfrm>
            <a:off x="414338" y="3870325"/>
            <a:ext cx="4392612" cy="935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Я нічого не зрозумів/</a:t>
            </a:r>
            <a:r>
              <a:rPr lang="uk-UA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ла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5D2F5BC-1F75-44D5-8BC5-EE1702B29CD2}"/>
              </a:ext>
            </a:extLst>
          </p:cNvPr>
          <p:cNvSpPr/>
          <p:nvPr/>
        </p:nvSpPr>
        <p:spPr>
          <a:xfrm>
            <a:off x="369888" y="5745163"/>
            <a:ext cx="4392612" cy="936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Урок був нормальний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9D47853F-8154-45E0-BC14-56CC44B4E01F}"/>
              </a:ext>
            </a:extLst>
          </p:cNvPr>
          <p:cNvSpPr/>
          <p:nvPr/>
        </p:nvSpPr>
        <p:spPr>
          <a:xfrm>
            <a:off x="6269038" y="5732463"/>
            <a:ext cx="4391025" cy="936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На уроці було не цікаво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3AF1067-EE6E-44C3-AD1D-18D9A0B67EF5}"/>
              </a:ext>
            </a:extLst>
          </p:cNvPr>
          <p:cNvSpPr/>
          <p:nvPr/>
        </p:nvSpPr>
        <p:spPr>
          <a:xfrm>
            <a:off x="6240463" y="3732213"/>
            <a:ext cx="4392612" cy="935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Урок мені дуже сподобався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5870DE5-D5C2-4A6E-9975-C391BEDCAF3E}"/>
              </a:ext>
            </a:extLst>
          </p:cNvPr>
          <p:cNvSpPr/>
          <p:nvPr/>
        </p:nvSpPr>
        <p:spPr>
          <a:xfrm>
            <a:off x="6240463" y="1814513"/>
            <a:ext cx="4392612" cy="936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cs typeface="Times New Roman" pitchFamily="18" charset="0"/>
              </a:rPr>
              <a:t>У мене залишились запитання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1421</Words>
  <Application>Microsoft Office PowerPoint</Application>
  <PresentationFormat>Широкоэкранный</PresentationFormat>
  <Paragraphs>166</Paragraphs>
  <Slides>30</Slides>
  <Notes>3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9" baseType="lpstr">
      <vt:lpstr>Arial</vt:lpstr>
      <vt:lpstr>Calibri</vt:lpstr>
      <vt:lpstr>Calibri Light</vt:lpstr>
      <vt:lpstr>Comic Sans MS</vt:lpstr>
      <vt:lpstr>Monotype Corsiva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777</dc:creator>
  <cp:lastModifiedBy>777</cp:lastModifiedBy>
  <cp:revision>21</cp:revision>
  <dcterms:created xsi:type="dcterms:W3CDTF">2024-10-10T15:26:45Z</dcterms:created>
  <dcterms:modified xsi:type="dcterms:W3CDTF">2024-10-10T16:39:53Z</dcterms:modified>
</cp:coreProperties>
</file>