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66" r:id="rId14"/>
    <p:sldId id="270" r:id="rId15"/>
    <p:sldId id="269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1C1E6294-55CC-46DB-80DF-B4BA38FCD38A}" type="datetimeFigureOut">
              <a:rPr lang="ru-RU" smtClean="0"/>
              <a:t>15.11.2024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CD661023-2CB8-4FB3-86B5-1E37AB06DB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78278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6294-55CC-46DB-80DF-B4BA38FCD38A}" type="datetimeFigureOut">
              <a:rPr lang="ru-RU" smtClean="0"/>
              <a:t>15.11.2024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61023-2CB8-4FB3-86B5-1E37AB06DB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75930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6294-55CC-46DB-80DF-B4BA38FCD38A}" type="datetimeFigureOut">
              <a:rPr lang="ru-RU" smtClean="0"/>
              <a:t>15.11.2024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61023-2CB8-4FB3-86B5-1E37AB06DB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45724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6294-55CC-46DB-80DF-B4BA38FCD38A}" type="datetimeFigureOut">
              <a:rPr lang="ru-RU" smtClean="0"/>
              <a:t>15.11.2024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61023-2CB8-4FB3-86B5-1E37AB06DB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6993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6294-55CC-46DB-80DF-B4BA38FCD38A}" type="datetimeFigureOut">
              <a:rPr lang="ru-RU" smtClean="0"/>
              <a:t>15.11.2024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61023-2CB8-4FB3-86B5-1E37AB06DB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01257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6294-55CC-46DB-80DF-B4BA38FCD38A}" type="datetimeFigureOut">
              <a:rPr lang="ru-RU" smtClean="0"/>
              <a:t>15.11.2024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61023-2CB8-4FB3-86B5-1E37AB06DB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7515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6294-55CC-46DB-80DF-B4BA38FCD38A}" type="datetimeFigureOut">
              <a:rPr lang="ru-RU" smtClean="0"/>
              <a:t>15.11.2024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61023-2CB8-4FB3-86B5-1E37AB06DB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49868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6294-55CC-46DB-80DF-B4BA38FCD38A}" type="datetimeFigureOut">
              <a:rPr lang="ru-RU" smtClean="0"/>
              <a:t>15.11.2024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61023-2CB8-4FB3-86B5-1E37AB06DB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67400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6294-55CC-46DB-80DF-B4BA38FCD38A}" type="datetimeFigureOut">
              <a:rPr lang="ru-RU" smtClean="0"/>
              <a:t>15.11.2024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61023-2CB8-4FB3-86B5-1E37AB06DB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50360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6294-55CC-46DB-80DF-B4BA38FCD38A}" type="datetimeFigureOut">
              <a:rPr lang="ru-RU" smtClean="0"/>
              <a:t>15.11.2024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61023-2CB8-4FB3-86B5-1E37AB06DB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85050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6294-55CC-46DB-80DF-B4BA38FCD38A}" type="datetimeFigureOut">
              <a:rPr lang="ru-RU" smtClean="0"/>
              <a:t>15.11.2024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61023-2CB8-4FB3-86B5-1E37AB06DB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5769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6294-55CC-46DB-80DF-B4BA38FCD38A}" type="datetimeFigureOut">
              <a:rPr lang="ru-RU" smtClean="0"/>
              <a:t>15.11.2024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61023-2CB8-4FB3-86B5-1E37AB06DB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97082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6294-55CC-46DB-80DF-B4BA38FCD38A}" type="datetimeFigureOut">
              <a:rPr lang="ru-RU" smtClean="0"/>
              <a:t>15.11.2024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61023-2CB8-4FB3-86B5-1E37AB06DB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31575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6294-55CC-46DB-80DF-B4BA38FCD38A}" type="datetimeFigureOut">
              <a:rPr lang="ru-RU" smtClean="0"/>
              <a:t>15.11.2024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61023-2CB8-4FB3-86B5-1E37AB06DB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88765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6294-55CC-46DB-80DF-B4BA38FCD38A}" type="datetimeFigureOut">
              <a:rPr lang="ru-RU" smtClean="0"/>
              <a:t>15.11.2024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61023-2CB8-4FB3-86B5-1E37AB06DB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70454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6294-55CC-46DB-80DF-B4BA38FCD38A}" type="datetimeFigureOut">
              <a:rPr lang="ru-RU" smtClean="0"/>
              <a:t>15.11.2024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61023-2CB8-4FB3-86B5-1E37AB06DBC6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810532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6294-55CC-46DB-80DF-B4BA38FCD38A}" type="datetimeFigureOut">
              <a:rPr lang="ru-RU" smtClean="0"/>
              <a:t>15.11.2024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61023-2CB8-4FB3-86B5-1E37AB06DB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74979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1C1E6294-55CC-46DB-80DF-B4BA38FCD38A}" type="datetimeFigureOut">
              <a:rPr lang="ru-RU" smtClean="0"/>
              <a:t>15.11.2024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D661023-2CB8-4FB3-86B5-1E37AB06DB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024828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74209" y="750627"/>
            <a:ext cx="9385916" cy="3930555"/>
          </a:xfrm>
        </p:spPr>
        <p:txBody>
          <a:bodyPr>
            <a:normAutofit/>
          </a:bodyPr>
          <a:lstStyle/>
          <a:p>
            <a:pPr algn="ctr"/>
            <a:r>
              <a:rPr lang="uk-UA" dirty="0" err="1" smtClean="0">
                <a:latin typeface="Arial Black" panose="020B0A04020102020204" pitchFamily="34" charset="0"/>
              </a:rPr>
              <a:t>Габрієль</a:t>
            </a:r>
            <a:r>
              <a:rPr lang="uk-UA" dirty="0" smtClean="0">
                <a:latin typeface="Arial Black" panose="020B0A04020102020204" pitchFamily="34" charset="0"/>
              </a:rPr>
              <a:t> </a:t>
            </a:r>
            <a:r>
              <a:rPr lang="uk-UA" dirty="0" err="1" smtClean="0">
                <a:latin typeface="Arial Black" panose="020B0A04020102020204" pitchFamily="34" charset="0"/>
              </a:rPr>
              <a:t>гарсіа</a:t>
            </a:r>
            <a:r>
              <a:rPr lang="uk-UA" dirty="0">
                <a:latin typeface="Arial Black" panose="020B0A04020102020204" pitchFamily="34" charset="0"/>
              </a:rPr>
              <a:t> </a:t>
            </a:r>
            <a:r>
              <a:rPr lang="uk-UA" dirty="0" err="1" smtClean="0">
                <a:latin typeface="Arial Black" panose="020B0A04020102020204" pitchFamily="34" charset="0"/>
              </a:rPr>
              <a:t>маркес</a:t>
            </a:r>
            <a:r>
              <a:rPr lang="uk-UA" dirty="0" smtClean="0">
                <a:latin typeface="Arial Black" panose="020B0A04020102020204" pitchFamily="34" charset="0"/>
              </a:rPr>
              <a:t>. </a:t>
            </a:r>
            <a:br>
              <a:rPr lang="uk-UA" dirty="0" smtClean="0">
                <a:latin typeface="Arial Black" panose="020B0A04020102020204" pitchFamily="34" charset="0"/>
              </a:rPr>
            </a:br>
            <a:r>
              <a:rPr lang="uk-UA" dirty="0" smtClean="0">
                <a:latin typeface="Arial Black" panose="020B0A04020102020204" pitchFamily="34" charset="0"/>
              </a:rPr>
              <a:t>Життя та творчість письменника</a:t>
            </a:r>
            <a:endParaRPr lang="ru-RU" dirty="0">
              <a:latin typeface="Arial Black" panose="020B0A0402010202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62399" y="5008728"/>
            <a:ext cx="7197726" cy="782471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66110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117875" y="3316408"/>
            <a:ext cx="5091856" cy="3084392"/>
          </a:xfrm>
        </p:spPr>
        <p:txBody>
          <a:bodyPr>
            <a:normAutofit fontScale="90000"/>
          </a:bodyPr>
          <a:lstStyle/>
          <a:p>
            <a:pPr algn="just"/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«Я мав прожити двадцять років і написати чотири учнівських книжки, аби збагнути, що вихід у самому корені проблеми: слід розповідати так, як розповідали мої дідусь і бабуся, тоном, який природно припускає все надзвичайне, ніби вони знали, що в літературі немає нічого переконливішого, 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іж твоє власне переконання»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Объект 1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4843" y="2524837"/>
            <a:ext cx="4459275" cy="3029802"/>
          </a:xfrm>
        </p:spPr>
      </p:pic>
      <p:pic>
        <p:nvPicPr>
          <p:cNvPr id="18" name="Объект 17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623" y="805219"/>
            <a:ext cx="4505005" cy="2098758"/>
          </a:xfrm>
        </p:spPr>
      </p:pic>
    </p:spTree>
    <p:extLst>
      <p:ext uri="{BB962C8B-B14F-4D97-AF65-F5344CB8AC3E}">
        <p14:creationId xmlns:p14="http://schemas.microsoft.com/office/powerpoint/2010/main" val="4069764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58256" y="432180"/>
            <a:ext cx="4445756" cy="1456267"/>
          </a:xfrm>
        </p:spPr>
        <p:txBody>
          <a:bodyPr/>
          <a:lstStyle/>
          <a:p>
            <a:pPr algn="ctr"/>
            <a:r>
              <a:rPr lang="uk-UA" dirty="0" smtClean="0">
                <a:latin typeface="Arial Black" panose="020B0A04020102020204" pitchFamily="34" charset="0"/>
              </a:rPr>
              <a:t>Г.Г. Маркес</a:t>
            </a:r>
            <a:br>
              <a:rPr lang="uk-UA" dirty="0" smtClean="0">
                <a:latin typeface="Arial Black" panose="020B0A04020102020204" pitchFamily="34" charset="0"/>
              </a:rPr>
            </a:br>
            <a:r>
              <a:rPr lang="uk-UA" dirty="0" smtClean="0">
                <a:latin typeface="Arial Black" panose="020B0A04020102020204" pitchFamily="34" charset="0"/>
              </a:rPr>
              <a:t>(1928-2014)</a:t>
            </a:r>
            <a:endParaRPr lang="ru-RU" dirty="0">
              <a:latin typeface="Arial Black" panose="020B0A04020102020204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2483891"/>
            <a:ext cx="4118211" cy="3070747"/>
          </a:xfrm>
        </p:spPr>
      </p:pic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5821895" y="432181"/>
            <a:ext cx="5573986" cy="614604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Колумбійський письменник і публіцист, Нобелівський лауреат (1982), один  із найяскравіших представників </a:t>
            </a:r>
            <a:r>
              <a:rPr lang="uk-UA" sz="28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«магічного реалізму».</a:t>
            </a:r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Найвищу літературну премію письменнику присудили </a:t>
            </a:r>
            <a:r>
              <a:rPr lang="uk-UA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«за романи й оповідання, в яких фантастичні й реалістичні елементи поєднані заради створення щедрого уявного світу, в котрому відбито життя й суперечності латиноамериканського  континенту»</a:t>
            </a:r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8883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685801" y="395785"/>
            <a:ext cx="10131425" cy="2593075"/>
          </a:xfrm>
        </p:spPr>
        <p:txBody>
          <a:bodyPr>
            <a:normAutofit fontScale="90000"/>
          </a:bodyPr>
          <a:lstStyle/>
          <a:p>
            <a:pPr lvl="0" algn="just">
              <a:spcBef>
                <a:spcPts val="0"/>
              </a:spcBef>
              <a:spcAft>
                <a:spcPts val="1000"/>
              </a:spcAft>
              <a:buClr>
                <a:prstClr val="white"/>
              </a:buClr>
              <a:buSzPct val="100000"/>
            </a:pPr>
            <a:r>
              <a:rPr lang="ru-RU" sz="2800" dirty="0">
                <a:solidFill>
                  <a:srgbClr val="FFFF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 </a:t>
            </a:r>
            <a:r>
              <a:rPr lang="uk-UA" sz="2800" cap="none" dirty="0" smtClean="0">
                <a:ln>
                  <a:noFill/>
                </a:ln>
                <a:solidFill>
                  <a:srgbClr val="FFFF00"/>
                </a:solidFill>
                <a:latin typeface="Arial Black" panose="020B0A04020102020204" pitchFamily="34" charset="0"/>
                <a:ea typeface="+mn-ea"/>
                <a:cs typeface="+mn-cs"/>
              </a:rPr>
              <a:t>«</a:t>
            </a:r>
            <a:r>
              <a:rPr lang="uk-UA" sz="2800" cap="none" dirty="0">
                <a:ln>
                  <a:noFill/>
                </a:ln>
                <a:solidFill>
                  <a:srgbClr val="FFFF00"/>
                </a:solidFill>
                <a:latin typeface="Arial Black" panose="020B0A04020102020204" pitchFamily="34" charset="0"/>
                <a:ea typeface="+mn-ea"/>
                <a:cs typeface="+mn-cs"/>
              </a:rPr>
              <a:t>Магічний </a:t>
            </a:r>
            <a:r>
              <a:rPr lang="uk-UA" sz="2800" cap="none" dirty="0" smtClean="0">
                <a:ln>
                  <a:noFill/>
                </a:ln>
                <a:solidFill>
                  <a:srgbClr val="FFFF00"/>
                </a:solidFill>
                <a:latin typeface="Arial Black" panose="020B0A04020102020204" pitchFamily="34" charset="0"/>
                <a:ea typeface="+mn-ea"/>
                <a:cs typeface="+mn-cs"/>
              </a:rPr>
              <a:t>реалізм» </a:t>
            </a:r>
            <a:r>
              <a:rPr lang="uk-UA" sz="2800" cap="none" dirty="0">
                <a:ln>
                  <a:noFill/>
                </a:ln>
                <a:solidFill>
                  <a:srgbClr val="FFFF00"/>
                </a:solidFill>
                <a:latin typeface="Arial Black" panose="020B0A04020102020204" pitchFamily="34" charset="0"/>
                <a:ea typeface="+mn-ea"/>
                <a:cs typeface="+mn-cs"/>
              </a:rPr>
              <a:t>– художній метод, для якого характерна строката суміш різних національних культурних традицій, примхливе переплетення міфів та реалій сучасного життя з притаманними йому моральними конфліктами та </a:t>
            </a:r>
            <a:r>
              <a:rPr lang="uk-UA" sz="2800" cap="none" dirty="0" smtClean="0">
                <a:ln>
                  <a:noFill/>
                </a:ln>
                <a:solidFill>
                  <a:srgbClr val="FFFF00"/>
                </a:solidFill>
                <a:latin typeface="Arial Black" panose="020B0A04020102020204" pitchFamily="34" charset="0"/>
                <a:ea typeface="+mn-ea"/>
                <a:cs typeface="+mn-cs"/>
              </a:rPr>
              <a:t>політичними проблемами</a:t>
            </a:r>
            <a:r>
              <a:rPr lang="uk-UA" sz="2800" cap="none" dirty="0">
                <a:ln>
                  <a:noFill/>
                </a:ln>
                <a:solidFill>
                  <a:srgbClr val="FFFF00"/>
                </a:solidFill>
                <a:latin typeface="Arial Black" panose="020B0A04020102020204" pitchFamily="34" charset="0"/>
                <a:ea typeface="+mn-ea"/>
                <a:cs typeface="+mn-cs"/>
              </a:rPr>
              <a:t>.</a:t>
            </a:r>
            <a:r>
              <a:rPr lang="ru-RU" sz="1800" cap="none" dirty="0">
                <a:ln>
                  <a:noFill/>
                </a:ln>
                <a:solidFill>
                  <a:prstClr val="white"/>
                </a:solidFill>
                <a:latin typeface="Calibri" panose="020F0502020204030204"/>
                <a:ea typeface="+mn-ea"/>
                <a:cs typeface="+mn-cs"/>
              </a:rPr>
              <a:t/>
            </a:r>
            <a:br>
              <a:rPr lang="ru-RU" sz="1800" cap="none" dirty="0">
                <a:ln>
                  <a:noFill/>
                </a:ln>
                <a:solidFill>
                  <a:prstClr val="white"/>
                </a:solidFill>
                <a:latin typeface="Calibri" panose="020F0502020204030204"/>
                <a:ea typeface="+mn-ea"/>
                <a:cs typeface="+mn-cs"/>
              </a:rPr>
            </a:b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685801" y="3098041"/>
            <a:ext cx="10131425" cy="3343701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uk-UA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відміну від </a:t>
            </a:r>
            <a:r>
              <a:rPr lang="uk-UA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Північної Америки, де </a:t>
            </a:r>
            <a:r>
              <a:rPr lang="uk-UA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процесі європейської експансії корінне населення здебільшого </a:t>
            </a:r>
            <a:r>
              <a:rPr lang="uk-UA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було знищено</a:t>
            </a:r>
            <a:r>
              <a:rPr lang="uk-UA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у </a:t>
            </a:r>
            <a:r>
              <a:rPr lang="uk-UA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Південній </a:t>
            </a:r>
            <a:r>
              <a:rPr lang="uk-UA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k-UA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мериці індіанці століттями співіснували </a:t>
            </a:r>
            <a:r>
              <a:rPr lang="uk-UA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 нащадками конкістадорів. Відтак латиноамериканська культура формувалася в полі </a:t>
            </a:r>
            <a:r>
              <a:rPr lang="uk-UA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потужної </a:t>
            </a:r>
            <a:r>
              <a:rPr lang="uk-UA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взаємодії трьох традицій: індіанської, </a:t>
            </a:r>
            <a:r>
              <a:rPr lang="uk-UA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африканської</a:t>
            </a:r>
            <a:r>
              <a:rPr lang="uk-UA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та </a:t>
            </a:r>
            <a:r>
              <a:rPr lang="uk-UA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європейської. Художня </a:t>
            </a:r>
            <a:r>
              <a:rPr lang="uk-UA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манера, що </a:t>
            </a:r>
            <a:r>
              <a:rPr lang="uk-UA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утворилася </a:t>
            </a:r>
            <a:r>
              <a:rPr lang="uk-UA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uk-UA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новій латиноамериканській прозі, </a:t>
            </a:r>
            <a:r>
              <a:rPr lang="uk-UA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отримала назву «</a:t>
            </a:r>
            <a:r>
              <a:rPr lang="uk-UA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магічний реалізм</a:t>
            </a:r>
            <a:r>
              <a:rPr lang="uk-UA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4419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5" cy="550460"/>
          </a:xfrm>
        </p:spPr>
        <p:txBody>
          <a:bodyPr>
            <a:normAutofit fontScale="90000"/>
          </a:bodyPr>
          <a:lstStyle/>
          <a:p>
            <a:r>
              <a:rPr lang="uk-UA" dirty="0" smtClean="0">
                <a:latin typeface="Arial Black" panose="020B0A04020102020204" pitchFamily="34" charset="0"/>
              </a:rPr>
              <a:t>Життєвий шлях</a:t>
            </a:r>
            <a:endParaRPr lang="ru-RU" dirty="0"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5801" y="1160061"/>
            <a:ext cx="10131425" cy="5431808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uk-UA" sz="28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06.03.1928 р.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народився в провінційному селищі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k-UA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ракатака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uk-UA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прикарибська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зона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олумбії). Сімейні обставини склалися так, що до восьми років хлопчика виховували дідусь Ніколас Маркес, який був військовим і свого часу дослужився до чину полковника, та бабуся </a:t>
            </a:r>
            <a:r>
              <a:rPr lang="uk-UA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Транкіліна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Тут він мав змогу прилучитися до скарбів фольклорної традиції. Народна фантазія, яка говорила з маленьким Габо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вустами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бабусі, і захопливі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картини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воєнних походів з розповідей діда, переплелись у свідомості майбутнього письменника. Згодом це сплетіння створило підвалини його художнього світу. Навчався в єзуїтській школі та національному коледжі.</a:t>
            </a:r>
          </a:p>
        </p:txBody>
      </p:sp>
    </p:spTree>
    <p:extLst>
      <p:ext uri="{BB962C8B-B14F-4D97-AF65-F5344CB8AC3E}">
        <p14:creationId xmlns:p14="http://schemas.microsoft.com/office/powerpoint/2010/main" val="1011531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685801" y="245660"/>
            <a:ext cx="10131425" cy="363941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5801" y="609601"/>
            <a:ext cx="10131425" cy="602321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uk-UA" sz="24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1947 р.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 вступив на юридичний факультет Національного університету в Боготі.</a:t>
            </a:r>
          </a:p>
          <a:p>
            <a:pPr marL="0" indent="0">
              <a:buNone/>
            </a:pPr>
            <a:r>
              <a:rPr lang="uk-UA" sz="24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1948 </a:t>
            </a:r>
            <a:r>
              <a:rPr lang="uk-UA" sz="24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uk-UA" sz="24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через початок «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віоленсії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(періоду тривалих і кривавих війн у Колумбії) університет було закрито. Він переїхав до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Картахена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-де-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лас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Індіас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де продовжив навчання, зав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язав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знайомства в літературному середовищі, розпочав репортерську діяльність. Свої газетні статті підписував псевдонімом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Септімус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sz="24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1952 р.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надрукував нарис «Ла-</a:t>
            </a:r>
            <a:r>
              <a:rPr lang="uk-UA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Сьєрпе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», присвячений народним </a:t>
            </a:r>
            <a:r>
              <a:rPr lang="uk-UA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повір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ям і легендам.</a:t>
            </a:r>
          </a:p>
          <a:p>
            <a:pPr marL="0" indent="0">
              <a:buNone/>
            </a:pPr>
            <a:r>
              <a:rPr lang="uk-UA" sz="24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1954 р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– повернувся до Боготи, продовжив журналістську роботу в газеті «Ель </a:t>
            </a:r>
            <a:r>
              <a:rPr lang="uk-UA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Еспектадор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 Створив низку нарисів і репортажів про колумбійське життя.</a:t>
            </a:r>
          </a:p>
          <a:p>
            <a:pPr marL="0" indent="0">
              <a:buNone/>
            </a:pPr>
            <a:r>
              <a:rPr lang="uk-UA" sz="24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1955 р</a:t>
            </a:r>
            <a:r>
              <a:rPr lang="uk-UA" sz="2400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жив у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арижі. Де працював над романом «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едобрий час» .</a:t>
            </a:r>
          </a:p>
          <a:p>
            <a:pPr marL="0" indent="0">
              <a:buNone/>
            </a:pPr>
            <a:r>
              <a:rPr lang="uk-UA" sz="24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1961 р</a:t>
            </a:r>
            <a:r>
              <a:rPr lang="uk-UA" sz="2400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оселився в Мексиці.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3331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93111" y="609601"/>
            <a:ext cx="4420334" cy="1082722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Кінець 50-х – 80-ті роки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6441743" y="163773"/>
            <a:ext cx="5523929" cy="59504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ише свої найкращі твори: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повість</a:t>
            </a:r>
            <a:r>
              <a:rPr lang="uk-UA" sz="2800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«Полковнику ніхто не пише»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(1958),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роман </a:t>
            </a:r>
            <a:r>
              <a:rPr lang="uk-UA" sz="28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«Сто років самотності»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(1967),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збірку оповідань </a:t>
            </a:r>
            <a:r>
              <a:rPr lang="uk-UA" sz="28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«Дивовижна й сумна історія наївної </a:t>
            </a:r>
            <a:r>
              <a:rPr lang="uk-UA" sz="2800" b="1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Еріндіри</a:t>
            </a:r>
            <a:r>
              <a:rPr lang="uk-UA" sz="28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її жорстокої бабці»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(1962),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романи </a:t>
            </a:r>
            <a:r>
              <a:rPr lang="uk-UA" sz="28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«Осінь патріарха»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(1975) і </a:t>
            </a:r>
            <a:r>
              <a:rPr lang="uk-UA" sz="28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«Кохання під час холери»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(1985) та ін.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111" y="1992572"/>
            <a:ext cx="4679642" cy="3334603"/>
          </a:xfrm>
        </p:spPr>
      </p:pic>
    </p:spTree>
    <p:extLst>
      <p:ext uri="{BB962C8B-B14F-4D97-AF65-F5344CB8AC3E}">
        <p14:creationId xmlns:p14="http://schemas.microsoft.com/office/powerpoint/2010/main" val="224166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701051" y="4858603"/>
            <a:ext cx="4116175" cy="1337480"/>
          </a:xfrm>
        </p:spPr>
        <p:txBody>
          <a:bodyPr>
            <a:normAutofit/>
          </a:bodyPr>
          <a:lstStyle/>
          <a:p>
            <a:pPr algn="ctr"/>
            <a:r>
              <a:rPr lang="uk-UA" sz="1400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«Сто років самотності»</a:t>
            </a:r>
            <a:br>
              <a:rPr lang="uk-UA" sz="1400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1400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(1967)</a:t>
            </a:r>
            <a:endParaRPr lang="ru-RU" sz="1400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590267" y="519120"/>
            <a:ext cx="6547511" cy="543130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Після вісімнадцяти місяців затворництва і наполегливої праці. Авторові вдалося перетворити </a:t>
            </a:r>
            <a:r>
              <a:rPr lang="uk-UA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історію сім</a:t>
            </a:r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ї </a:t>
            </a:r>
            <a:r>
              <a:rPr lang="uk-UA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Буендіа</a:t>
            </a:r>
            <a:r>
              <a:rPr lang="uk-UA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своєрідну </a:t>
            </a:r>
            <a:r>
              <a:rPr lang="uk-UA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мікромодель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певного історичного періоду існування рідної країни (приблизно від 30-х років ХІХ ст. до 30-х років ХХ ст.) та й усього Латиноамериканського континенту. Навіть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ільше, розповідаючи про розквіт і занепад родини, змальовуючи кохання й розчарування, щасливі злети й великий сум, Маркес досяг таких узагальнень, які вивели його сюжет у площину </a:t>
            </a:r>
            <a:r>
              <a:rPr lang="uk-UA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одвічних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загальнолюдських цінностей.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0613" y="1117966"/>
            <a:ext cx="2337049" cy="3590511"/>
          </a:xfrm>
        </p:spPr>
      </p:pic>
    </p:spTree>
    <p:extLst>
      <p:ext uri="{BB962C8B-B14F-4D97-AF65-F5344CB8AC3E}">
        <p14:creationId xmlns:p14="http://schemas.microsoft.com/office/powerpoint/2010/main" val="2708281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646460" y="4339736"/>
            <a:ext cx="4593846" cy="750879"/>
          </a:xfrm>
        </p:spPr>
        <p:txBody>
          <a:bodyPr>
            <a:normAutofit/>
          </a:bodyPr>
          <a:lstStyle/>
          <a:p>
            <a:pPr algn="ctr"/>
            <a:r>
              <a:rPr lang="uk-UA" sz="1800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«Кохання під час холери» </a:t>
            </a:r>
            <a:br>
              <a:rPr lang="uk-UA" sz="1800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1800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(1985)</a:t>
            </a:r>
            <a:endParaRPr lang="ru-RU" sz="1800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590268" y="218365"/>
            <a:ext cx="4995334" cy="644174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«Як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довго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можна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чекати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свою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любов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?»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питання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Маркес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відповідає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романі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Кохання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час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холери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»: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п’ятдесят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три роки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мучився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своєю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пристрастю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Флорентіно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Аріса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юності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пообіцяв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красуні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Ферміні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Дасе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вічно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кохати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Та вона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одружилась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іншим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Але все ж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домагається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і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двоє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літніх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людей,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окремо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прожили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нарешті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все ж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з’єднуються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Вони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здійснюють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неймовірну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подорож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кораблі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прапором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страшної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хвороби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того,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насолодитися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своїм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коханням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яке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витримало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випробування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часом.</a:t>
            </a: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9519" y="317236"/>
            <a:ext cx="4866216" cy="3649662"/>
          </a:xfrm>
        </p:spPr>
      </p:pic>
    </p:spTree>
    <p:extLst>
      <p:ext uri="{BB962C8B-B14F-4D97-AF65-F5344CB8AC3E}">
        <p14:creationId xmlns:p14="http://schemas.microsoft.com/office/powerpoint/2010/main" val="2952464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646460" y="4421874"/>
            <a:ext cx="4170766" cy="818866"/>
          </a:xfrm>
        </p:spPr>
        <p:txBody>
          <a:bodyPr>
            <a:normAutofit/>
          </a:bodyPr>
          <a:lstStyle/>
          <a:p>
            <a:pPr algn="ctr"/>
            <a:r>
              <a:rPr lang="uk-UA" sz="1800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«Осінь патріарха» (1975)</a:t>
            </a:r>
            <a:endParaRPr lang="ru-RU" sz="1800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685802" y="232012"/>
            <a:ext cx="4995334" cy="622337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романі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гротескній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формі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розповідається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патріарха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—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вічного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диктатора, президента, образ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є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узагальненим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декількох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реальних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лідерів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містить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мінімум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біографічних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Роман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складається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багатьох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історій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але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достеменно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невідомо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них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правдиві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—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вигадані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 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Розповідь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ведеться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розгорнутими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реченнями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думки диктатора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передають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відчай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самотність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разом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жорстокістю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допомагає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йому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тримати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владу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1268" y="981134"/>
            <a:ext cx="1581150" cy="2886075"/>
          </a:xfrm>
        </p:spPr>
      </p:pic>
    </p:spTree>
    <p:extLst>
      <p:ext uri="{BB962C8B-B14F-4D97-AF65-F5344CB8AC3E}">
        <p14:creationId xmlns:p14="http://schemas.microsoft.com/office/powerpoint/2010/main" val="554123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24027" y="4872251"/>
            <a:ext cx="3774981" cy="1201004"/>
          </a:xfrm>
        </p:spPr>
        <p:txBody>
          <a:bodyPr>
            <a:normAutofit/>
          </a:bodyPr>
          <a:lstStyle/>
          <a:p>
            <a:pPr algn="ctr"/>
            <a:r>
              <a:rPr lang="uk-UA" sz="1800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«Полковнику ніхто не пише» (1958)</a:t>
            </a:r>
            <a:endParaRPr lang="ru-RU" sz="1800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85802" y="423081"/>
            <a:ext cx="4995334" cy="536812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Історія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розповідає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 старого полковника 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відставці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ветерана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громадянської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війни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змушений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злиднях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своєю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дружиною на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околиці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невеликого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колумбійського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містечка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Багато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років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чекає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листа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столиці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приводу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пенсії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має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бути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надана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йому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як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ветеранові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війни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але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полковникові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ніхто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пише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5810" y="1146412"/>
            <a:ext cx="2811416" cy="3589361"/>
          </a:xfrm>
        </p:spPr>
      </p:pic>
    </p:spTree>
    <p:extLst>
      <p:ext uri="{BB962C8B-B14F-4D97-AF65-F5344CB8AC3E}">
        <p14:creationId xmlns:p14="http://schemas.microsoft.com/office/powerpoint/2010/main" val="1259387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65942" y="3479457"/>
            <a:ext cx="3279823" cy="1819702"/>
          </a:xfrm>
        </p:spPr>
        <p:txBody>
          <a:bodyPr>
            <a:normAutofit/>
          </a:bodyPr>
          <a:lstStyle/>
          <a:p>
            <a:pPr algn="ctr"/>
            <a:r>
              <a:rPr lang="uk-UA" sz="1800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«стариган із крилами» (1972)</a:t>
            </a:r>
            <a:endParaRPr lang="ru-RU" sz="1800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108881" y="508839"/>
            <a:ext cx="4995334" cy="571454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оповідання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Стариган</a:t>
            </a: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крилами</a:t>
            </a: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відбувається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березі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моря, у неназваному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селі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березі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Карибського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моря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Іодного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дня в 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негоду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подружжя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знаходить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своєму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подвір'ї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старого 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брудному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одязі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підвестися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через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велетенські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крила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виглядають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нього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з-за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спини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вияволося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був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ангел.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0544" y="1187355"/>
            <a:ext cx="3770620" cy="2292102"/>
          </a:xfrm>
        </p:spPr>
      </p:pic>
    </p:spTree>
    <p:extLst>
      <p:ext uri="{BB962C8B-B14F-4D97-AF65-F5344CB8AC3E}">
        <p14:creationId xmlns:p14="http://schemas.microsoft.com/office/powerpoint/2010/main" val="2554882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482221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half" idx="1"/>
          </p:nvPr>
        </p:nvSpPr>
        <p:spPr>
          <a:xfrm>
            <a:off x="685801" y="1801505"/>
            <a:ext cx="4995334" cy="3649134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Останні значні роботи письменника – мемуари в стилі «магічного реалізму» </a:t>
            </a:r>
            <a:r>
              <a:rPr lang="uk-UA" sz="24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«Жити, щоб розказати про життя»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(2002) та збірка публічних виступів </a:t>
            </a:r>
            <a:r>
              <a:rPr lang="uk-UA" sz="24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«Я тут не для того, щоб говорити промови»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(2010)</a:t>
            </a:r>
          </a:p>
          <a:p>
            <a:pPr marL="0" indent="0" algn="just">
              <a:buNone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Г.Г. Маркес відійшов у вічність </a:t>
            </a:r>
            <a:r>
              <a:rPr lang="uk-UA" sz="24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 квітня 2014 року.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 сталося в його домі в Мехіко внаслідок хвороби.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7152" y="1801505"/>
            <a:ext cx="4694829" cy="3525673"/>
          </a:xfrm>
        </p:spPr>
      </p:pic>
    </p:spTree>
    <p:extLst>
      <p:ext uri="{BB962C8B-B14F-4D97-AF65-F5344CB8AC3E}">
        <p14:creationId xmlns:p14="http://schemas.microsoft.com/office/powerpoint/2010/main" val="347577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5" cy="550460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 smtClean="0">
                <a:latin typeface="Arial Black" panose="020B0A04020102020204" pitchFamily="34" charset="0"/>
              </a:rPr>
              <a:t>Художній світ </a:t>
            </a:r>
            <a:r>
              <a:rPr lang="uk-UA" dirty="0" err="1" smtClean="0">
                <a:latin typeface="Arial Black" panose="020B0A04020102020204" pitchFamily="34" charset="0"/>
              </a:rPr>
              <a:t>Г.Г.Маркеса</a:t>
            </a:r>
            <a:r>
              <a:rPr lang="uk-UA" dirty="0" smtClean="0">
                <a:latin typeface="Arial Black" panose="020B0A04020102020204" pitchFamily="34" charset="0"/>
              </a:rPr>
              <a:t>:</a:t>
            </a:r>
            <a:endParaRPr lang="ru-RU" dirty="0">
              <a:latin typeface="Arial Black" panose="020B0A04020102020204" pitchFamily="34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685801" y="1160061"/>
            <a:ext cx="10131425" cy="5486399"/>
          </a:xfrm>
        </p:spPr>
        <p:txBody>
          <a:bodyPr>
            <a:noAutofit/>
          </a:bodyPr>
          <a:lstStyle/>
          <a:p>
            <a:pPr marL="342900" indent="-342900">
              <a:buAutoNum type="arabicPeriod"/>
            </a:pP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рагнення відтворити «моделі» національного буття, національної історії, національного мислення;</a:t>
            </a:r>
          </a:p>
          <a:p>
            <a:pPr marL="342900" indent="-342900">
              <a:buAutoNum type="arabicPeriod"/>
            </a:pP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поєднання соціального й буттєвого аспектів, майстерна передача їхнього місцевого колориту;</a:t>
            </a:r>
          </a:p>
          <a:p>
            <a:pPr marL="342900" indent="-342900">
              <a:buAutoNum type="arabicPeriod"/>
            </a:pPr>
            <a:r>
              <a:rPr lang="uk-UA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uk-UA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іфопоетична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забарвленість картин повсякдення й побуту;</a:t>
            </a:r>
          </a:p>
          <a:p>
            <a:pPr marL="342900" indent="-342900">
              <a:buAutoNum type="arabicPeriod"/>
            </a:pP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тема розладу людських взаємин у світі, що перебуває в стані насильства;</a:t>
            </a:r>
          </a:p>
          <a:p>
            <a:pPr marL="342900" indent="-342900">
              <a:buAutoNum type="arabicPeriod"/>
            </a:pP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малювання дивного, незвичайного, абсурдного, надприродного, усіляких метаморфоз серед плину повсякденного життя;</a:t>
            </a:r>
          </a:p>
          <a:p>
            <a:pPr marL="342900" indent="-342900">
              <a:buAutoNum type="arabicPeriod"/>
            </a:pP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яжіння до умовного, гротескного, фантастичного, різноманітних форм поетичної символізації;</a:t>
            </a:r>
          </a:p>
          <a:p>
            <a:pPr marL="342900" indent="-342900">
              <a:buAutoNum type="arabicPeriod"/>
            </a:pP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исока концентрація ліричних і поетичних елементів у прозі;</a:t>
            </a:r>
          </a:p>
          <a:p>
            <a:pPr marL="342900" indent="-342900">
              <a:buAutoNum type="arabicPeriod"/>
            </a:pP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Створення «фантастичної дійсності», в якій зруйновані межі між реальним і надреальним, об'єктивним і суб'єктивним.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3544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uk-UA" sz="6000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   ДЯКУЮ ЗА РОБОТУ !</a:t>
            </a:r>
            <a:endParaRPr lang="ru-RU" sz="6000" dirty="0">
              <a:solidFill>
                <a:srgbClr val="FFC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4787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ебеса">
  <a:themeElements>
    <a:clrScheme name="Небеса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Небеса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Небеса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TM02900688[[fn=Аспект]]</Template>
  <TotalTime>240</TotalTime>
  <Words>975</Words>
  <Application>Microsoft Office PowerPoint</Application>
  <PresentationFormat>Широкоэкранный</PresentationFormat>
  <Paragraphs>43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2" baseType="lpstr">
      <vt:lpstr>Arial</vt:lpstr>
      <vt:lpstr>Arial Black</vt:lpstr>
      <vt:lpstr>Calibri</vt:lpstr>
      <vt:lpstr>Calibri Light</vt:lpstr>
      <vt:lpstr>Times New Roman</vt:lpstr>
      <vt:lpstr>Wingdings</vt:lpstr>
      <vt:lpstr>Небеса</vt:lpstr>
      <vt:lpstr>Габрієль гарсіа маркес.  Життя та творчість письменника</vt:lpstr>
      <vt:lpstr>«Я мав прожити двадцять років і написати чотири учнівських книжки, аби збагнути, що вихід у самому корені проблеми: слід розповідати так, як розповідали мої дідусь і бабуся, тоном, який природно припускає все надзвичайне, ніби вони знали, що в літературі немає нічого переконливішого, ніж твоє власне переконання»</vt:lpstr>
      <vt:lpstr>Г.Г. Маркес (1928-2014)</vt:lpstr>
      <vt:lpstr> «Магічний реалізм» – художній метод, для якого характерна строката суміш різних національних культурних традицій, примхливе переплетення міфів та реалій сучасного життя з притаманними йому моральними конфліктами та політичними проблемами. </vt:lpstr>
      <vt:lpstr>Життєвий шлях</vt:lpstr>
      <vt:lpstr>Презентация PowerPoint</vt:lpstr>
      <vt:lpstr>Кінець 50-х – 80-ті роки </vt:lpstr>
      <vt:lpstr>«Сто років самотності» (1967)</vt:lpstr>
      <vt:lpstr>«Кохання під час холери»  (1985)</vt:lpstr>
      <vt:lpstr>«Осінь патріарха» (1975)</vt:lpstr>
      <vt:lpstr>«Полковнику ніхто не пише» (1958)</vt:lpstr>
      <vt:lpstr>«стариган із крилами» (1972)</vt:lpstr>
      <vt:lpstr>Презентация PowerPoint</vt:lpstr>
      <vt:lpstr>Художній світ Г.Г.Маркеса: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25</cp:revision>
  <dcterms:created xsi:type="dcterms:W3CDTF">2024-11-08T08:33:03Z</dcterms:created>
  <dcterms:modified xsi:type="dcterms:W3CDTF">2024-11-15T07:34:07Z</dcterms:modified>
</cp:coreProperties>
</file>