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5" r:id="rId3"/>
    <p:sldId id="263" r:id="rId4"/>
    <p:sldId id="268" r:id="rId5"/>
    <p:sldId id="258" r:id="rId6"/>
    <p:sldId id="266" r:id="rId7"/>
    <p:sldId id="272" r:id="rId8"/>
    <p:sldId id="257" r:id="rId9"/>
    <p:sldId id="267" r:id="rId10"/>
    <p:sldId id="260" r:id="rId11"/>
    <p:sldId id="275" r:id="rId12"/>
    <p:sldId id="261" r:id="rId13"/>
    <p:sldId id="262" r:id="rId14"/>
    <p:sldId id="264" r:id="rId15"/>
    <p:sldId id="273" r:id="rId16"/>
    <p:sldId id="269" r:id="rId17"/>
    <p:sldId id="271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BFE8E-0735-4731-82A1-03603FFF1D86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E64-B70C-4E51-A36C-94CC0E07303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142844" y="142852"/>
            <a:ext cx="8858312" cy="6572296"/>
            <a:chOff x="142844" y="142852"/>
            <a:chExt cx="8858312" cy="6572296"/>
          </a:xfrm>
        </p:grpSpPr>
        <p:sp>
          <p:nvSpPr>
            <p:cNvPr id="2" name="Рамка 1"/>
            <p:cNvSpPr/>
            <p:nvPr/>
          </p:nvSpPr>
          <p:spPr>
            <a:xfrm>
              <a:off x="142844" y="285728"/>
              <a:ext cx="2786082" cy="6286520"/>
            </a:xfrm>
            <a:prstGeom prst="frame">
              <a:avLst>
                <a:gd name="adj1" fmla="val 5516"/>
              </a:avLst>
            </a:prstGeom>
            <a:scene3d>
              <a:camera prst="perspectiveRight"/>
              <a:lightRig rig="threePt" dir="t"/>
            </a:scene3d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" name="Рамка 3"/>
            <p:cNvSpPr/>
            <p:nvPr/>
          </p:nvSpPr>
          <p:spPr>
            <a:xfrm rot="10800000">
              <a:off x="6357950" y="285728"/>
              <a:ext cx="2643206" cy="6286520"/>
            </a:xfrm>
            <a:prstGeom prst="frame">
              <a:avLst>
                <a:gd name="adj1" fmla="val 5516"/>
              </a:avLst>
            </a:prstGeom>
            <a:scene3d>
              <a:camera prst="perspectiveRight"/>
              <a:lightRig rig="threePt" dir="t"/>
            </a:scene3d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14282" y="142852"/>
              <a:ext cx="8715436" cy="6572296"/>
            </a:xfrm>
            <a:prstGeom prst="rect">
              <a:avLst/>
            </a:prstGeom>
            <a:noFill/>
            <a:ln w="762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 descr="Гайават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650399" y="1285860"/>
            <a:ext cx="2493601" cy="4222283"/>
          </a:xfrm>
          <a:prstGeom prst="rect">
            <a:avLst/>
          </a:prstGeom>
        </p:spPr>
      </p:pic>
      <p:pic>
        <p:nvPicPr>
          <p:cNvPr id="8" name="Рисунок 7" descr="3506-removebg-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14282" y="357166"/>
            <a:ext cx="2643206" cy="3071834"/>
          </a:xfrm>
          <a:prstGeom prst="rect">
            <a:avLst/>
          </a:prstGeom>
        </p:spPr>
      </p:pic>
      <p:pic>
        <p:nvPicPr>
          <p:cNvPr id="9" name="Рисунок 8" descr="Hayiavata-dlia-saytu_obkladynkka-removebg-preview.png"/>
          <p:cNvPicPr>
            <a:picLocks noChangeAspect="1"/>
          </p:cNvPicPr>
          <p:nvPr/>
        </p:nvPicPr>
        <p:blipFill>
          <a:blip r:embed="rId4"/>
          <a:srcRect l="18610" t="7291" r="13378" b="9375"/>
          <a:stretch>
            <a:fillRect/>
          </a:stretch>
        </p:blipFill>
        <p:spPr>
          <a:xfrm>
            <a:off x="642910" y="3571876"/>
            <a:ext cx="1785950" cy="274761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714612" y="857232"/>
            <a:ext cx="39290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ГЕНРІ ЛОНҐФЕЛЛО </a:t>
            </a:r>
          </a:p>
          <a:p>
            <a:pPr algn="ctr"/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“ПІСНЯ ПРО ГАЙАВАТУ”</a:t>
            </a:r>
          </a:p>
          <a:p>
            <a:pPr algn="ctr"/>
            <a:endParaRPr lang="uk-UA" sz="4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ПРО ТВІР ТА ЙОГО ЗМІСТ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86116" y="571480"/>
            <a:ext cx="564360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err="1"/>
              <a:t>Епічна</a:t>
            </a:r>
            <a:r>
              <a:rPr lang="ru-RU" sz="3000" b="1" dirty="0"/>
              <a:t> поема </a:t>
            </a:r>
            <a:r>
              <a:rPr lang="ru-RU" sz="3000" b="1" dirty="0" err="1"/>
              <a:t>Генрі</a:t>
            </a:r>
            <a:r>
              <a:rPr lang="ru-RU" sz="3000" b="1" dirty="0"/>
              <a:t> Лонгфелло, в </a:t>
            </a:r>
            <a:r>
              <a:rPr lang="ru-RU" sz="3000" b="1" dirty="0" err="1"/>
              <a:t>основі</a:t>
            </a:r>
            <a:r>
              <a:rPr lang="ru-RU" sz="3000" b="1" dirty="0"/>
              <a:t> </a:t>
            </a:r>
            <a:r>
              <a:rPr lang="ru-RU" sz="3000" b="1" dirty="0" err="1"/>
              <a:t>якої</a:t>
            </a:r>
            <a:r>
              <a:rPr lang="ru-RU" sz="3000" b="1" dirty="0"/>
              <a:t> </a:t>
            </a:r>
            <a:r>
              <a:rPr lang="ru-RU" sz="3000" b="1" dirty="0" err="1" smtClean="0"/>
              <a:t>використані</a:t>
            </a:r>
            <a:r>
              <a:rPr lang="ru-RU" sz="3000" b="1" dirty="0" smtClean="0"/>
              <a:t>  </a:t>
            </a:r>
            <a:r>
              <a:rPr lang="ru-RU" sz="3000" b="1" dirty="0" err="1" smtClean="0"/>
              <a:t>легенди</a:t>
            </a:r>
            <a:r>
              <a:rPr lang="ru-RU" sz="3000" b="1" dirty="0"/>
              <a:t> </a:t>
            </a:r>
            <a:r>
              <a:rPr lang="ru-RU" sz="3000" b="1" dirty="0" err="1"/>
              <a:t>індіанців</a:t>
            </a:r>
            <a:r>
              <a:rPr lang="ru-RU" sz="3000" b="1" dirty="0"/>
              <a:t> </a:t>
            </a:r>
            <a:r>
              <a:rPr lang="ru-RU" sz="3000" b="1" dirty="0" err="1"/>
              <a:t>ірокезів</a:t>
            </a:r>
            <a:r>
              <a:rPr lang="ru-RU" sz="3000" b="1" dirty="0"/>
              <a:t> та </a:t>
            </a:r>
            <a:r>
              <a:rPr lang="ru-RU" sz="3000" b="1" dirty="0" err="1" smtClean="0"/>
              <a:t>оджибвеїв</a:t>
            </a:r>
            <a:r>
              <a:rPr lang="ru-RU" sz="3000" b="1" dirty="0" smtClean="0"/>
              <a:t>. </a:t>
            </a:r>
            <a:r>
              <a:rPr lang="ru-RU" sz="3000" b="1" dirty="0"/>
              <a:t>Лонгфелло назвав </a:t>
            </a:r>
            <a:r>
              <a:rPr lang="ru-RU" sz="3000" b="1" dirty="0" smtClean="0"/>
              <a:t> </a:t>
            </a:r>
            <a:r>
              <a:rPr lang="ru-RU" sz="3000" b="1" dirty="0" err="1" smtClean="0"/>
              <a:t>джерелами</a:t>
            </a:r>
            <a:r>
              <a:rPr lang="ru-RU" sz="3000" b="1" dirty="0" smtClean="0"/>
              <a:t> </a:t>
            </a:r>
            <a:r>
              <a:rPr lang="ru-RU" sz="3000" b="1" dirty="0" err="1"/>
              <a:t>своєї</a:t>
            </a:r>
            <a:r>
              <a:rPr lang="ru-RU" sz="3000" b="1" dirty="0"/>
              <a:t> </a:t>
            </a:r>
            <a:r>
              <a:rPr lang="ru-RU" sz="3000" b="1" dirty="0" err="1"/>
              <a:t>поеми</a:t>
            </a:r>
            <a:r>
              <a:rPr lang="ru-RU" sz="3000" b="1" dirty="0"/>
              <a:t> </a:t>
            </a:r>
            <a:r>
              <a:rPr lang="ru-RU" sz="3000" b="1" dirty="0" err="1"/>
              <a:t>роботи</a:t>
            </a:r>
            <a:r>
              <a:rPr lang="ru-RU" sz="3000" b="1" dirty="0"/>
              <a:t> </a:t>
            </a:r>
            <a:r>
              <a:rPr lang="ru-RU" sz="3000" b="1" dirty="0" err="1"/>
              <a:t>етнографа</a:t>
            </a:r>
            <a:r>
              <a:rPr lang="ru-RU" sz="3000" b="1" dirty="0"/>
              <a:t> </a:t>
            </a:r>
            <a:r>
              <a:rPr lang="ru-RU" sz="3000" b="1" dirty="0" err="1"/>
              <a:t>Генрі</a:t>
            </a:r>
            <a:r>
              <a:rPr lang="ru-RU" sz="3000" b="1" dirty="0"/>
              <a:t> </a:t>
            </a:r>
            <a:r>
              <a:rPr lang="ru-RU" sz="3000" b="1" dirty="0" err="1"/>
              <a:t>Роу</a:t>
            </a:r>
            <a:r>
              <a:rPr lang="ru-RU" sz="3000" b="1" dirty="0"/>
              <a:t> </a:t>
            </a:r>
            <a:r>
              <a:rPr lang="ru-RU" sz="3000" b="1" dirty="0" err="1" smtClean="0"/>
              <a:t>Скулкрафта</a:t>
            </a:r>
            <a:r>
              <a:rPr lang="en-US" sz="3000" b="1" dirty="0" smtClean="0"/>
              <a:t>, </a:t>
            </a:r>
            <a:r>
              <a:rPr lang="ru-RU" sz="3000" b="1" dirty="0" err="1"/>
              <a:t>зокрема</a:t>
            </a:r>
            <a:r>
              <a:rPr lang="ru-RU" sz="3000" b="1" dirty="0"/>
              <a:t>, книги «</a:t>
            </a:r>
            <a:r>
              <a:rPr lang="ru-RU" sz="3000" b="1" dirty="0" err="1"/>
              <a:t>Алгікські</a:t>
            </a:r>
            <a:r>
              <a:rPr lang="ru-RU" sz="3000" b="1" dirty="0"/>
              <a:t> </a:t>
            </a:r>
            <a:r>
              <a:rPr lang="ru-RU" sz="3000" b="1" dirty="0" err="1"/>
              <a:t>Дослідження</a:t>
            </a:r>
            <a:r>
              <a:rPr lang="ru-RU" sz="3000" b="1" dirty="0"/>
              <a:t>» </a:t>
            </a:r>
            <a:r>
              <a:rPr lang="ru-RU" sz="3000" b="1" dirty="0" smtClean="0"/>
              <a:t>та </a:t>
            </a:r>
            <a:r>
              <a:rPr lang="ru-RU" sz="3000" b="1" dirty="0"/>
              <a:t>«</a:t>
            </a:r>
            <a:r>
              <a:rPr lang="ru-RU" sz="3000" b="1" dirty="0" err="1"/>
              <a:t>Історія</a:t>
            </a:r>
            <a:r>
              <a:rPr lang="ru-RU" sz="3000" b="1" dirty="0"/>
              <a:t>, </a:t>
            </a:r>
            <a:r>
              <a:rPr lang="ru-RU" sz="3000" b="1" dirty="0" err="1"/>
              <a:t>умови</a:t>
            </a:r>
            <a:r>
              <a:rPr lang="ru-RU" sz="3000" b="1" dirty="0"/>
              <a:t> </a:t>
            </a:r>
            <a:r>
              <a:rPr lang="ru-RU" sz="3000" b="1" dirty="0" err="1"/>
              <a:t>життя</a:t>
            </a:r>
            <a:r>
              <a:rPr lang="ru-RU" sz="3000" b="1" dirty="0"/>
              <a:t> </a:t>
            </a:r>
            <a:r>
              <a:rPr lang="ru-RU" sz="3000" b="1" dirty="0" err="1"/>
              <a:t>та</a:t>
            </a:r>
            <a:r>
              <a:rPr lang="ru-RU" sz="3000" b="1" dirty="0"/>
              <a:t> </a:t>
            </a:r>
            <a:r>
              <a:rPr lang="ru-RU" sz="3000" b="1" dirty="0" err="1"/>
              <a:t>перспективи</a:t>
            </a:r>
            <a:r>
              <a:rPr lang="ru-RU" sz="3000" b="1" dirty="0"/>
              <a:t> </a:t>
            </a:r>
            <a:r>
              <a:rPr lang="ru-RU" sz="3000" b="1" dirty="0" err="1"/>
              <a:t>індіанських</a:t>
            </a:r>
            <a:r>
              <a:rPr lang="ru-RU" sz="3000" b="1" dirty="0"/>
              <a:t> племен США</a:t>
            </a:r>
            <a:r>
              <a:rPr lang="ru-RU" sz="3000" b="1" dirty="0" smtClean="0"/>
              <a:t>». </a:t>
            </a:r>
            <a:r>
              <a:rPr lang="ru-RU" sz="3000" b="1" dirty="0" err="1" smtClean="0"/>
              <a:t>Твір</a:t>
            </a:r>
            <a:r>
              <a:rPr lang="ru-RU" sz="3000" b="1" dirty="0" smtClean="0"/>
              <a:t> видано в США в 1855 </a:t>
            </a:r>
            <a:r>
              <a:rPr lang="ru-RU" sz="3000" b="1" dirty="0" err="1" smtClean="0"/>
              <a:t>році</a:t>
            </a:r>
            <a:r>
              <a:rPr lang="ru-RU" sz="3000" b="1" dirty="0" smtClean="0"/>
              <a:t>.</a:t>
            </a:r>
            <a:endParaRPr lang="ru-RU" sz="3000" b="1" dirty="0"/>
          </a:p>
        </p:txBody>
      </p:sp>
      <p:pic>
        <p:nvPicPr>
          <p:cNvPr id="2050" name="Picture 2" descr="https://i.pinimg.com/originals/c8/82/ee/c882ee552e0411a742ce88c06edc7c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2617543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айавата 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571480"/>
            <a:ext cx="3432843" cy="5482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214810" y="857232"/>
            <a:ext cx="43577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Початок поеми  - розділ </a:t>
            </a:r>
            <a:r>
              <a:rPr lang="uk-UA" sz="3200" b="1" dirty="0" err="1" smtClean="0"/>
              <a:t>“Люлька</a:t>
            </a:r>
            <a:r>
              <a:rPr lang="uk-UA" sz="3200" b="1" dirty="0" smtClean="0"/>
              <a:t> </a:t>
            </a:r>
            <a:r>
              <a:rPr lang="uk-UA" sz="3200" b="1" dirty="0" err="1" smtClean="0"/>
              <a:t>згоди”</a:t>
            </a:r>
            <a:r>
              <a:rPr lang="uk-UA" sz="3200" b="1" dirty="0" smtClean="0"/>
              <a:t> </a:t>
            </a:r>
          </a:p>
          <a:p>
            <a:r>
              <a:rPr lang="uk-UA" sz="3200" b="1" dirty="0"/>
              <a:t>п</a:t>
            </a:r>
            <a:r>
              <a:rPr lang="uk-UA" sz="3200" b="1" dirty="0" smtClean="0"/>
              <a:t>ро верховного бога індіанців – </a:t>
            </a:r>
            <a:r>
              <a:rPr lang="uk-UA" sz="3200" b="1" dirty="0" err="1" smtClean="0"/>
              <a:t>Гітчі-Маніто</a:t>
            </a:r>
            <a:endParaRPr lang="uk-UA" sz="3200" b="1" dirty="0" smtClean="0"/>
          </a:p>
          <a:p>
            <a:r>
              <a:rPr lang="uk-UA" sz="3200" b="1" dirty="0" smtClean="0"/>
              <a:t> (Життя Владику)</a:t>
            </a:r>
            <a:endParaRPr lang="ru-RU" sz="3200" b="1" dirty="0"/>
          </a:p>
        </p:txBody>
      </p:sp>
      <p:sp>
        <p:nvSpPr>
          <p:cNvPr id="4098" name="AutoShape 2" descr="https://img-fotki.yandex.ru/get/63842/311695.813/0_b1c0f_3ac26cb1_X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https://img-fotki.yandex.ru/get/63842/311695.813/0_b1c0f_3ac26cb1_X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ЛЮЛЬКА ЗГОДИ - Генрі Уодсуорт Лонгфелло (1807 -1882) - ПОЕТИЧНЕ БАЧЕННЯ  СВІТУ - ПРИГОДИ І ФАНТАСТ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ЛЮЛЬКА ЗГОДИ - Генрі Уодсуорт Лонгфелло (1807 -1882) - ПОЕТИЧНЕ БАЧЕННЯ  СВІТУ - ПРИГОДИ І ФАНТАСТ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6" name="AutoShape 10" descr="ЛЮЛЬКА ЗГОДИ - Генрі Уодсуорт Лонгфелло (1807 -1882) - ПОЕТИЧНЕ БАЧЕННЯ  СВІТУ - ПРИГОДИ І ФАНТАСТ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8" name="Picture 12" descr="Тема: Своєрідність художнього перекладу Олександра Олеся „Люлька Згоди” |  Контент-платформа Pandia.r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643314"/>
            <a:ext cx="3286148" cy="2711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Рамка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айавата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214422"/>
            <a:ext cx="3941627" cy="5429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642910" y="214290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НОКОМІС – донька нічних світил, бабуся </a:t>
            </a:r>
            <a:r>
              <a:rPr lang="uk-UA" sz="2400" b="1" dirty="0" err="1" smtClean="0"/>
              <a:t>Гайавати</a:t>
            </a:r>
            <a:endParaRPr lang="ru-RU" sz="2400" b="1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071546"/>
            <a:ext cx="3918676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4714876" y="5214950"/>
            <a:ext cx="36878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/>
              <a:t>ВЕНОНА – дочка </a:t>
            </a:r>
            <a:r>
              <a:rPr lang="uk-UA" sz="2400" b="1" dirty="0" err="1" smtClean="0"/>
              <a:t>Нокоміс</a:t>
            </a:r>
            <a:r>
              <a:rPr lang="uk-UA" sz="2400" b="1" dirty="0" smtClean="0"/>
              <a:t>, </a:t>
            </a:r>
          </a:p>
          <a:p>
            <a:pPr algn="ctr"/>
            <a:r>
              <a:rPr lang="uk-UA" sz="2400" b="1" dirty="0" smtClean="0"/>
              <a:t>мати </a:t>
            </a:r>
            <a:r>
              <a:rPr lang="uk-UA" sz="2400" b="1" dirty="0" err="1" smtClean="0"/>
              <a:t>Гайавати</a:t>
            </a:r>
            <a:r>
              <a:rPr lang="uk-UA" sz="2400" b="1" dirty="0" smtClean="0"/>
              <a:t> </a:t>
            </a:r>
            <a:endParaRPr lang="ru-RU" sz="2400" b="1" dirty="0"/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Гайавата 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0430" y="248997"/>
            <a:ext cx="2637765" cy="3608631"/>
          </a:xfrm>
          <a:prstGeom prst="rect">
            <a:avLst/>
          </a:prstGeom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14282" y="3929066"/>
            <a:ext cx="3429024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Де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шумить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Велике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море,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Оселилася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Нокоміс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. Тут </a:t>
            </a:r>
            <a:r>
              <a:rPr lang="ru-RU" sz="2400" b="1" dirty="0" err="1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Нокоміс</a:t>
            </a:r>
            <a:r>
              <a:rPr lang="ru-RU" sz="24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доглядала</a:t>
            </a:r>
            <a:r>
              <a:rPr lang="ru-RU" sz="24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і</a:t>
            </a:r>
            <a:r>
              <a:rPr lang="ru-RU" sz="24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виховувала</a:t>
            </a:r>
            <a:r>
              <a:rPr lang="ru-RU" sz="24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хлопця</a:t>
            </a:r>
            <a:r>
              <a:rPr lang="ru-RU" sz="24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…</a:t>
            </a: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/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214810" y="3857628"/>
            <a:ext cx="450059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Так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навчилося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хлоп'ятко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Розуміть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пташину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мову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І узнало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всі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їх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тайни</a:t>
            </a:r>
            <a:r>
              <a:rPr lang="ru-RU" sz="2400" b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…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lang="ru-RU" sz="2400" b="1" dirty="0" err="1"/>
              <a:t>Потім</a:t>
            </a:r>
            <a:r>
              <a:rPr lang="ru-RU" sz="2400" b="1" dirty="0"/>
              <a:t> став </a:t>
            </a:r>
            <a:r>
              <a:rPr lang="ru-RU" sz="2400" b="1" dirty="0" err="1"/>
              <a:t>він</a:t>
            </a:r>
            <a:r>
              <a:rPr lang="ru-RU" sz="2400" b="1" dirty="0"/>
              <a:t> </a:t>
            </a:r>
            <a:r>
              <a:rPr lang="ru-RU" sz="2400" b="1" dirty="0" err="1"/>
              <a:t>розуміти</a:t>
            </a:r>
            <a:endParaRPr lang="ru-RU" sz="2400" b="1" dirty="0"/>
          </a:p>
          <a:p>
            <a:pPr algn="ctr"/>
            <a:r>
              <a:rPr lang="ru-RU" sz="2400" b="1" dirty="0" err="1"/>
              <a:t>Мову</a:t>
            </a:r>
            <a:r>
              <a:rPr lang="ru-RU" sz="2400" b="1" dirty="0"/>
              <a:t> </a:t>
            </a:r>
            <a:r>
              <a:rPr lang="ru-RU" sz="2400" b="1" dirty="0" err="1" smtClean="0"/>
              <a:t>звірів</a:t>
            </a:r>
            <a:r>
              <a:rPr lang="ru-RU" sz="2400" b="1" dirty="0" smtClean="0"/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1" name="Picture 5" descr="https://images.fineartamerica.com/images-medium-large-5/the-birth-of-hiawatha-gregory-peril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90"/>
            <a:ext cx="309753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Гайавата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3514" y="278285"/>
            <a:ext cx="2616358" cy="3579343"/>
          </a:xfrm>
          <a:prstGeom prst="rect">
            <a:avLst/>
          </a:prstGeom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s://images.fineartamerica.com/images-medium-large-5/hiawatha-invents-the-pictogram-which-mary-evans-picture-libra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4143404" cy="5891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572000" y="207167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Ось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виріс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Гайавата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Гри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забавки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дитячі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старих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глибокий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досвід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Полювання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роботу —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Все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збагнув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зрозумів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він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142976" y="2928934"/>
            <a:ext cx="607223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свого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бувало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батька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Він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розпитує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Нокоміс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...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Нокоміс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розказала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Все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онукові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знала.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Розказала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про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Венону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її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прекрасну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вроду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Як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її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лукаво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зрадив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Віроломний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Меджеківіс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...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І, як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вугіль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загорілось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Гнівом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серце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9" name="Picture 3" descr="https://i.ytimg.com/vi/0U17fY6Ge5E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42852"/>
            <a:ext cx="4688772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42844" y="3903345"/>
            <a:ext cx="3500430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почався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бій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смертельний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Між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Гайаватою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Меджеківісом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400" b="1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Володарем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вітрів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1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батьком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Гайавати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Гайавата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52"/>
            <a:ext cx="3786214" cy="3786214"/>
          </a:xfrm>
          <a:prstGeom prst="rect">
            <a:avLst/>
          </a:prstGeom>
        </p:spPr>
      </p:pic>
      <p:pic>
        <p:nvPicPr>
          <p:cNvPr id="6" name="Рисунок 5" descr="Гайавата 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142852"/>
            <a:ext cx="2963790" cy="4063857"/>
          </a:xfrm>
          <a:prstGeom prst="rect">
            <a:avLst/>
          </a:prstGeom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929058" y="4214818"/>
            <a:ext cx="507209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Годі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годі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! —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Крикнув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голосно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нарешті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 —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мене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безсилий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вбити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Смерть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безсмертного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не займе!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хотів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лише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дізнатись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Про твою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відвагу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— силу,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вартий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нагороди.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42844" y="857232"/>
            <a:ext cx="471490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Повернись в свою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країну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До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свого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вернись народу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живи,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працюй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народом!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річки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розчистить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мусиш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Обробити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йому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землю,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Вбити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всіх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страховищ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диких,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Вбити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всіх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гадюк —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Кінебік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Як убив 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Міше-Мокву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Велетенського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Ведмедя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А коли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твій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час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настане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засяють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над тобою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Очі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Погока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ночі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Поділю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тобою царство,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царем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тоді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станеш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268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Над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Ківайдіном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навіки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».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https://i.pinimg.com/736x/95/dd/11/95dd113fb29b3ba363f2e464ba8f573d--vintage-illustration-l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3143248"/>
            <a:ext cx="2286016" cy="3463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https://editorial01.shutterstock.com/wm-preview-1500/8690608a/2225960a/hiawatha-corn-harvesting-shutterstock-editorial-869060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85728"/>
            <a:ext cx="3884100" cy="26308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айавата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85728"/>
            <a:ext cx="2623203" cy="3643338"/>
          </a:xfrm>
          <a:prstGeom prst="rect">
            <a:avLst/>
          </a:prstGeom>
        </p:spPr>
      </p:pic>
      <p:pic>
        <p:nvPicPr>
          <p:cNvPr id="7171" name="Picture 3" descr="https://images.fineartamerica.com/images/artworkimages/mediumlarge/2/hiawatha-and-minnehaha-robert-bro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786190"/>
            <a:ext cx="3003508" cy="2709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214678" y="428604"/>
            <a:ext cx="550072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Прудконога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наче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річка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примхлива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наче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бризки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Водоспадів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Міннегаги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У очах, як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вугіль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чорних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Світло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тіні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неї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грались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свавільний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ніжний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голос.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То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дзвенів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веселим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сміхом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То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палким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дражливим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гнівом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Батько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шану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водоспадів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Дав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ім'я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їй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—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Міннегага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785926"/>
            <a:ext cx="3995011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214282" y="428604"/>
            <a:ext cx="4929222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«Там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живе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Ворожбит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лютий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Меджісогвон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— Дух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Багатства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Той, кого Пером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Перлистим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Називають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всі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народи.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ворожий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Меджісогвон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Посилає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нам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хвороби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Посилає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лихоманки,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Білим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дихає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туманом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смертельним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паруванням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Трясовин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гнилих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вогких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…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28926" y="4786322"/>
            <a:ext cx="46434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підтятий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непритомно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Впав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могутній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Меджісогвон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не встав уже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ніколи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000" b="1" dirty="0"/>
          </a:p>
        </p:txBody>
      </p:sp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357290" y="4429132"/>
            <a:ext cx="600079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Двох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мав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друзів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Двох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незмінних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вірних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друзів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Серце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душу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Знали 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радощах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горі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Тільки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двоє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дужий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Квазінд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музика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Чайбайабос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https://avatars.mds.yandex.net/i?id=a98cbaea416068d631938d616d3ae454-5717770-images-thumbs&amp;n=13"/>
          <p:cNvPicPr>
            <a:picLocks noChangeAspect="1" noChangeArrowheads="1"/>
          </p:cNvPicPr>
          <p:nvPr/>
        </p:nvPicPr>
        <p:blipFill>
          <a:blip r:embed="rId2"/>
          <a:srcRect l="13625" t="13408" r="13294" b="14521"/>
          <a:stretch>
            <a:fillRect/>
          </a:stretch>
        </p:blipFill>
        <p:spPr bwMode="auto">
          <a:xfrm>
            <a:off x="1928794" y="357166"/>
            <a:ext cx="5097018" cy="3714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Рамка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айавата.jpg"/>
          <p:cNvPicPr>
            <a:picLocks noChangeAspect="1"/>
          </p:cNvPicPr>
          <p:nvPr/>
        </p:nvPicPr>
        <p:blipFill>
          <a:blip r:embed="rId2"/>
          <a:srcRect l="5661" t="4167" r="6589" b="5208"/>
          <a:stretch>
            <a:fillRect/>
          </a:stretch>
        </p:blipFill>
        <p:spPr>
          <a:xfrm>
            <a:off x="2571736" y="214290"/>
            <a:ext cx="4429156" cy="62151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існя про гайават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571480"/>
            <a:ext cx="4206269" cy="571504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643438" y="285728"/>
            <a:ext cx="4143404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>
              <a:solidFill>
                <a:srgbClr val="000000"/>
              </a:solidFill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>
              <a:solidFill>
                <a:srgbClr val="000000"/>
              </a:solidFill>
              <a:latin typeface="Verdana" pitchFamily="34" charset="0"/>
              <a:ea typeface="Times New Roman" pitchFamily="18" charset="0"/>
              <a:cs typeface="Arial" pitchFamily="34" charset="0"/>
            </a:endParaRPr>
          </a:p>
          <a:p>
            <a:pPr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Зимо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зимо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! Люта 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зимо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!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«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Бачиш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—</a:t>
            </a:r>
          </a:p>
          <a:p>
            <a:pPr algn="ctr"/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Бюкадевін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я! Я — голод».</a:t>
            </a:r>
          </a:p>
          <a:p>
            <a:pPr algn="ctr"/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А 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другий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сказав 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їй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: «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Бачиш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—</a:t>
            </a:r>
          </a:p>
          <a:p>
            <a:pPr algn="ctr"/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Я 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гнітючка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— </a:t>
            </a:r>
            <a:r>
              <a:rPr lang="ru-RU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Акозівін</a:t>
            </a:r>
            <a:r>
              <a:rPr lang="ru-RU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!»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Їжі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дай для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Міннегаги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—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Умирає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Міннегага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!»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Ось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він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вбіг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в свою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оселю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угледів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, як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Нокоміс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Заливається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сльозами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Вгледів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він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Міннегагу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Нерухомою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на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ліжку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...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42852"/>
            <a:ext cx="4012462" cy="4143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500166" y="4232041"/>
            <a:ext cx="600079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усмішкою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ясною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Ждав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їх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мудрий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Ждав,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поки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під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човном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раптом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Захрустить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піщаний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берег,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наставник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блідолицих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піщаний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берег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вийде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покликав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Всіх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гостей в свою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оселю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images.forwardcdn.com/image/1300x/center/images/cropped/gettyimages-51246199-15832674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95318"/>
            <a:ext cx="4143404" cy="3037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857224" y="3214686"/>
            <a:ext cx="74295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«Я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іду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о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мій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народе!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відходжу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в край далекий,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багато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зим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весен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Прийде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знов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знову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зникне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,—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А тебе я не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угледжу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своїх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гостей —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чужинців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Залишив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я у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вігвамі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їх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слухайтесь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о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друзі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Слову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мудрості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навчайтесь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послав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їх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в нашу землю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Гітчі-Маніто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Могутній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».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.pinimg.com/originals/4d/e1/39/4de139dfa9dbe8959c02fb5dd203682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4143404" cy="5585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43437" y="654209"/>
            <a:ext cx="4143405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Так в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рожевій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млі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вечірній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сяйві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гаснучого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сонця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Зник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навіки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Гайавата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Одійшов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у край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Поніма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край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Ківайдіна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далекий,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 Землю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Праведну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Блаженних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У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життя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щасливе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вічне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Arial" pitchFamily="34" charset="0"/>
              </a:rPr>
              <a:t>!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5"/>
          <p:cNvGrpSpPr/>
          <p:nvPr/>
        </p:nvGrpSpPr>
        <p:grpSpPr>
          <a:xfrm>
            <a:off x="142844" y="142852"/>
            <a:ext cx="8858312" cy="6572296"/>
            <a:chOff x="142844" y="142852"/>
            <a:chExt cx="8858312" cy="6572296"/>
          </a:xfrm>
        </p:grpSpPr>
        <p:sp>
          <p:nvSpPr>
            <p:cNvPr id="2" name="Рамка 1"/>
            <p:cNvSpPr/>
            <p:nvPr/>
          </p:nvSpPr>
          <p:spPr>
            <a:xfrm>
              <a:off x="142844" y="285728"/>
              <a:ext cx="2786082" cy="6286520"/>
            </a:xfrm>
            <a:prstGeom prst="frame">
              <a:avLst>
                <a:gd name="adj1" fmla="val 5516"/>
              </a:avLst>
            </a:prstGeom>
            <a:scene3d>
              <a:camera prst="perspectiveRight"/>
              <a:lightRig rig="threePt" dir="t"/>
            </a:scene3d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" name="Рамка 3"/>
            <p:cNvSpPr/>
            <p:nvPr/>
          </p:nvSpPr>
          <p:spPr>
            <a:xfrm rot="10800000">
              <a:off x="6357950" y="285728"/>
              <a:ext cx="2643206" cy="6286520"/>
            </a:xfrm>
            <a:prstGeom prst="frame">
              <a:avLst>
                <a:gd name="adj1" fmla="val 5516"/>
              </a:avLst>
            </a:prstGeom>
            <a:scene3d>
              <a:camera prst="perspectiveRight"/>
              <a:lightRig rig="threePt" dir="t"/>
            </a:scene3d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14282" y="142852"/>
              <a:ext cx="8715436" cy="6572296"/>
            </a:xfrm>
            <a:prstGeom prst="rect">
              <a:avLst/>
            </a:prstGeom>
            <a:noFill/>
            <a:ln w="762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Рисунок 6" descr="Гайават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650399" y="1285860"/>
            <a:ext cx="2493601" cy="4222283"/>
          </a:xfrm>
          <a:prstGeom prst="rect">
            <a:avLst/>
          </a:prstGeom>
        </p:spPr>
      </p:pic>
      <p:pic>
        <p:nvPicPr>
          <p:cNvPr id="8" name="Рисунок 7" descr="3506-removebg-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14282" y="357166"/>
            <a:ext cx="2643206" cy="3071834"/>
          </a:xfrm>
          <a:prstGeom prst="rect">
            <a:avLst/>
          </a:prstGeom>
        </p:spPr>
      </p:pic>
      <p:pic>
        <p:nvPicPr>
          <p:cNvPr id="9" name="Рисунок 8" descr="Hayiavata-dlia-saytu_obkladynkka-removebg-preview.png"/>
          <p:cNvPicPr>
            <a:picLocks noChangeAspect="1"/>
          </p:cNvPicPr>
          <p:nvPr/>
        </p:nvPicPr>
        <p:blipFill>
          <a:blip r:embed="rId4"/>
          <a:srcRect l="18610" t="7291" r="13378" b="9375"/>
          <a:stretch>
            <a:fillRect/>
          </a:stretch>
        </p:blipFill>
        <p:spPr>
          <a:xfrm>
            <a:off x="642910" y="3571876"/>
            <a:ext cx="1785950" cy="274761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571736" y="2071678"/>
            <a:ext cx="39290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ЗОБРАЖЕННЯ ВЗЯТО З ІНТЕРНЕТУ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523</Words>
  <Application>Microsoft Office PowerPoint</Application>
  <PresentationFormat>Экран (4:3)</PresentationFormat>
  <Paragraphs>135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SV-777</dc:creator>
  <cp:lastModifiedBy>SV-777</cp:lastModifiedBy>
  <cp:revision>4</cp:revision>
  <dcterms:created xsi:type="dcterms:W3CDTF">2022-04-03T16:33:40Z</dcterms:created>
  <dcterms:modified xsi:type="dcterms:W3CDTF">2023-06-12T10:02:03Z</dcterms:modified>
</cp:coreProperties>
</file>