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4" r:id="rId10"/>
    <p:sldId id="263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491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707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037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609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15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259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43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033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2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99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997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2349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5218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445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1444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1567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005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8D453-049A-4E52-A5A9-9F23D23E907A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E5DD0-8D81-4163-B5D7-B515FD58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78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08831" y="955345"/>
            <a:ext cx="9448800" cy="1462206"/>
          </a:xfrm>
        </p:spPr>
        <p:txBody>
          <a:bodyPr/>
          <a:lstStyle/>
          <a:p>
            <a:pPr algn="r"/>
            <a:r>
              <a:rPr lang="uk-UA" dirty="0" smtClean="0"/>
              <a:t>Генріх </a:t>
            </a:r>
            <a:r>
              <a:rPr lang="uk-UA" dirty="0" err="1" smtClean="0"/>
              <a:t>Белль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593076"/>
            <a:ext cx="9448800" cy="1173706"/>
          </a:xfrm>
        </p:spPr>
        <p:txBody>
          <a:bodyPr>
            <a:noAutofit/>
          </a:bodyPr>
          <a:lstStyle/>
          <a:p>
            <a:r>
              <a:rPr lang="uk-UA" sz="4000" dirty="0" smtClean="0">
                <a:latin typeface="Franklin Gothic Heavy" panose="020B0903020102020204" pitchFamily="34" charset="0"/>
              </a:rPr>
              <a:t>«Подорожній, коли ти прийдеш у </a:t>
            </a:r>
            <a:r>
              <a:rPr lang="uk-UA" sz="4000" dirty="0" err="1" smtClean="0">
                <a:latin typeface="Franklin Gothic Heavy" panose="020B0903020102020204" pitchFamily="34" charset="0"/>
              </a:rPr>
              <a:t>Спа</a:t>
            </a:r>
            <a:r>
              <a:rPr lang="uk-UA" sz="4000" dirty="0" smtClean="0">
                <a:latin typeface="Franklin Gothic Heavy" panose="020B0903020102020204" pitchFamily="34" charset="0"/>
              </a:rPr>
              <a:t>…»</a:t>
            </a:r>
            <a:endParaRPr lang="ru-RU" sz="4000" dirty="0"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0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dirty="0" err="1" smtClean="0">
                <a:solidFill>
                  <a:srgbClr val="C00000"/>
                </a:solidFill>
              </a:rPr>
              <a:t>аВТОР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Генріх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елль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німецький прозаїк і публіцист. Лауреат Нобелівської премії (1972). Зажив слави одного з найвидатніших письменників-гуманістів другої половини ХХ ст. У своїх оповіданнях, повістях і романах розвивав і збагачував традиції реалізму. Літературна критика визнає його як загальновизнаного майстра короткого оповідання. Велике значення для творчого розвитку митця мав особистий досвід участі в Другій світовій війні.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74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13" y="2240918"/>
            <a:ext cx="5334000" cy="3002279"/>
          </a:xfrm>
        </p:spPr>
      </p:pic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415" y="2240918"/>
            <a:ext cx="4121624" cy="3002279"/>
          </a:xfrm>
        </p:spPr>
      </p:pic>
    </p:spTree>
    <p:extLst>
      <p:ext uri="{BB962C8B-B14F-4D97-AF65-F5344CB8AC3E}">
        <p14:creationId xmlns:p14="http://schemas.microsoft.com/office/powerpoint/2010/main" val="217011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3138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310186"/>
            <a:ext cx="10820400" cy="49085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endParaRPr lang="uk-UA" dirty="0" smtClean="0"/>
          </a:p>
          <a:p>
            <a:pPr>
              <a:buFont typeface="Wingdings" panose="05000000000000000000" pitchFamily="2" charset="2"/>
              <a:buChar char="q"/>
            </a:pPr>
            <a:endParaRPr lang="uk-UA" dirty="0"/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smtClean="0"/>
              <a:t> ЖАНР – оповідання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 </a:t>
            </a:r>
            <a:r>
              <a:rPr lang="uk-UA" sz="2400" dirty="0" smtClean="0"/>
              <a:t>ТЕМА – опис пораненого юнака(солдата), який потрапляє у власну гімназію, перетворену на шпиталь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 </a:t>
            </a:r>
            <a:r>
              <a:rPr lang="uk-UA" sz="2400" dirty="0" smtClean="0"/>
              <a:t>ІДЕЯ – війна – </a:t>
            </a:r>
            <a:r>
              <a:rPr lang="uk-UA" sz="2400" dirty="0" err="1" smtClean="0"/>
              <a:t>антилюдське</a:t>
            </a:r>
            <a:r>
              <a:rPr lang="uk-UA" sz="2400" dirty="0" smtClean="0"/>
              <a:t> явище в житті людства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 </a:t>
            </a:r>
            <a:r>
              <a:rPr lang="uk-UA" sz="2400" dirty="0" smtClean="0"/>
              <a:t>МІСЦЕ ПОДІЙ – школа, де вчився головний герой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 </a:t>
            </a:r>
            <a:r>
              <a:rPr lang="uk-UA" sz="2400" dirty="0" smtClean="0"/>
              <a:t>ЧАС – події відбуваються протягом одного дня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smtClean="0"/>
              <a:t> РІК НАПИСАННЯ – 1950 рік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4978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ПРОБЛЕМАТИКА ОПОВІДАННЯ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uk-UA" sz="3200" dirty="0" smtClean="0"/>
              <a:t> проблема майбутнього покоління Німеччини</a:t>
            </a:r>
          </a:p>
          <a:p>
            <a:pPr>
              <a:buFont typeface="Wingdings" panose="05000000000000000000" pitchFamily="2" charset="2"/>
              <a:buChar char="ü"/>
            </a:pPr>
            <a:endParaRPr lang="uk-UA" sz="32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uk-UA" sz="3200" dirty="0" smtClean="0"/>
              <a:t> засудження жахів війни</a:t>
            </a:r>
          </a:p>
          <a:p>
            <a:pPr marL="0" indent="0">
              <a:buNone/>
            </a:pPr>
            <a:endParaRPr lang="uk-UA" sz="32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uk-UA" sz="3200" dirty="0"/>
              <a:t> </a:t>
            </a:r>
            <a:r>
              <a:rPr lang="uk-UA" sz="3200" dirty="0" smtClean="0"/>
              <a:t>лжепатріотизм тих, хто посилає людей на війну</a:t>
            </a:r>
          </a:p>
          <a:p>
            <a:pPr>
              <a:buFont typeface="Wingdings" panose="05000000000000000000" pitchFamily="2" charset="2"/>
              <a:buChar char="ü"/>
            </a:pPr>
            <a:endParaRPr lang="uk-UA" sz="3200" dirty="0"/>
          </a:p>
          <a:p>
            <a:pPr>
              <a:buFont typeface="Wingdings" panose="05000000000000000000" pitchFamily="2" charset="2"/>
              <a:buChar char="ü"/>
            </a:pPr>
            <a:r>
              <a:rPr lang="uk-UA" sz="3200" dirty="0" smtClean="0"/>
              <a:t> проблема вибору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5161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177519"/>
            <a:ext cx="8610600" cy="1293028"/>
          </a:xfrm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Чому така назва?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470548"/>
            <a:ext cx="10820400" cy="47481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Важливе символічне навантаження несе в оповіданні зазначений у його назві фрагмент речення «Подорожній, коли ти прийдеш у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…». Він є обірваним уривком відомої епітафії 300 спартанцям, які, боронячись від персів, загинули під Фермопілами. Повна фраза звучить так: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«Подорожній, коли ти прийдеш у Спарту, 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перекажи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лакедемонянам, що ми полягли тут, вірні їхньому наказові».</a:t>
            </a:r>
            <a:r>
              <a:rPr lang="uk-UA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 автором був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Сімонід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Кеоський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Фрагмент епітафії, використаний у німецькій гімназії,  набуває характеру пророцтва щодо долі її випускників ( юнак став не героєм, як спартанці, а -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належав до решти»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28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35322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451430"/>
            <a:ext cx="10820400" cy="47672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обірваному вигляді епітафія справляє ще гостріше враження: позбавлений обох рук юнак ніколи не зможе її дописати до кінця. І герой у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язці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оповідання усвідомлює свою втрату майбутнього.</a:t>
            </a:r>
          </a:p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Відтак ситуація повернення скаліченого солдата до рідної гімназії перетворюється на тяжке звинувачення, що його письменник-гуманіст висуває війні та гітлерівському тоталітаризму, який цю війну породив.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53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ОБРАЗИ-СИМВОЛИ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uk-UA" dirty="0" smtClean="0"/>
              <a:t> </a:t>
            </a:r>
            <a:r>
              <a:rPr lang="uk-UA" sz="2800" dirty="0" smtClean="0"/>
              <a:t>ХРЕСТ – проблема злочину, покарання, гріха і каяття, віри в духовний початок, проблема вибору, символ моральних заповідей християнства,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800" dirty="0"/>
              <a:t> </a:t>
            </a:r>
            <a:r>
              <a:rPr lang="uk-UA" sz="2800" dirty="0" smtClean="0"/>
              <a:t>МОЛОКО – символ повернення героя у щасливе минуле,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800" dirty="0"/>
              <a:t> </a:t>
            </a:r>
            <a:r>
              <a:rPr lang="uk-UA" sz="2800" dirty="0" smtClean="0"/>
              <a:t>ГІМНАЗІЯ – символ безнадії,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800" dirty="0"/>
              <a:t> </a:t>
            </a:r>
            <a:r>
              <a:rPr lang="uk-UA" sz="2800" dirty="0" smtClean="0"/>
              <a:t>ЧОРНИЙ КОЛІР – символ болю, смерті, страждань,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800" dirty="0"/>
              <a:t> </a:t>
            </a:r>
            <a:r>
              <a:rPr lang="uk-UA" sz="2800" dirty="0" smtClean="0"/>
              <a:t>ЧИСЛО 7 – це символ певної межі, за якою відбуваються серйозні психологічні зміни, переоцінювання цінностей,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795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28065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658" y="1367246"/>
            <a:ext cx="10820400" cy="475778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dirty="0" smtClean="0"/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 пріоритети нацистської системи виховання виразно розповідають деталі шкільного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єру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Як-от портрети видатних полководців і завойовників різних епох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 моделі «взірцевих арійців».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Доповнюючи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одного, вони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складають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комплект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наочності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до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пропагованих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владою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расизму. </a:t>
            </a:r>
          </a:p>
          <a:p>
            <a:pPr marL="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ваганнями героя стоїть проблема втрати довіри вчорашнього випускника гімназії до наставників та їхньої брехні. Пропагуючи хибні (отруйні) уявлення, вони допомагали владі використовувати молоде покоління як «гарматне м’ясо». Тіло юнака з відірваними руками і ногою – це «кінцевий продукт» гітлерівської школи й ідеології загалом.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35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ОСОБЛИВОСТІ КОМПОЗИЦІЇ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 Сюжет побудований незвично, щоб персонажі мали змогу розкритися перед читачем самі, без авторських пояснень. Оповідання починається із розвитку дії.</a:t>
            </a:r>
          </a:p>
          <a:p>
            <a:r>
              <a:rPr lang="uk-UA" dirty="0" smtClean="0"/>
              <a:t>Герой оповідання – жертва війни, бо жодних злочинів він не скоїв. Автор не дає йому імені, бо це узагальнений образ. </a:t>
            </a:r>
          </a:p>
          <a:p>
            <a:r>
              <a:rPr lang="uk-UA" dirty="0" smtClean="0"/>
              <a:t>Події описані через діалоги, монологи героїв, розповіді про події, свідками яких вони були.</a:t>
            </a:r>
          </a:p>
          <a:p>
            <a:r>
              <a:rPr lang="uk-UA" dirty="0" smtClean="0"/>
              <a:t>Присутність автора відчутна у думках героїв, що містять його спостереження та роздуми.</a:t>
            </a:r>
          </a:p>
          <a:p>
            <a:r>
              <a:rPr lang="uk-UA" dirty="0" smtClean="0"/>
              <a:t>Художній засіб розкриття психологічного стану героя – внутрішній монолог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085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ПОДУМАЙТЕ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400" dirty="0" smtClean="0"/>
              <a:t>1. Розкрийте символічне значення поділу прибулих на «мерців» і «решту».</a:t>
            </a:r>
          </a:p>
          <a:p>
            <a:pPr marL="0" indent="0">
              <a:buNone/>
            </a:pPr>
            <a:r>
              <a:rPr lang="uk-UA" sz="2400" dirty="0" smtClean="0"/>
              <a:t>2. Поміркуйте над символічним значенням факту розташування шпиталю в приміщенні гімназії.</a:t>
            </a:r>
          </a:p>
          <a:p>
            <a:pPr marL="0" indent="0">
              <a:buNone/>
            </a:pPr>
            <a:r>
              <a:rPr lang="uk-UA" sz="2400" dirty="0" smtClean="0"/>
              <a:t>3. Яке значення має віковий фактор змалювання трагедії війни?</a:t>
            </a:r>
          </a:p>
          <a:p>
            <a:pPr marL="0" indent="0">
              <a:buNone/>
            </a:pPr>
            <a:r>
              <a:rPr lang="uk-UA" sz="2400" dirty="0" smtClean="0"/>
              <a:t>4. Як ви розумієте фінальний рядок оповідання?</a:t>
            </a:r>
          </a:p>
          <a:p>
            <a:pPr marL="0" indent="0">
              <a:buNone/>
            </a:pPr>
            <a:r>
              <a:rPr lang="uk-UA" sz="2400" dirty="0" smtClean="0"/>
              <a:t>5. Чому, на вашу думку, твір написаний від першої особи?</a:t>
            </a:r>
          </a:p>
          <a:p>
            <a:pPr marL="0" indent="0">
              <a:buNone/>
            </a:pPr>
            <a:r>
              <a:rPr lang="uk-UA" sz="2400" dirty="0" smtClean="0"/>
              <a:t>6. Як автор ставиться до свого героя?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74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uk-UA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7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роботу 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Підготувала: вчитель вечірньої (змінної) школи №20 м. Києва Кошара Т.С.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610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92</TotalTime>
  <Words>673</Words>
  <Application>Microsoft Office PowerPoint</Application>
  <PresentationFormat>Широкоэкранный</PresentationFormat>
  <Paragraphs>55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Century Gothic</vt:lpstr>
      <vt:lpstr>Franklin Gothic Heavy</vt:lpstr>
      <vt:lpstr>Times New Roman</vt:lpstr>
      <vt:lpstr>Wingdings</vt:lpstr>
      <vt:lpstr>След самолета</vt:lpstr>
      <vt:lpstr>Генріх Белль</vt:lpstr>
      <vt:lpstr>аВТОР</vt:lpstr>
      <vt:lpstr>Презентация PowerPoint</vt:lpstr>
      <vt:lpstr>Презентация PowerPoint</vt:lpstr>
      <vt:lpstr>ПРОБЛЕМАТИКА ОПОВІДАННЯ</vt:lpstr>
      <vt:lpstr>Чому така назва?</vt:lpstr>
      <vt:lpstr>Презентация PowerPoint</vt:lpstr>
      <vt:lpstr>ОБРАЗИ-СИМВОЛИ </vt:lpstr>
      <vt:lpstr>Презентация PowerPoint</vt:lpstr>
      <vt:lpstr>ОСОБЛИВОСТІ КОМПОЗИЦІЇ</vt:lpstr>
      <vt:lpstr>ПОДУМАЙТЕ 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12</cp:revision>
  <dcterms:created xsi:type="dcterms:W3CDTF">2024-10-18T10:15:20Z</dcterms:created>
  <dcterms:modified xsi:type="dcterms:W3CDTF">2024-10-25T09:23:44Z</dcterms:modified>
</cp:coreProperties>
</file>