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4" r:id="rId3"/>
    <p:sldId id="257" r:id="rId4"/>
    <p:sldId id="258" r:id="rId5"/>
    <p:sldId id="260" r:id="rId6"/>
    <p:sldId id="261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864" y="3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6B6ACE2-4ACC-4D4A-A6E0-7827260DC5E5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2B822AE-5D23-4FE3-A11F-7CA1A4CC1E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B6ACE2-4ACC-4D4A-A6E0-7827260DC5E5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B822AE-5D23-4FE3-A11F-7CA1A4CC1E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6B6ACE2-4ACC-4D4A-A6E0-7827260DC5E5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02B822AE-5D23-4FE3-A11F-7CA1A4CC1E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B6ACE2-4ACC-4D4A-A6E0-7827260DC5E5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B822AE-5D23-4FE3-A11F-7CA1A4CC1E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B6ACE2-4ACC-4D4A-A6E0-7827260DC5E5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B822AE-5D23-4FE3-A11F-7CA1A4CC1E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B6ACE2-4ACC-4D4A-A6E0-7827260DC5E5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B822AE-5D23-4FE3-A11F-7CA1A4CC1E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6B6ACE2-4ACC-4D4A-A6E0-7827260DC5E5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B822AE-5D23-4FE3-A11F-7CA1A4CC1E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B6ACE2-4ACC-4D4A-A6E0-7827260DC5E5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B822AE-5D23-4FE3-A11F-7CA1A4CC1E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B6ACE2-4ACC-4D4A-A6E0-7827260DC5E5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B822AE-5D23-4FE3-A11F-7CA1A4CC1EF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B6ACE2-4ACC-4D4A-A6E0-7827260DC5E5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B822AE-5D23-4FE3-A11F-7CA1A4CC1E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D6B6ACE2-4ACC-4D4A-A6E0-7827260DC5E5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2B822AE-5D23-4FE3-A11F-7CA1A4CC1E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D6B6ACE2-4ACC-4D4A-A6E0-7827260DC5E5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02B822AE-5D23-4FE3-A11F-7CA1A4CC1EF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3615680"/>
          </a:xfrm>
        </p:spPr>
        <p:txBody>
          <a:bodyPr/>
          <a:lstStyle/>
          <a:p>
            <a:pPr algn="ctr"/>
            <a:r>
              <a:rPr lang="uk-UA" sz="3200" i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Третє лютого</a:t>
            </a:r>
            <a:br>
              <a:rPr lang="uk-UA" sz="3200" i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3200" i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класна робота</a:t>
            </a:r>
            <a:r>
              <a:rPr lang="uk-UA" sz="3200" dirty="0" smtClean="0">
                <a:solidFill>
                  <a:schemeClr val="bg2">
                    <a:lumMod val="75000"/>
                  </a:schemeClr>
                </a:solidFill>
              </a:rPr>
              <a:t/>
            </a:r>
            <a:br>
              <a:rPr lang="uk-UA" sz="3200" dirty="0" smtClean="0">
                <a:solidFill>
                  <a:schemeClr val="bg2">
                    <a:lumMod val="75000"/>
                  </a:schemeClr>
                </a:solidFill>
              </a:rPr>
            </a:br>
            <a:r>
              <a:rPr lang="uk-UA" sz="3200" dirty="0" smtClean="0">
                <a:solidFill>
                  <a:srgbClr val="00B050"/>
                </a:solidFill>
              </a:rPr>
              <a:t>Людмила </a:t>
            </a:r>
            <a:r>
              <a:rPr lang="uk-UA" sz="3200" dirty="0" err="1" smtClean="0">
                <a:solidFill>
                  <a:srgbClr val="00B050"/>
                </a:solidFill>
              </a:rPr>
              <a:t>УЛіцька</a:t>
            </a:r>
            <a:r>
              <a:rPr lang="uk-UA" sz="3200" dirty="0" smtClean="0">
                <a:solidFill>
                  <a:srgbClr val="00B050"/>
                </a:solidFill>
              </a:rPr>
              <a:t/>
            </a:r>
            <a:br>
              <a:rPr lang="uk-UA" sz="3200" dirty="0" smtClean="0">
                <a:solidFill>
                  <a:srgbClr val="00B050"/>
                </a:solidFill>
              </a:rPr>
            </a:br>
            <a:r>
              <a:rPr lang="uk-UA" sz="3200" dirty="0" smtClean="0">
                <a:solidFill>
                  <a:srgbClr val="00B050"/>
                </a:solidFill>
              </a:rPr>
              <a:t>«Паперова перемога».</a:t>
            </a:r>
            <a:r>
              <a:rPr lang="uk-UA" sz="3600" dirty="0" smtClean="0">
                <a:solidFill>
                  <a:srgbClr val="00B050"/>
                </a:solidFill>
              </a:rPr>
              <a:t/>
            </a:r>
            <a:br>
              <a:rPr lang="uk-UA" sz="3600" dirty="0" smtClean="0">
                <a:solidFill>
                  <a:srgbClr val="00B050"/>
                </a:solidFill>
              </a:rPr>
            </a:br>
            <a:r>
              <a:rPr lang="uk-UA" sz="3600" dirty="0" smtClean="0"/>
              <a:t>Чи можуть вороги стати друзями?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>
              <a:solidFill>
                <a:srgbClr val="00B05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54442" y="5013176"/>
            <a:ext cx="5114778" cy="50405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Admin\Documents\Desktop\md_ulitska-liudmyla-ievhenivn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548680"/>
            <a:ext cx="3384376" cy="352839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Мета уроку: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err="1" smtClean="0"/>
              <a:t>ознайомити</a:t>
            </a:r>
            <a:r>
              <a:rPr lang="ru-RU" dirty="0" smtClean="0"/>
              <a:t> </a:t>
            </a:r>
            <a:r>
              <a:rPr lang="ru-RU" dirty="0" err="1" smtClean="0"/>
              <a:t>школярів</a:t>
            </a:r>
            <a:r>
              <a:rPr lang="ru-RU" dirty="0" smtClean="0"/>
              <a:t> </a:t>
            </a:r>
            <a:r>
              <a:rPr lang="ru-RU" dirty="0" err="1" smtClean="0"/>
              <a:t>із</a:t>
            </a:r>
            <a:r>
              <a:rPr lang="ru-RU" dirty="0" smtClean="0"/>
              <a:t> </a:t>
            </a:r>
            <a:r>
              <a:rPr lang="ru-RU" dirty="0" err="1" smtClean="0"/>
              <a:t>сучасною</a:t>
            </a:r>
            <a:r>
              <a:rPr lang="ru-RU" dirty="0" smtClean="0"/>
              <a:t> </a:t>
            </a:r>
            <a:r>
              <a:rPr lang="ru-RU" dirty="0" err="1" smtClean="0"/>
              <a:t>дитячою</a:t>
            </a:r>
            <a:r>
              <a:rPr lang="ru-RU" dirty="0" smtClean="0"/>
              <a:t> </a:t>
            </a:r>
            <a:r>
              <a:rPr lang="ru-RU" dirty="0" err="1" smtClean="0"/>
              <a:t>літературою</a:t>
            </a:r>
            <a:r>
              <a:rPr lang="ru-RU" dirty="0" smtClean="0"/>
              <a:t>; </a:t>
            </a:r>
          </a:p>
          <a:p>
            <a:r>
              <a:rPr lang="ru-RU" dirty="0" err="1" smtClean="0"/>
              <a:t>продовжити</a:t>
            </a:r>
            <a:r>
              <a:rPr lang="ru-RU" dirty="0" smtClean="0"/>
              <a:t> роботу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навчання</a:t>
            </a:r>
            <a:r>
              <a:rPr lang="ru-RU" dirty="0" smtClean="0"/>
              <a:t> </a:t>
            </a:r>
            <a:r>
              <a:rPr lang="ru-RU" dirty="0" err="1" smtClean="0"/>
              <a:t>елементів</a:t>
            </a:r>
            <a:r>
              <a:rPr lang="ru-RU" dirty="0" smtClean="0"/>
              <a:t> </a:t>
            </a:r>
            <a:r>
              <a:rPr lang="ru-RU" dirty="0" err="1" smtClean="0"/>
              <a:t>аналізу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розуміння</a:t>
            </a:r>
            <a:r>
              <a:rPr lang="ru-RU" dirty="0" smtClean="0"/>
              <a:t> </a:t>
            </a:r>
            <a:r>
              <a:rPr lang="ru-RU" dirty="0" err="1" smtClean="0"/>
              <a:t>сенсу</a:t>
            </a:r>
            <a:r>
              <a:rPr lang="ru-RU" dirty="0" smtClean="0"/>
              <a:t> </a:t>
            </a:r>
            <a:r>
              <a:rPr lang="ru-RU" dirty="0" err="1" smtClean="0"/>
              <a:t>художнього</a:t>
            </a:r>
            <a:r>
              <a:rPr lang="ru-RU" dirty="0" smtClean="0"/>
              <a:t> тексту;</a:t>
            </a:r>
          </a:p>
          <a:p>
            <a:r>
              <a:rPr lang="ru-RU" dirty="0" err="1" smtClean="0"/>
              <a:t>розширити</a:t>
            </a:r>
            <a:r>
              <a:rPr lang="ru-RU" dirty="0" smtClean="0"/>
              <a:t> </a:t>
            </a:r>
            <a:r>
              <a:rPr lang="ru-RU" dirty="0" err="1" smtClean="0"/>
              <a:t>знання</a:t>
            </a:r>
            <a:r>
              <a:rPr lang="ru-RU" dirty="0" smtClean="0"/>
              <a:t> </a:t>
            </a:r>
            <a:r>
              <a:rPr lang="ru-RU" dirty="0" err="1" smtClean="0"/>
              <a:t>учнів</a:t>
            </a:r>
            <a:r>
              <a:rPr lang="ru-RU" dirty="0" smtClean="0"/>
              <a:t> про </a:t>
            </a:r>
            <a:r>
              <a:rPr lang="ru-RU" dirty="0" err="1" smtClean="0"/>
              <a:t>наслідки</a:t>
            </a:r>
            <a:r>
              <a:rPr lang="ru-RU" dirty="0" smtClean="0"/>
              <a:t> </a:t>
            </a:r>
            <a:r>
              <a:rPr lang="ru-RU" dirty="0" err="1" smtClean="0"/>
              <a:t>Другої</a:t>
            </a:r>
            <a:r>
              <a:rPr lang="ru-RU" dirty="0" smtClean="0"/>
              <a:t> </a:t>
            </a:r>
            <a:r>
              <a:rPr lang="ru-RU" dirty="0" err="1" smtClean="0"/>
              <a:t>світової</a:t>
            </a:r>
            <a:r>
              <a:rPr lang="ru-RU" dirty="0" smtClean="0"/>
              <a:t> </a:t>
            </a:r>
            <a:r>
              <a:rPr lang="ru-RU" dirty="0" err="1" smtClean="0"/>
              <a:t>війни</a:t>
            </a:r>
            <a:r>
              <a:rPr lang="ru-RU" dirty="0" smtClean="0"/>
              <a:t>, </a:t>
            </a:r>
            <a:r>
              <a:rPr lang="ru-RU" dirty="0" err="1" smtClean="0"/>
              <a:t>зокрема</a:t>
            </a:r>
            <a:r>
              <a:rPr lang="ru-RU" dirty="0" smtClean="0"/>
              <a:t> </a:t>
            </a:r>
            <a:r>
              <a:rPr lang="ru-RU" dirty="0" err="1" smtClean="0"/>
              <a:t>про</a:t>
            </a:r>
            <a:r>
              <a:rPr lang="ru-RU" dirty="0" smtClean="0"/>
              <a:t> </a:t>
            </a:r>
            <a:r>
              <a:rPr lang="ru-RU" dirty="0" err="1" smtClean="0"/>
              <a:t>її</a:t>
            </a:r>
            <a:r>
              <a:rPr lang="ru-RU" dirty="0" smtClean="0"/>
              <a:t> </a:t>
            </a:r>
            <a:r>
              <a:rPr lang="ru-RU" dirty="0" err="1" smtClean="0"/>
              <a:t>вплив</a:t>
            </a:r>
            <a:r>
              <a:rPr lang="ru-RU" dirty="0" smtClean="0"/>
              <a:t> на </a:t>
            </a:r>
            <a:r>
              <a:rPr lang="ru-RU" dirty="0" err="1" smtClean="0"/>
              <a:t>дитячі</a:t>
            </a:r>
            <a:r>
              <a:rPr lang="ru-RU" dirty="0" smtClean="0"/>
              <a:t> </a:t>
            </a:r>
            <a:r>
              <a:rPr lang="ru-RU" dirty="0" err="1" smtClean="0"/>
              <a:t>долі</a:t>
            </a:r>
            <a:r>
              <a:rPr lang="ru-RU" dirty="0" smtClean="0"/>
              <a:t>;</a:t>
            </a:r>
          </a:p>
          <a:p>
            <a:r>
              <a:rPr lang="ru-RU" dirty="0" err="1" smtClean="0"/>
              <a:t>під</a:t>
            </a:r>
            <a:r>
              <a:rPr lang="ru-RU" dirty="0" smtClean="0"/>
              <a:t> час </a:t>
            </a:r>
            <a:r>
              <a:rPr lang="ru-RU" dirty="0" err="1" smtClean="0"/>
              <a:t>аналізу</a:t>
            </a:r>
            <a:r>
              <a:rPr lang="ru-RU" dirty="0" smtClean="0"/>
              <a:t> </a:t>
            </a:r>
            <a:r>
              <a:rPr lang="ru-RU" dirty="0" err="1" smtClean="0"/>
              <a:t>оповідання</a:t>
            </a:r>
            <a:r>
              <a:rPr lang="ru-RU" dirty="0" smtClean="0"/>
              <a:t> </a:t>
            </a:r>
            <a:r>
              <a:rPr lang="ru-RU" dirty="0" err="1" smtClean="0"/>
              <a:t>сприяти</a:t>
            </a:r>
            <a:r>
              <a:rPr lang="ru-RU" dirty="0" smtClean="0"/>
              <a:t> </a:t>
            </a:r>
            <a:r>
              <a:rPr lang="ru-RU" dirty="0" err="1" smtClean="0"/>
              <a:t>виробленню</a:t>
            </a:r>
            <a:r>
              <a:rPr lang="ru-RU" dirty="0" smtClean="0"/>
              <a:t>  </a:t>
            </a:r>
            <a:r>
              <a:rPr lang="ru-RU" dirty="0" err="1" smtClean="0"/>
              <a:t>уміння</a:t>
            </a:r>
            <a:r>
              <a:rPr lang="ru-RU" dirty="0" smtClean="0"/>
              <a:t> </a:t>
            </a:r>
            <a:r>
              <a:rPr lang="ru-RU" dirty="0" err="1" smtClean="0"/>
              <a:t>цінувати</a:t>
            </a:r>
            <a:r>
              <a:rPr lang="ru-RU" dirty="0" smtClean="0"/>
              <a:t> </a:t>
            </a:r>
            <a:r>
              <a:rPr lang="ru-RU" dirty="0" err="1" smtClean="0"/>
              <a:t>кожну</a:t>
            </a:r>
            <a:r>
              <a:rPr lang="ru-RU" dirty="0" smtClean="0"/>
              <a:t> </a:t>
            </a:r>
            <a:r>
              <a:rPr lang="ru-RU" dirty="0" err="1" smtClean="0"/>
              <a:t>людину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1226" y="484632"/>
            <a:ext cx="6515752" cy="2273316"/>
          </a:xfrm>
        </p:spPr>
        <p:txBody>
          <a:bodyPr>
            <a:normAutofit fontScale="90000"/>
          </a:bodyPr>
          <a:lstStyle/>
          <a:p>
            <a:r>
              <a:rPr lang="ru-RU" sz="2200" dirty="0" smtClean="0"/>
              <a:t>Чи </a:t>
            </a:r>
            <a:r>
              <a:rPr lang="ru-RU" sz="2200" dirty="0"/>
              <a:t>знайома вам </a:t>
            </a:r>
            <a:r>
              <a:rPr lang="ru-RU" sz="2200" dirty="0" smtClean="0"/>
              <a:t>подібна ситуація</a:t>
            </a:r>
            <a:r>
              <a:rPr lang="ru-RU" sz="2200" dirty="0"/>
              <a:t>? 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Вона </a:t>
            </a:r>
            <a:r>
              <a:rPr lang="ru-RU" sz="2200" dirty="0"/>
              <a:t>взята з життя чи </a:t>
            </a:r>
            <a:r>
              <a:rPr lang="ru-RU" sz="2200" dirty="0" smtClean="0"/>
              <a:t>вигадана?</a:t>
            </a:r>
            <a:r>
              <a:rPr lang="ru-RU" sz="2200" dirty="0"/>
              <a:t/>
            </a:r>
            <a:br>
              <a:rPr lang="ru-RU" sz="2200" dirty="0"/>
            </a:br>
            <a:r>
              <a:rPr lang="ru-RU" sz="2200" dirty="0" smtClean="0"/>
              <a:t>Чи </a:t>
            </a:r>
            <a:r>
              <a:rPr lang="ru-RU" sz="2200" dirty="0"/>
              <a:t>хотіли б ви навчитися знаходити шляхи розв’язання проблемної життєвої ситуації? 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Як </a:t>
            </a:r>
            <a:r>
              <a:rPr lang="ru-RU" sz="2200" dirty="0"/>
              <a:t>на вашу думку, чи знадобляться вам подібні знання і вміння в подальшому житті?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4" name="Блок-схема: процесс 3"/>
          <p:cNvSpPr/>
          <p:nvPr/>
        </p:nvSpPr>
        <p:spPr>
          <a:xfrm>
            <a:off x="1" y="2757948"/>
            <a:ext cx="2117912" cy="184224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Геня</a:t>
            </a:r>
            <a:endParaRPr lang="ru-RU" sz="2400" b="1" dirty="0"/>
          </a:p>
        </p:txBody>
      </p:sp>
      <p:sp>
        <p:nvSpPr>
          <p:cNvPr id="8" name="Блок-схема: процесс 7"/>
          <p:cNvSpPr/>
          <p:nvPr/>
        </p:nvSpPr>
        <p:spPr>
          <a:xfrm>
            <a:off x="4619066" y="2757948"/>
            <a:ext cx="2117912" cy="184224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Антир </a:t>
            </a:r>
          </a:p>
          <a:p>
            <a:pPr algn="ctr"/>
            <a:r>
              <a:rPr lang="uk-UA" sz="2400" b="1" dirty="0" smtClean="0"/>
              <a:t>і його ватага</a:t>
            </a:r>
            <a:endParaRPr lang="ru-RU" sz="2400" b="1" dirty="0"/>
          </a:p>
        </p:txBody>
      </p:sp>
      <p:cxnSp>
        <p:nvCxnSpPr>
          <p:cNvPr id="10" name="Прямая со стрелкой 9"/>
          <p:cNvCxnSpPr/>
          <p:nvPr/>
        </p:nvCxnSpPr>
        <p:spPr>
          <a:xfrm flipV="1">
            <a:off x="2117913" y="3586812"/>
            <a:ext cx="2501153" cy="13447"/>
          </a:xfrm>
          <a:prstGeom prst="straightConnector1">
            <a:avLst/>
          </a:prstGeom>
          <a:ln w="1016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Выгнутая вверх стрелка 16"/>
          <p:cNvSpPr/>
          <p:nvPr/>
        </p:nvSpPr>
        <p:spPr>
          <a:xfrm rot="10800000">
            <a:off x="1262088" y="4644898"/>
            <a:ext cx="4211705" cy="1212508"/>
          </a:xfrm>
          <a:prstGeom prst="curvedDownArrow">
            <a:avLst>
              <a:gd name="adj1" fmla="val 25000"/>
              <a:gd name="adj2" fmla="val 50000"/>
              <a:gd name="adj3" fmla="val 324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076069" y="5488075"/>
            <a:ext cx="1338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БУЛІНГ*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7126723" y="1"/>
            <a:ext cx="2017277" cy="660180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* </a:t>
            </a:r>
            <a:r>
              <a:rPr lang="ru-RU" sz="1500" dirty="0" smtClean="0"/>
              <a:t>Бу́лінг, цькування </a:t>
            </a:r>
            <a:r>
              <a:rPr lang="ru-RU" sz="1500" dirty="0"/>
              <a:t>(від англ. </a:t>
            </a:r>
            <a:r>
              <a:rPr lang="en-US" sz="1500" dirty="0"/>
              <a:t>bullying — </a:t>
            </a:r>
            <a:r>
              <a:rPr lang="ru-RU" sz="1500" dirty="0"/>
              <a:t>залякування, цькування, задирання) — різновид насильства; навмисне, що не носить характеру </a:t>
            </a:r>
            <a:r>
              <a:rPr lang="ru-RU" sz="1500" dirty="0" smtClean="0"/>
              <a:t>самозахисту довготривале </a:t>
            </a:r>
            <a:r>
              <a:rPr lang="ru-RU" sz="1500" dirty="0"/>
              <a:t>(повторюване) фізичне чи психологічне насильство з боку індивіда чи групи, які мають певні переваги (фізичні, психологічні, адміністративні тощо) стосовно індивіда, і що відбувається переважно в організованих колективах з певною особистою метою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483288" y="6441141"/>
            <a:ext cx="12304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i="1" dirty="0" smtClean="0">
                <a:solidFill>
                  <a:schemeClr val="bg1">
                    <a:lumMod val="50000"/>
                  </a:schemeClr>
                </a:solidFill>
              </a:rPr>
              <a:t>Т. В. Коваленко</a:t>
            </a:r>
            <a:endParaRPr lang="ru-RU" sz="1400" i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426260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33000"/>
                    </a14:imgEffect>
                  </a14:imgLayer>
                </a14:imgProps>
              </a:ext>
            </a:extLst>
          </a:blip>
          <a:srcRect b="15904"/>
          <a:stretch/>
        </p:blipFill>
        <p:spPr>
          <a:xfrm>
            <a:off x="1071538" y="428604"/>
            <a:ext cx="6286544" cy="597254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47484"/>
            <a:ext cx="6559346" cy="85540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dirty="0" smtClean="0"/>
              <a:t>Проблеми, що піднімаються в оповіданні</a:t>
            </a:r>
            <a:endParaRPr lang="ru-RU" sz="3600" dirty="0"/>
          </a:p>
        </p:txBody>
      </p:sp>
      <p:sp>
        <p:nvSpPr>
          <p:cNvPr id="4" name="Блок-схема: процесс 3"/>
          <p:cNvSpPr/>
          <p:nvPr/>
        </p:nvSpPr>
        <p:spPr>
          <a:xfrm>
            <a:off x="254409" y="4807974"/>
            <a:ext cx="2466668" cy="168131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«Його прізвище писалося так безглуздо, що з того часу, як він навчився читати, він відчув її як приниження»</a:t>
            </a:r>
          </a:p>
        </p:txBody>
      </p:sp>
      <p:sp>
        <p:nvSpPr>
          <p:cNvPr id="5" name="Выноска-облако 4"/>
          <p:cNvSpPr/>
          <p:nvPr/>
        </p:nvSpPr>
        <p:spPr>
          <a:xfrm>
            <a:off x="500034" y="2428868"/>
            <a:ext cx="2223319" cy="2123768"/>
          </a:xfrm>
          <a:prstGeom prst="cloudCallou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ysClr val="windowText" lastClr="000000"/>
                </a:solidFill>
              </a:rPr>
              <a:t>Прізвище </a:t>
            </a:r>
            <a:r>
              <a:rPr lang="ru-RU" dirty="0">
                <a:solidFill>
                  <a:sysClr val="windowText" lastClr="000000"/>
                </a:solidFill>
              </a:rPr>
              <a:t>як предмет гордості/приниження людини</a:t>
            </a:r>
          </a:p>
        </p:txBody>
      </p:sp>
      <p:sp>
        <p:nvSpPr>
          <p:cNvPr id="6" name="Блок-схема: процесс 5"/>
          <p:cNvSpPr/>
          <p:nvPr/>
        </p:nvSpPr>
        <p:spPr>
          <a:xfrm>
            <a:off x="3178277" y="4104968"/>
            <a:ext cx="2466668" cy="168131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«…у нього від народження не ладилося з ногами, і він ходив дивною, підскакуючою ходою»</a:t>
            </a: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5929322" y="3429000"/>
            <a:ext cx="2466668" cy="3126505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/>
              <a:t>«Опріч цього, у нього не було батька. Батьків не було у половини хлопців. Але на відміну від інших Геня не міг сказати, що його батько загинув на війні: у нього батька не було взагалі. Все це, разом взяте, робило Геню дуже нещасною людиною»</a:t>
            </a:r>
          </a:p>
        </p:txBody>
      </p:sp>
      <p:sp>
        <p:nvSpPr>
          <p:cNvPr id="8" name="Выноска-облако 7"/>
          <p:cNvSpPr/>
          <p:nvPr/>
        </p:nvSpPr>
        <p:spPr>
          <a:xfrm>
            <a:off x="6643702" y="357166"/>
            <a:ext cx="2297062" cy="2910350"/>
          </a:xfrm>
          <a:prstGeom prst="cloudCallout">
            <a:avLst>
              <a:gd name="adj1" fmla="val 28517"/>
              <a:gd name="adj2" fmla="val 67887"/>
            </a:avLst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ysClr val="windowText" lastClr="000000"/>
                </a:solidFill>
              </a:rPr>
              <a:t>Доля </a:t>
            </a:r>
            <a:r>
              <a:rPr lang="ru-RU" dirty="0">
                <a:solidFill>
                  <a:sysClr val="windowText" lastClr="000000"/>
                </a:solidFill>
              </a:rPr>
              <a:t>дітей-безбатченків,</a:t>
            </a:r>
          </a:p>
          <a:p>
            <a:pPr algn="ctr"/>
            <a:r>
              <a:rPr lang="ru-RU" dirty="0">
                <a:solidFill>
                  <a:sysClr val="windowText" lastClr="000000"/>
                </a:solidFill>
              </a:rPr>
              <a:t>повоєнне дитинство</a:t>
            </a:r>
          </a:p>
        </p:txBody>
      </p:sp>
      <p:sp>
        <p:nvSpPr>
          <p:cNvPr id="9" name="Выноска-облако 8"/>
          <p:cNvSpPr/>
          <p:nvPr/>
        </p:nvSpPr>
        <p:spPr>
          <a:xfrm>
            <a:off x="3286116" y="785794"/>
            <a:ext cx="2344993" cy="2625214"/>
          </a:xfrm>
          <a:prstGeom prst="cloudCallout">
            <a:avLst>
              <a:gd name="adj1" fmla="val 9356"/>
              <a:gd name="adj2" fmla="val 73736"/>
            </a:avLst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ysClr val="windowText" lastClr="000000"/>
                </a:solidFill>
              </a:rPr>
              <a:t>Людина </a:t>
            </a:r>
            <a:r>
              <a:rPr lang="ru-RU" dirty="0">
                <a:solidFill>
                  <a:sysClr val="windowText" lastClr="000000"/>
                </a:solidFill>
              </a:rPr>
              <a:t>з фізичними вадами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463117" y="6569973"/>
            <a:ext cx="12304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i="1" dirty="0" smtClean="0">
                <a:solidFill>
                  <a:schemeClr val="bg1">
                    <a:lumMod val="50000"/>
                  </a:schemeClr>
                </a:solidFill>
              </a:rPr>
              <a:t>Т. В. Коваленко</a:t>
            </a:r>
            <a:endParaRPr lang="ru-RU" sz="1400" i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980000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роцесс 1"/>
          <p:cNvSpPr/>
          <p:nvPr/>
        </p:nvSpPr>
        <p:spPr>
          <a:xfrm>
            <a:off x="285720" y="2928934"/>
            <a:ext cx="2466668" cy="3804629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«Геня сахнувся – бризки бруду важко шубовснули на обличчя. Друга грудка попала в спину, а третьої він не став дожидатися, пустився скоком до своїх дверей. Навздогін, як дзвінкий спис, летів саморобний віршик:</a:t>
            </a:r>
          </a:p>
          <a:p>
            <a:pPr algn="ctr"/>
            <a:r>
              <a:rPr lang="ru-RU" dirty="0"/>
              <a:t>- Генька кульгавий, соплі річкою!»</a:t>
            </a:r>
          </a:p>
        </p:txBody>
      </p:sp>
      <p:sp>
        <p:nvSpPr>
          <p:cNvPr id="3" name="Блок-схема: процесс 2"/>
          <p:cNvSpPr/>
          <p:nvPr/>
        </p:nvSpPr>
        <p:spPr>
          <a:xfrm>
            <a:off x="3357554" y="3643314"/>
            <a:ext cx="2466668" cy="307181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«…кидався Колька Клюквін, кричали дівчатка, а позаду них стояв той, ради кого вони старались,- ворог всіх, хто не був у нього на побігеньках, ловкий і безстрашний Женька Айтир</a:t>
            </a:r>
            <a:r>
              <a:rPr lang="ru-RU" dirty="0" smtClean="0"/>
              <a:t>» </a:t>
            </a:r>
            <a:endParaRPr lang="ru-RU" dirty="0"/>
          </a:p>
        </p:txBody>
      </p:sp>
      <p:sp>
        <p:nvSpPr>
          <p:cNvPr id="4" name="Блок-схема: процесс 3"/>
          <p:cNvSpPr/>
          <p:nvPr/>
        </p:nvSpPr>
        <p:spPr>
          <a:xfrm>
            <a:off x="6215074" y="3714752"/>
            <a:ext cx="2466668" cy="168131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«- Це бандити і крадії. Вони ж весь дім винесуть,- опиралась бабуся»</a:t>
            </a:r>
          </a:p>
        </p:txBody>
      </p:sp>
      <p:sp>
        <p:nvSpPr>
          <p:cNvPr id="5" name="Выноска-облако 4"/>
          <p:cNvSpPr/>
          <p:nvPr/>
        </p:nvSpPr>
        <p:spPr>
          <a:xfrm>
            <a:off x="785786" y="428604"/>
            <a:ext cx="2286016" cy="2123768"/>
          </a:xfrm>
          <a:prstGeom prst="cloudCallou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ysClr val="windowText" lastClr="000000"/>
                </a:solidFill>
              </a:rPr>
              <a:t>Дитяча </a:t>
            </a:r>
            <a:r>
              <a:rPr lang="ru-RU" dirty="0">
                <a:solidFill>
                  <a:sysClr val="windowText" lastClr="000000"/>
                </a:solidFill>
              </a:rPr>
              <a:t>жорстокість</a:t>
            </a:r>
          </a:p>
        </p:txBody>
      </p:sp>
      <p:sp>
        <p:nvSpPr>
          <p:cNvPr id="6" name="Выноска-облако 5"/>
          <p:cNvSpPr/>
          <p:nvPr/>
        </p:nvSpPr>
        <p:spPr>
          <a:xfrm>
            <a:off x="3643306" y="1142984"/>
            <a:ext cx="2500330" cy="2123768"/>
          </a:xfrm>
          <a:prstGeom prst="cloudCallou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ysClr val="windowText" lastClr="000000"/>
                </a:solidFill>
              </a:rPr>
              <a:t>Лідерство</a:t>
            </a:r>
            <a:r>
              <a:rPr lang="ru-RU" dirty="0">
                <a:solidFill>
                  <a:sysClr val="windowText" lastClr="000000"/>
                </a:solidFill>
              </a:rPr>
              <a:t>, дитяча нетерпимість до слабших </a:t>
            </a:r>
            <a:r>
              <a:rPr lang="ru-RU" dirty="0" smtClean="0">
                <a:solidFill>
                  <a:sysClr val="windowText" lastClr="000000"/>
                </a:solidFill>
              </a:rPr>
              <a:t> за себе</a:t>
            </a:r>
            <a:endParaRPr lang="ru-RU" dirty="0">
              <a:solidFill>
                <a:sysClr val="windowText" lastClr="000000"/>
              </a:solidFill>
            </a:endParaRPr>
          </a:p>
        </p:txBody>
      </p:sp>
      <p:sp>
        <p:nvSpPr>
          <p:cNvPr id="7" name="Выноска-облако 6"/>
          <p:cNvSpPr/>
          <p:nvPr/>
        </p:nvSpPr>
        <p:spPr>
          <a:xfrm>
            <a:off x="6357950" y="1214422"/>
            <a:ext cx="2786050" cy="2123768"/>
          </a:xfrm>
          <a:prstGeom prst="cloudCallou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ysClr val="windowText" lastClr="000000"/>
                </a:solidFill>
              </a:rPr>
              <a:t>Життя </a:t>
            </a:r>
            <a:r>
              <a:rPr lang="ru-RU" dirty="0">
                <a:solidFill>
                  <a:sysClr val="windowText" lastClr="000000"/>
                </a:solidFill>
              </a:rPr>
              <a:t>безпритульних дітей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483288" y="6441141"/>
            <a:ext cx="12304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i="1" dirty="0" smtClean="0">
                <a:solidFill>
                  <a:schemeClr val="bg1">
                    <a:lumMod val="50000"/>
                  </a:schemeClr>
                </a:solidFill>
              </a:rPr>
              <a:t>Т. В. Коваленко</a:t>
            </a:r>
            <a:endParaRPr lang="ru-RU" sz="1400" i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45403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роцесс 1"/>
          <p:cNvSpPr/>
          <p:nvPr/>
        </p:nvSpPr>
        <p:spPr>
          <a:xfrm>
            <a:off x="6511411" y="3643314"/>
            <a:ext cx="2466668" cy="2714644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«Бабуся проводжала внука в школу, а до кінця занять чекала його в шкільному вестибюлі, намотувала на нього зелений шарф і за руку вела додому»</a:t>
            </a:r>
          </a:p>
        </p:txBody>
      </p:sp>
      <p:sp>
        <p:nvSpPr>
          <p:cNvPr id="3" name="Блок-схема: процесс 2"/>
          <p:cNvSpPr/>
          <p:nvPr/>
        </p:nvSpPr>
        <p:spPr>
          <a:xfrm>
            <a:off x="3749776" y="2875934"/>
            <a:ext cx="2466668" cy="369633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«Хлопці з ранку до вечора грали в лапту. Тини покрились крейдовими і вугільними стрілами – це "розбійники", втікаючи від "казаків", залишали свої знаки». </a:t>
            </a:r>
          </a:p>
          <a:p>
            <a:pPr algn="ctr"/>
            <a:r>
              <a:rPr lang="ru-RU" dirty="0"/>
              <a:t>   «Давайте пограємо у що-небудь. У що ви любите грати?» </a:t>
            </a:r>
          </a:p>
        </p:txBody>
      </p:sp>
      <p:sp>
        <p:nvSpPr>
          <p:cNvPr id="4" name="Блок-схема: процесс 3"/>
          <p:cNvSpPr/>
          <p:nvPr/>
        </p:nvSpPr>
        <p:spPr>
          <a:xfrm>
            <a:off x="678424" y="2714620"/>
            <a:ext cx="2466668" cy="364333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«Наступила спокійна і ніжна весна. Висохла грязюка. Гостро відточена трава покрила забруднений двір, і все населення, скільки не старалось, ніяк не могло його засмітити, двір залишався чистим і зеленим»</a:t>
            </a:r>
          </a:p>
        </p:txBody>
      </p:sp>
      <p:sp>
        <p:nvSpPr>
          <p:cNvPr id="5" name="Выноска-облако 4"/>
          <p:cNvSpPr/>
          <p:nvPr/>
        </p:nvSpPr>
        <p:spPr>
          <a:xfrm>
            <a:off x="785786" y="214290"/>
            <a:ext cx="2223319" cy="2123768"/>
          </a:xfrm>
          <a:prstGeom prst="cloudCallou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ysClr val="windowText" lastClr="000000"/>
                </a:solidFill>
              </a:rPr>
              <a:t>Екологічна </a:t>
            </a:r>
            <a:r>
              <a:rPr lang="ru-RU" dirty="0">
                <a:solidFill>
                  <a:sysClr val="windowText" lastClr="000000"/>
                </a:solidFill>
              </a:rPr>
              <a:t>проблема </a:t>
            </a:r>
          </a:p>
        </p:txBody>
      </p:sp>
      <p:sp>
        <p:nvSpPr>
          <p:cNvPr id="6" name="Выноска-облако 5"/>
          <p:cNvSpPr/>
          <p:nvPr/>
        </p:nvSpPr>
        <p:spPr>
          <a:xfrm>
            <a:off x="3749777" y="93406"/>
            <a:ext cx="2223319" cy="2123768"/>
          </a:xfrm>
          <a:prstGeom prst="cloudCallou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ysClr val="windowText" lastClr="000000"/>
                </a:solidFill>
              </a:rPr>
              <a:t>Роль </a:t>
            </a:r>
            <a:r>
              <a:rPr lang="ru-RU" dirty="0">
                <a:solidFill>
                  <a:sysClr val="windowText" lastClr="000000"/>
                </a:solidFill>
              </a:rPr>
              <a:t>гри в об’єднанні колективу</a:t>
            </a:r>
          </a:p>
        </p:txBody>
      </p:sp>
      <p:sp>
        <p:nvSpPr>
          <p:cNvPr id="7" name="Выноска-облако 6"/>
          <p:cNvSpPr/>
          <p:nvPr/>
        </p:nvSpPr>
        <p:spPr>
          <a:xfrm>
            <a:off x="6692080" y="1155290"/>
            <a:ext cx="2223319" cy="2123768"/>
          </a:xfrm>
          <a:prstGeom prst="cloudCallou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ysClr val="windowText" lastClr="000000"/>
                </a:solidFill>
              </a:rPr>
              <a:t>Любов </a:t>
            </a:r>
            <a:r>
              <a:rPr lang="ru-RU" dirty="0">
                <a:solidFill>
                  <a:sysClr val="windowText" lastClr="000000"/>
                </a:solidFill>
              </a:rPr>
              <a:t>до дитини в сім’ї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483288" y="6441141"/>
            <a:ext cx="12304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i="1" dirty="0" smtClean="0">
                <a:solidFill>
                  <a:schemeClr val="bg1">
                    <a:lumMod val="50000"/>
                  </a:schemeClr>
                </a:solidFill>
              </a:rPr>
              <a:t>Т. В. Коваленко</a:t>
            </a:r>
            <a:endParaRPr lang="ru-RU" sz="1400" i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051989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роцесс 1"/>
          <p:cNvSpPr/>
          <p:nvPr/>
        </p:nvSpPr>
        <p:spPr>
          <a:xfrm>
            <a:off x="0" y="1571612"/>
            <a:ext cx="2466668" cy="192882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00" dirty="0"/>
              <a:t>«І  бабуся стала розказувати давно відому історію про те, яка мама талановита піаністка, і якби би не війна, то вона закінчила б консерваторію...»</a:t>
            </a:r>
          </a:p>
        </p:txBody>
      </p:sp>
      <p:sp>
        <p:nvSpPr>
          <p:cNvPr id="3" name="Блок-схема: процесс 2"/>
          <p:cNvSpPr/>
          <p:nvPr/>
        </p:nvSpPr>
        <p:spPr>
          <a:xfrm>
            <a:off x="1070180" y="3786191"/>
            <a:ext cx="2466668" cy="2642264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</a:t>
            </a:r>
            <a:r>
              <a:rPr lang="ru-RU" sz="1600" dirty="0"/>
              <a:t>«Здавалось, що в</a:t>
            </a:r>
            <a:r>
              <a:rPr lang="ru-RU" dirty="0"/>
              <a:t>ін </a:t>
            </a:r>
            <a:r>
              <a:rPr lang="ru-RU" sz="1600" dirty="0"/>
              <a:t>абсолютно поглинутий своїм улюбленим заняттям: він складав із газети кораблик з вітрилами</a:t>
            </a:r>
            <a:r>
              <a:rPr lang="ru-RU" sz="1600" dirty="0" smtClean="0"/>
              <a:t>» </a:t>
            </a:r>
          </a:p>
          <a:p>
            <a:pPr algn="ctr"/>
            <a:r>
              <a:rPr lang="ru-RU" sz="1600" dirty="0"/>
              <a:t>«Він був великим майстром цього паперового </a:t>
            </a:r>
            <a:r>
              <a:rPr lang="ru-RU" dirty="0"/>
              <a:t>мистецтва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4" name="Блок-схема: процесс 3"/>
          <p:cNvSpPr/>
          <p:nvPr/>
        </p:nvSpPr>
        <p:spPr>
          <a:xfrm>
            <a:off x="4047051" y="3286124"/>
            <a:ext cx="2466668" cy="300039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</a:t>
            </a:r>
            <a:r>
              <a:rPr lang="ru-RU" sz="1600" dirty="0"/>
              <a:t>Мама грала пісні Шуберта. Це була немислима картина: чоловік дванадцять погано одягнених, але вмитих і причесаних дітей, які в повному мовчанні поїдали гостинці, і худа жінка, яка вибивала з клавішів звуки, які легко бігли</a:t>
            </a:r>
            <a:r>
              <a:rPr lang="ru-RU" sz="1600" dirty="0" smtClean="0"/>
              <a:t>» </a:t>
            </a:r>
            <a:endParaRPr lang="ru-RU" sz="1600" dirty="0"/>
          </a:p>
        </p:txBody>
      </p:sp>
      <p:sp>
        <p:nvSpPr>
          <p:cNvPr id="5" name="Выноска-облако 4"/>
          <p:cNvSpPr/>
          <p:nvPr/>
        </p:nvSpPr>
        <p:spPr>
          <a:xfrm>
            <a:off x="1592825" y="0"/>
            <a:ext cx="2223319" cy="1500174"/>
          </a:xfrm>
          <a:prstGeom prst="cloudCallou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ysClr val="windowText" lastClr="000000"/>
                </a:solidFill>
              </a:rPr>
              <a:t>Війна </a:t>
            </a:r>
            <a:r>
              <a:rPr lang="ru-RU" dirty="0">
                <a:solidFill>
                  <a:sysClr val="windowText" lastClr="000000"/>
                </a:solidFill>
              </a:rPr>
              <a:t>у долі людини</a:t>
            </a:r>
          </a:p>
        </p:txBody>
      </p:sp>
      <p:sp>
        <p:nvSpPr>
          <p:cNvPr id="6" name="Выноска-облако 5"/>
          <p:cNvSpPr/>
          <p:nvPr/>
        </p:nvSpPr>
        <p:spPr>
          <a:xfrm>
            <a:off x="2357422" y="2214554"/>
            <a:ext cx="2223319" cy="1424602"/>
          </a:xfrm>
          <a:prstGeom prst="cloudCallou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ysClr val="windowText" lastClr="000000"/>
                </a:solidFill>
              </a:rPr>
              <a:t>Улюблена </a:t>
            </a:r>
            <a:r>
              <a:rPr lang="ru-RU" sz="1400" dirty="0">
                <a:solidFill>
                  <a:sysClr val="windowText" lastClr="000000"/>
                </a:solidFill>
              </a:rPr>
              <a:t>справа як засіб самореалізації особистості</a:t>
            </a:r>
          </a:p>
        </p:txBody>
      </p:sp>
      <p:sp>
        <p:nvSpPr>
          <p:cNvPr id="7" name="Выноска-облако 6"/>
          <p:cNvSpPr/>
          <p:nvPr/>
        </p:nvSpPr>
        <p:spPr>
          <a:xfrm>
            <a:off x="4572000" y="1142984"/>
            <a:ext cx="2223319" cy="1643074"/>
          </a:xfrm>
          <a:prstGeom prst="cloudCallout">
            <a:avLst>
              <a:gd name="adj1" fmla="val -25311"/>
              <a:gd name="adj2" fmla="val 77778"/>
            </a:avLst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ysClr val="windowText" lastClr="000000"/>
                </a:solidFill>
              </a:rPr>
              <a:t>Вплив </a:t>
            </a:r>
            <a:r>
              <a:rPr lang="ru-RU" sz="1600" dirty="0">
                <a:solidFill>
                  <a:sysClr val="windowText" lastClr="000000"/>
                </a:solidFill>
              </a:rPr>
              <a:t>музики на емоційний стан людини</a:t>
            </a:r>
          </a:p>
        </p:txBody>
      </p:sp>
      <p:sp>
        <p:nvSpPr>
          <p:cNvPr id="8" name="Блок-схема: процесс 7"/>
          <p:cNvSpPr/>
          <p:nvPr/>
        </p:nvSpPr>
        <p:spPr>
          <a:xfrm>
            <a:off x="6760525" y="2500306"/>
            <a:ext cx="2383475" cy="407196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</a:t>
            </a:r>
            <a:r>
              <a:rPr lang="ru-RU" sz="1500" dirty="0"/>
              <a:t>Таке почуття він відчував тільки у сні. Він був щасливий. Він не відчував ні страху, ні неприязні, ні ворожості. Він був нічим не гірше них. І навіть більше того: вони захоплювались його дріб’язковим талантом, якому сам він не придавав ніякого значення».</a:t>
            </a:r>
          </a:p>
          <a:p>
            <a:pPr algn="ctr"/>
            <a:r>
              <a:rPr lang="ru-RU" sz="1500" dirty="0"/>
              <a:t>  «Щасливий хлопчик дарував паперові іграшки...»</a:t>
            </a:r>
          </a:p>
        </p:txBody>
      </p:sp>
      <p:sp>
        <p:nvSpPr>
          <p:cNvPr id="9" name="Выноска-облако 8"/>
          <p:cNvSpPr/>
          <p:nvPr/>
        </p:nvSpPr>
        <p:spPr>
          <a:xfrm>
            <a:off x="6920681" y="0"/>
            <a:ext cx="2223319" cy="2040316"/>
          </a:xfrm>
          <a:prstGeom prst="cloudCallout">
            <a:avLst>
              <a:gd name="adj1" fmla="val 17973"/>
              <a:gd name="adj2" fmla="val 67361"/>
            </a:avLst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00" dirty="0">
                <a:solidFill>
                  <a:sysClr val="windowText" lastClr="000000"/>
                </a:solidFill>
              </a:rPr>
              <a:t>Щастя.</a:t>
            </a:r>
          </a:p>
          <a:p>
            <a:pPr algn="ctr"/>
            <a:r>
              <a:rPr lang="ru-RU" sz="1500" dirty="0">
                <a:solidFill>
                  <a:sysClr val="windowText" lastClr="000000"/>
                </a:solidFill>
              </a:rPr>
              <a:t>Толерантне ставлення оточуючих до людей з фізичними вадами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483288" y="6441141"/>
            <a:ext cx="12304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i="1" dirty="0" smtClean="0">
                <a:solidFill>
                  <a:schemeClr val="bg1">
                    <a:lumMod val="50000"/>
                  </a:schemeClr>
                </a:solidFill>
              </a:rPr>
              <a:t>Т. В. Коваленко</a:t>
            </a:r>
            <a:endParaRPr lang="ru-RU" sz="1400" i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428441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60688"/>
          </a:xfrm>
        </p:spPr>
        <p:txBody>
          <a:bodyPr/>
          <a:lstStyle/>
          <a:p>
            <a:pPr algn="ctr"/>
            <a:r>
              <a:rPr lang="uk-UA" dirty="0" smtClean="0"/>
              <a:t>Паспорт твору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52736"/>
            <a:ext cx="7239000" cy="5403000"/>
          </a:xfrm>
        </p:spPr>
        <p:txBody>
          <a:bodyPr>
            <a:normAutofit fontScale="77500" lnSpcReduction="20000"/>
          </a:bodyPr>
          <a:lstStyle/>
          <a:p>
            <a:r>
              <a:rPr lang="uk-UA" u="sng" dirty="0" smtClean="0">
                <a:solidFill>
                  <a:srgbClr val="FF0000"/>
                </a:solidFill>
              </a:rPr>
              <a:t>Назва твору</a:t>
            </a:r>
            <a:r>
              <a:rPr lang="uk-UA" dirty="0" smtClean="0"/>
              <a:t>: </a:t>
            </a:r>
            <a:r>
              <a:rPr lang="uk-UA" dirty="0" err="1" smtClean="0"/>
              <a:t>“Паперова</a:t>
            </a:r>
            <a:r>
              <a:rPr lang="uk-UA" dirty="0" smtClean="0"/>
              <a:t> </a:t>
            </a:r>
            <a:r>
              <a:rPr lang="uk-UA" dirty="0" err="1" smtClean="0"/>
              <a:t>перемога”</a:t>
            </a:r>
            <a:endParaRPr lang="ru-RU" dirty="0" smtClean="0"/>
          </a:p>
          <a:p>
            <a:r>
              <a:rPr lang="uk-UA" u="sng" dirty="0" smtClean="0">
                <a:solidFill>
                  <a:srgbClr val="FF0000"/>
                </a:solidFill>
              </a:rPr>
              <a:t>Автор</a:t>
            </a:r>
            <a:r>
              <a:rPr lang="uk-UA" dirty="0" smtClean="0"/>
              <a:t>: Людмила Євгенівна </a:t>
            </a:r>
            <a:r>
              <a:rPr lang="uk-UA" dirty="0" err="1" smtClean="0"/>
              <a:t>Уліцька</a:t>
            </a:r>
            <a:endParaRPr lang="uk-UA" dirty="0" smtClean="0"/>
          </a:p>
          <a:p>
            <a:r>
              <a:rPr lang="uk-UA" u="sng" dirty="0" smtClean="0">
                <a:solidFill>
                  <a:srgbClr val="FF0000"/>
                </a:solidFill>
              </a:rPr>
              <a:t>Рік написання</a:t>
            </a:r>
            <a:r>
              <a:rPr lang="uk-UA" dirty="0" smtClean="0"/>
              <a:t>: </a:t>
            </a:r>
          </a:p>
          <a:p>
            <a:r>
              <a:rPr lang="uk-UA" u="sng" dirty="0" smtClean="0">
                <a:solidFill>
                  <a:srgbClr val="FF0000"/>
                </a:solidFill>
              </a:rPr>
              <a:t>Жанр</a:t>
            </a:r>
            <a:r>
              <a:rPr lang="uk-UA" dirty="0" smtClean="0"/>
              <a:t>: оповідання</a:t>
            </a:r>
          </a:p>
          <a:p>
            <a:r>
              <a:rPr lang="uk-UA" u="sng" dirty="0" smtClean="0">
                <a:solidFill>
                  <a:srgbClr val="FF0000"/>
                </a:solidFill>
              </a:rPr>
              <a:t>Тема твору</a:t>
            </a:r>
            <a:r>
              <a:rPr lang="uk-UA" dirty="0" smtClean="0"/>
              <a:t>:розповідь про хлопчика </a:t>
            </a:r>
            <a:r>
              <a:rPr lang="uk-UA" dirty="0" err="1" smtClean="0"/>
              <a:t>Гєню</a:t>
            </a:r>
            <a:r>
              <a:rPr lang="uk-UA" dirty="0" smtClean="0"/>
              <a:t>, якого нещасним зробило нерозуміння ровесників</a:t>
            </a:r>
          </a:p>
          <a:p>
            <a:r>
              <a:rPr lang="uk-UA" u="sng" dirty="0" smtClean="0">
                <a:solidFill>
                  <a:srgbClr val="FF0000"/>
                </a:solidFill>
              </a:rPr>
              <a:t>Ідея твору</a:t>
            </a:r>
            <a:r>
              <a:rPr lang="uk-UA" dirty="0" smtClean="0"/>
              <a:t>: за допомогою сили волі, сили духу, сили таланту можна перемогти своїх ворогів</a:t>
            </a:r>
          </a:p>
          <a:p>
            <a:r>
              <a:rPr lang="uk-UA" u="sng" dirty="0" smtClean="0">
                <a:solidFill>
                  <a:srgbClr val="FF0000"/>
                </a:solidFill>
              </a:rPr>
              <a:t>Проблематика</a:t>
            </a:r>
            <a:r>
              <a:rPr lang="uk-UA" dirty="0" smtClean="0"/>
              <a:t>:</a:t>
            </a:r>
            <a:r>
              <a:rPr lang="ru-RU" dirty="0" err="1" smtClean="0">
                <a:solidFill>
                  <a:sysClr val="windowText" lastClr="000000"/>
                </a:solidFill>
              </a:rPr>
              <a:t>людина</a:t>
            </a:r>
            <a:r>
              <a:rPr lang="ru-RU" dirty="0" smtClean="0">
                <a:solidFill>
                  <a:sysClr val="windowText" lastClr="000000"/>
                </a:solidFill>
              </a:rPr>
              <a:t> </a:t>
            </a:r>
            <a:r>
              <a:rPr lang="ru-RU" dirty="0" err="1" smtClean="0">
                <a:solidFill>
                  <a:sysClr val="windowText" lastClr="000000"/>
                </a:solidFill>
              </a:rPr>
              <a:t>з</a:t>
            </a:r>
            <a:r>
              <a:rPr lang="ru-RU" dirty="0" smtClean="0">
                <a:solidFill>
                  <a:sysClr val="windowText" lastClr="000000"/>
                </a:solidFill>
              </a:rPr>
              <a:t> </a:t>
            </a:r>
            <a:r>
              <a:rPr lang="ru-RU" dirty="0" err="1" smtClean="0">
                <a:solidFill>
                  <a:sysClr val="windowText" lastClr="000000"/>
                </a:solidFill>
              </a:rPr>
              <a:t>фізичними</a:t>
            </a:r>
            <a:r>
              <a:rPr lang="ru-RU" dirty="0" smtClean="0">
                <a:solidFill>
                  <a:sysClr val="windowText" lastClr="000000"/>
                </a:solidFill>
              </a:rPr>
              <a:t> </a:t>
            </a:r>
            <a:r>
              <a:rPr lang="ru-RU" dirty="0" err="1" smtClean="0">
                <a:solidFill>
                  <a:sysClr val="windowText" lastClr="000000"/>
                </a:solidFill>
              </a:rPr>
              <a:t>вадами</a:t>
            </a:r>
            <a:r>
              <a:rPr lang="ru-RU" dirty="0" smtClean="0">
                <a:solidFill>
                  <a:sysClr val="windowText" lastClr="000000"/>
                </a:solidFill>
              </a:rPr>
              <a:t>; доля </a:t>
            </a:r>
            <a:r>
              <a:rPr lang="ru-RU" dirty="0" err="1" smtClean="0">
                <a:solidFill>
                  <a:sysClr val="windowText" lastClr="000000"/>
                </a:solidFill>
              </a:rPr>
              <a:t>дітей-безбатченків,повоєнне</a:t>
            </a:r>
            <a:r>
              <a:rPr lang="ru-RU" dirty="0" smtClean="0">
                <a:solidFill>
                  <a:sysClr val="windowText" lastClr="000000"/>
                </a:solidFill>
              </a:rPr>
              <a:t> </a:t>
            </a:r>
            <a:r>
              <a:rPr lang="ru-RU" dirty="0" err="1" smtClean="0">
                <a:solidFill>
                  <a:sysClr val="windowText" lastClr="000000"/>
                </a:solidFill>
              </a:rPr>
              <a:t>дитинство</a:t>
            </a:r>
            <a:r>
              <a:rPr lang="ru-RU" dirty="0" smtClean="0">
                <a:solidFill>
                  <a:sysClr val="windowText" lastClr="000000"/>
                </a:solidFill>
              </a:rPr>
              <a:t>; </a:t>
            </a:r>
            <a:r>
              <a:rPr lang="ru-RU" dirty="0" err="1" smtClean="0">
                <a:solidFill>
                  <a:sysClr val="windowText" lastClr="000000"/>
                </a:solidFill>
              </a:rPr>
              <a:t>дитяча</a:t>
            </a:r>
            <a:r>
              <a:rPr lang="ru-RU" dirty="0" smtClean="0">
                <a:solidFill>
                  <a:sysClr val="windowText" lastClr="000000"/>
                </a:solidFill>
              </a:rPr>
              <a:t> </a:t>
            </a:r>
            <a:r>
              <a:rPr lang="ru-RU" dirty="0" err="1" smtClean="0">
                <a:solidFill>
                  <a:sysClr val="windowText" lastClr="000000"/>
                </a:solidFill>
              </a:rPr>
              <a:t>жорстокість</a:t>
            </a:r>
            <a:r>
              <a:rPr lang="ru-RU" dirty="0" smtClean="0">
                <a:solidFill>
                  <a:sysClr val="windowText" lastClr="000000"/>
                </a:solidFill>
              </a:rPr>
              <a:t>; </a:t>
            </a:r>
            <a:r>
              <a:rPr lang="ru-RU" dirty="0" err="1" smtClean="0">
                <a:solidFill>
                  <a:sysClr val="windowText" lastClr="000000"/>
                </a:solidFill>
              </a:rPr>
              <a:t>лідерство</a:t>
            </a:r>
            <a:r>
              <a:rPr lang="ru-RU" dirty="0" smtClean="0">
                <a:solidFill>
                  <a:sysClr val="windowText" lastClr="000000"/>
                </a:solidFill>
              </a:rPr>
              <a:t>, </a:t>
            </a:r>
            <a:r>
              <a:rPr lang="ru-RU" dirty="0" err="1" smtClean="0">
                <a:solidFill>
                  <a:sysClr val="windowText" lastClr="000000"/>
                </a:solidFill>
              </a:rPr>
              <a:t>дитяча</a:t>
            </a:r>
            <a:r>
              <a:rPr lang="ru-RU" dirty="0" smtClean="0">
                <a:solidFill>
                  <a:sysClr val="windowText" lastClr="000000"/>
                </a:solidFill>
              </a:rPr>
              <a:t> </a:t>
            </a:r>
            <a:r>
              <a:rPr lang="ru-RU" dirty="0" err="1" smtClean="0">
                <a:solidFill>
                  <a:sysClr val="windowText" lastClr="000000"/>
                </a:solidFill>
              </a:rPr>
              <a:t>нетерпимість</a:t>
            </a:r>
            <a:r>
              <a:rPr lang="ru-RU" dirty="0" smtClean="0">
                <a:solidFill>
                  <a:sysClr val="windowText" lastClr="000000"/>
                </a:solidFill>
              </a:rPr>
              <a:t> до </a:t>
            </a:r>
            <a:r>
              <a:rPr lang="ru-RU" dirty="0" err="1" smtClean="0">
                <a:solidFill>
                  <a:sysClr val="windowText" lastClr="000000"/>
                </a:solidFill>
              </a:rPr>
              <a:t>слабших</a:t>
            </a:r>
            <a:r>
              <a:rPr lang="ru-RU" dirty="0" smtClean="0">
                <a:solidFill>
                  <a:sysClr val="windowText" lastClr="000000"/>
                </a:solidFill>
              </a:rPr>
              <a:t>  за себе; </a:t>
            </a:r>
            <a:r>
              <a:rPr lang="ru-RU" dirty="0" err="1" smtClean="0">
                <a:solidFill>
                  <a:sysClr val="windowText" lastClr="000000"/>
                </a:solidFill>
              </a:rPr>
              <a:t>екологічна</a:t>
            </a:r>
            <a:r>
              <a:rPr lang="ru-RU" dirty="0" smtClean="0">
                <a:solidFill>
                  <a:sysClr val="windowText" lastClr="000000"/>
                </a:solidFill>
              </a:rPr>
              <a:t> проблема; </a:t>
            </a:r>
            <a:r>
              <a:rPr lang="ru-RU" sz="2800" dirty="0" err="1" smtClean="0">
                <a:solidFill>
                  <a:sysClr val="windowText" lastClr="000000"/>
                </a:solidFill>
              </a:rPr>
              <a:t>вплив</a:t>
            </a:r>
            <a:r>
              <a:rPr lang="ru-RU" sz="2800" dirty="0" smtClean="0">
                <a:solidFill>
                  <a:sysClr val="windowText" lastClr="000000"/>
                </a:solidFill>
              </a:rPr>
              <a:t> </a:t>
            </a:r>
            <a:r>
              <a:rPr lang="ru-RU" sz="2800" dirty="0" err="1" smtClean="0">
                <a:solidFill>
                  <a:sysClr val="windowText" lastClr="000000"/>
                </a:solidFill>
              </a:rPr>
              <a:t>музики</a:t>
            </a:r>
            <a:r>
              <a:rPr lang="ru-RU" sz="2800" dirty="0" smtClean="0">
                <a:solidFill>
                  <a:sysClr val="windowText" lastClr="000000"/>
                </a:solidFill>
              </a:rPr>
              <a:t> на </a:t>
            </a:r>
            <a:r>
              <a:rPr lang="ru-RU" sz="2800" dirty="0" err="1" smtClean="0">
                <a:solidFill>
                  <a:sysClr val="windowText" lastClr="000000"/>
                </a:solidFill>
              </a:rPr>
              <a:t>емоційний</a:t>
            </a:r>
            <a:r>
              <a:rPr lang="ru-RU" sz="2800" dirty="0" smtClean="0">
                <a:solidFill>
                  <a:sysClr val="windowText" lastClr="000000"/>
                </a:solidFill>
              </a:rPr>
              <a:t> стан </a:t>
            </a:r>
            <a:r>
              <a:rPr lang="ru-RU" sz="2800" dirty="0" err="1" smtClean="0">
                <a:solidFill>
                  <a:sysClr val="windowText" lastClr="000000"/>
                </a:solidFill>
              </a:rPr>
              <a:t>людини</a:t>
            </a:r>
            <a:r>
              <a:rPr lang="ru-RU" sz="2800" dirty="0" smtClean="0">
                <a:solidFill>
                  <a:sysClr val="windowText" lastClr="000000"/>
                </a:solidFill>
              </a:rPr>
              <a:t>; </a:t>
            </a:r>
            <a:r>
              <a:rPr lang="ru-RU" sz="2800" dirty="0" err="1" smtClean="0">
                <a:solidFill>
                  <a:sysClr val="windowText" lastClr="000000"/>
                </a:solidFill>
              </a:rPr>
              <a:t>улюблена</a:t>
            </a:r>
            <a:r>
              <a:rPr lang="ru-RU" sz="2800" dirty="0" smtClean="0">
                <a:solidFill>
                  <a:sysClr val="windowText" lastClr="000000"/>
                </a:solidFill>
              </a:rPr>
              <a:t> справа як </a:t>
            </a:r>
            <a:r>
              <a:rPr lang="ru-RU" sz="2800" dirty="0" err="1" smtClean="0">
                <a:solidFill>
                  <a:sysClr val="windowText" lastClr="000000"/>
                </a:solidFill>
              </a:rPr>
              <a:t>засіб</a:t>
            </a:r>
            <a:r>
              <a:rPr lang="ru-RU" sz="2800" dirty="0" smtClean="0">
                <a:solidFill>
                  <a:sysClr val="windowText" lastClr="000000"/>
                </a:solidFill>
              </a:rPr>
              <a:t> </a:t>
            </a:r>
            <a:r>
              <a:rPr lang="ru-RU" sz="2800" dirty="0" err="1" smtClean="0">
                <a:solidFill>
                  <a:sysClr val="windowText" lastClr="000000"/>
                </a:solidFill>
              </a:rPr>
              <a:t>самореалізації</a:t>
            </a:r>
            <a:r>
              <a:rPr lang="ru-RU" sz="2800" dirty="0" smtClean="0">
                <a:solidFill>
                  <a:sysClr val="windowText" lastClr="000000"/>
                </a:solidFill>
              </a:rPr>
              <a:t> </a:t>
            </a:r>
            <a:r>
              <a:rPr lang="ru-RU" sz="2800" dirty="0" err="1" smtClean="0">
                <a:solidFill>
                  <a:sysClr val="windowText" lastClr="000000"/>
                </a:solidFill>
              </a:rPr>
              <a:t>особистості</a:t>
            </a:r>
            <a:r>
              <a:rPr lang="ru-RU" sz="2800" dirty="0" smtClean="0">
                <a:solidFill>
                  <a:sysClr val="windowText" lastClr="000000"/>
                </a:solidFill>
              </a:rPr>
              <a:t>; </a:t>
            </a:r>
            <a:r>
              <a:rPr lang="ru-RU" sz="2800" dirty="0" err="1" smtClean="0">
                <a:solidFill>
                  <a:sysClr val="windowText" lastClr="000000"/>
                </a:solidFill>
              </a:rPr>
              <a:t>Щастя.Толерантне</a:t>
            </a:r>
            <a:r>
              <a:rPr lang="ru-RU" sz="2800" dirty="0" smtClean="0">
                <a:solidFill>
                  <a:sysClr val="windowText" lastClr="000000"/>
                </a:solidFill>
              </a:rPr>
              <a:t> </a:t>
            </a:r>
            <a:r>
              <a:rPr lang="ru-RU" sz="2800" dirty="0" err="1" smtClean="0">
                <a:solidFill>
                  <a:sysClr val="windowText" lastClr="000000"/>
                </a:solidFill>
              </a:rPr>
              <a:t>ставлення</a:t>
            </a:r>
            <a:r>
              <a:rPr lang="ru-RU" sz="2800" dirty="0" smtClean="0">
                <a:solidFill>
                  <a:sysClr val="windowText" lastClr="000000"/>
                </a:solidFill>
              </a:rPr>
              <a:t> </a:t>
            </a:r>
            <a:r>
              <a:rPr lang="ru-RU" sz="2800" dirty="0" err="1" smtClean="0">
                <a:solidFill>
                  <a:sysClr val="windowText" lastClr="000000"/>
                </a:solidFill>
              </a:rPr>
              <a:t>оточуючих</a:t>
            </a:r>
            <a:r>
              <a:rPr lang="ru-RU" sz="2800" dirty="0" smtClean="0">
                <a:solidFill>
                  <a:sysClr val="windowText" lastClr="000000"/>
                </a:solidFill>
              </a:rPr>
              <a:t> до людей </a:t>
            </a:r>
            <a:r>
              <a:rPr lang="ru-RU" sz="2800" dirty="0" err="1" smtClean="0">
                <a:solidFill>
                  <a:sysClr val="windowText" lastClr="000000"/>
                </a:solidFill>
              </a:rPr>
              <a:t>з</a:t>
            </a:r>
            <a:r>
              <a:rPr lang="ru-RU" sz="2800" dirty="0" smtClean="0">
                <a:solidFill>
                  <a:sysClr val="windowText" lastClr="000000"/>
                </a:solidFill>
              </a:rPr>
              <a:t> </a:t>
            </a:r>
            <a:r>
              <a:rPr lang="ru-RU" sz="2800" dirty="0" err="1" smtClean="0">
                <a:solidFill>
                  <a:sysClr val="windowText" lastClr="000000"/>
                </a:solidFill>
              </a:rPr>
              <a:t>фізичними</a:t>
            </a:r>
            <a:r>
              <a:rPr lang="ru-RU" sz="2800" dirty="0" smtClean="0">
                <a:solidFill>
                  <a:sysClr val="windowText" lastClr="000000"/>
                </a:solidFill>
              </a:rPr>
              <a:t> </a:t>
            </a:r>
            <a:r>
              <a:rPr lang="ru-RU" sz="2800" dirty="0" err="1" smtClean="0">
                <a:solidFill>
                  <a:sysClr val="windowText" lastClr="000000"/>
                </a:solidFill>
              </a:rPr>
              <a:t>вадами</a:t>
            </a:r>
            <a:r>
              <a:rPr lang="ru-RU" sz="2800" dirty="0" smtClean="0">
                <a:solidFill>
                  <a:sysClr val="windowText" lastClr="000000"/>
                </a:solidFill>
              </a:rPr>
              <a:t>; </a:t>
            </a:r>
          </a:p>
          <a:p>
            <a:r>
              <a:rPr lang="uk-UA" sz="2800" u="sng" dirty="0" smtClean="0">
                <a:solidFill>
                  <a:srgbClr val="FF0000"/>
                </a:solidFill>
              </a:rPr>
              <a:t>Герої твору</a:t>
            </a:r>
            <a:r>
              <a:rPr lang="uk-UA" sz="2800" dirty="0" smtClean="0">
                <a:solidFill>
                  <a:sysClr val="windowText" lastClr="000000"/>
                </a:solidFill>
              </a:rPr>
              <a:t>: Геня </a:t>
            </a:r>
            <a:r>
              <a:rPr lang="uk-UA" sz="2800" dirty="0" err="1" smtClean="0">
                <a:solidFill>
                  <a:sysClr val="windowText" lastClr="000000"/>
                </a:solidFill>
              </a:rPr>
              <a:t>Піраплетчиков</a:t>
            </a:r>
            <a:r>
              <a:rPr lang="uk-UA" sz="2800" dirty="0" smtClean="0">
                <a:solidFill>
                  <a:sysClr val="windowText" lastClr="000000"/>
                </a:solidFill>
              </a:rPr>
              <a:t>, Женя </a:t>
            </a:r>
            <a:r>
              <a:rPr lang="uk-UA" sz="2800" dirty="0" err="1" smtClean="0">
                <a:solidFill>
                  <a:sysClr val="windowText" lastClr="000000"/>
                </a:solidFill>
              </a:rPr>
              <a:t>Айтир</a:t>
            </a:r>
            <a:r>
              <a:rPr lang="uk-UA" sz="2800" dirty="0" smtClean="0">
                <a:solidFill>
                  <a:sysClr val="windowText" lastClr="000000"/>
                </a:solidFill>
              </a:rPr>
              <a:t>, Валя Боброва, Колька </a:t>
            </a:r>
            <a:r>
              <a:rPr lang="uk-UA" sz="2800" dirty="0" err="1" smtClean="0">
                <a:solidFill>
                  <a:sysClr val="windowText" lastClr="000000"/>
                </a:solidFill>
              </a:rPr>
              <a:t>Клюквін</a:t>
            </a:r>
            <a:r>
              <a:rPr lang="uk-UA" sz="2800" dirty="0" smtClean="0">
                <a:solidFill>
                  <a:sysClr val="windowText" lastClr="000000"/>
                </a:solidFill>
              </a:rPr>
              <a:t>, мама і бабуся Гені</a:t>
            </a:r>
            <a:endParaRPr lang="ru-RU" sz="2800" dirty="0" smtClean="0">
              <a:solidFill>
                <a:sysClr val="windowText" lastClr="000000"/>
              </a:solidFill>
            </a:endParaRPr>
          </a:p>
          <a:p>
            <a:endParaRPr lang="ru-RU" sz="2800" dirty="0" smtClean="0">
              <a:solidFill>
                <a:sysClr val="windowText" lastClr="000000"/>
              </a:solidFill>
            </a:endParaRPr>
          </a:p>
          <a:p>
            <a:endParaRPr lang="ru-RU" sz="2800" dirty="0" smtClean="0">
              <a:solidFill>
                <a:sysClr val="windowText" lastClr="000000"/>
              </a:solidFill>
            </a:endParaRPr>
          </a:p>
          <a:p>
            <a:endParaRPr lang="ru-RU" dirty="0" smtClean="0">
              <a:solidFill>
                <a:sysClr val="windowText" lastClr="000000"/>
              </a:solidFill>
            </a:endParaRPr>
          </a:p>
          <a:p>
            <a:endParaRPr lang="ru-RU" dirty="0" smtClean="0">
              <a:solidFill>
                <a:sysClr val="windowText" lastClr="000000"/>
              </a:solidFill>
            </a:endParaRPr>
          </a:p>
          <a:p>
            <a:endParaRPr lang="ru-RU" dirty="0" smtClean="0">
              <a:solidFill>
                <a:sysClr val="windowText" lastClr="000000"/>
              </a:solidFill>
            </a:endParaRPr>
          </a:p>
          <a:p>
            <a:endParaRPr lang="ru-RU" dirty="0" smtClean="0">
              <a:solidFill>
                <a:sysClr val="windowText" lastClr="00000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94</TotalTime>
  <Words>807</Words>
  <Application>Microsoft Office PowerPoint</Application>
  <PresentationFormat>Экран (4:3)</PresentationFormat>
  <Paragraphs>64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Изящная</vt:lpstr>
      <vt:lpstr>Третє лютого класна робота Людмила УЛіцька «Паперова перемога». Чи можуть вороги стати друзями? </vt:lpstr>
      <vt:lpstr>Мета уроку:</vt:lpstr>
      <vt:lpstr>Чи знайома вам подібна ситуація?  Вона взята з життя чи вигадана? Чи хотіли б ви навчитися знаходити шляхи розв’язання проблемної життєвої ситуації?  Як на вашу думку, чи знадобляться вам подібні знання і вміння в подальшому житті? </vt:lpstr>
      <vt:lpstr>Слайд 4</vt:lpstr>
      <vt:lpstr>Проблеми, що піднімаються в оповіданні</vt:lpstr>
      <vt:lpstr>Слайд 6</vt:lpstr>
      <vt:lpstr>Слайд 7</vt:lpstr>
      <vt:lpstr>Слайд 8</vt:lpstr>
      <vt:lpstr>Паспорт твору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Людмила УЛіцька «Паперова перемога».</dc:title>
  <dc:creator>Валя Александровна</dc:creator>
  <cp:lastModifiedBy>Admin</cp:lastModifiedBy>
  <cp:revision>13</cp:revision>
  <dcterms:created xsi:type="dcterms:W3CDTF">2022-02-01T09:31:57Z</dcterms:created>
  <dcterms:modified xsi:type="dcterms:W3CDTF">2022-02-21T13:49:55Z</dcterms:modified>
</cp:coreProperties>
</file>