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127B5-2616-4A82-ACF8-BDAFD32DD468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1E942-CBAB-4E1B-83E6-9EA2E2BEBF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8791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127B5-2616-4A82-ACF8-BDAFD32DD468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1E942-CBAB-4E1B-83E6-9EA2E2BEBF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0109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127B5-2616-4A82-ACF8-BDAFD32DD468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1E942-CBAB-4E1B-83E6-9EA2E2BEBF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9143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127B5-2616-4A82-ACF8-BDAFD32DD468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1E942-CBAB-4E1B-83E6-9EA2E2BEBF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2442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127B5-2616-4A82-ACF8-BDAFD32DD468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1E942-CBAB-4E1B-83E6-9EA2E2BEBF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9308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127B5-2616-4A82-ACF8-BDAFD32DD468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1E942-CBAB-4E1B-83E6-9EA2E2BEBF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864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127B5-2616-4A82-ACF8-BDAFD32DD468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1E942-CBAB-4E1B-83E6-9EA2E2BEBF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04197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127B5-2616-4A82-ACF8-BDAFD32DD468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1E942-CBAB-4E1B-83E6-9EA2E2BEBF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0230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1E942-CBAB-4E1B-83E6-9EA2E2BEBF18}" type="slidenum">
              <a:rPr lang="ru-RU" smtClean="0"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127B5-2616-4A82-ACF8-BDAFD32DD468}" type="datetimeFigureOut">
              <a:rPr lang="ru-RU" smtClean="0"/>
              <a:t>07.11.2024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42815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127B5-2616-4A82-ACF8-BDAFD32DD468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1E942-CBAB-4E1B-83E6-9EA2E2BEBF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2141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127B5-2616-4A82-ACF8-BDAFD32DD468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1E942-CBAB-4E1B-83E6-9EA2E2BEBF18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097196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127B5-2616-4A82-ACF8-BDAFD32DD468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1E942-CBAB-4E1B-83E6-9EA2E2BEBF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41030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127B5-2616-4A82-ACF8-BDAFD32DD468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1E942-CBAB-4E1B-83E6-9EA2E2BEBF18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60483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127B5-2616-4A82-ACF8-BDAFD32DD468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1E942-CBAB-4E1B-83E6-9EA2E2BEBF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73660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127B5-2616-4A82-ACF8-BDAFD32DD468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1E942-CBAB-4E1B-83E6-9EA2E2BEBF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9304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127B5-2616-4A82-ACF8-BDAFD32DD468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1E942-CBAB-4E1B-83E6-9EA2E2BEBF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1377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4127B5-2616-4A82-ACF8-BDAFD32DD468}" type="datetimeFigureOut">
              <a:rPr lang="ru-RU" smtClean="0"/>
              <a:t>07.11.2024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7F1E942-CBAB-4E1B-83E6-9EA2E2BEBF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8014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518615"/>
            <a:ext cx="7766936" cy="4629117"/>
          </a:xfrm>
        </p:spPr>
        <p:txBody>
          <a:bodyPr/>
          <a:lstStyle/>
          <a:p>
            <a:r>
              <a:rPr lang="uk-UA" sz="6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Моріс Метерлінк</a:t>
            </a:r>
            <a:br>
              <a:rPr lang="uk-UA" sz="6000" dirty="0" smtClean="0">
                <a:solidFill>
                  <a:srgbClr val="002060"/>
                </a:solidFill>
                <a:latin typeface="Arial Black" panose="020B0A04020102020204" pitchFamily="34" charset="0"/>
              </a:rPr>
            </a:br>
            <a:r>
              <a:rPr lang="uk-UA" sz="6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як теоретик і практик </a:t>
            </a:r>
            <a:br>
              <a:rPr lang="uk-UA" sz="6000" dirty="0" smtClean="0">
                <a:solidFill>
                  <a:srgbClr val="002060"/>
                </a:solidFill>
                <a:latin typeface="Arial Black" panose="020B0A04020102020204" pitchFamily="34" charset="0"/>
              </a:rPr>
            </a:br>
            <a:r>
              <a:rPr lang="uk-UA" sz="6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«нової драми»</a:t>
            </a:r>
            <a:endParaRPr lang="ru-RU" sz="60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507067" y="5147732"/>
            <a:ext cx="7766936" cy="1034704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320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1737815"/>
          </a:xfrm>
        </p:spPr>
        <p:txBody>
          <a:bodyPr>
            <a:normAutofit fontScale="90000"/>
          </a:bodyPr>
          <a:lstStyle/>
          <a:p>
            <a:pPr algn="r"/>
            <a:r>
              <a:rPr lang="uk-UA" sz="4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«Бути мудрим означає передусім: навчитися бути щасливим…»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М.Метерлінк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2347415"/>
            <a:ext cx="8596668" cy="435363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Бельгійський драматург і мислитель, лауреат Нобелівської премії    (1911р.). </a:t>
            </a:r>
          </a:p>
          <a:p>
            <a:pPr marL="0" indent="0" algn="just">
              <a:buNone/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На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зламі ХІХ-ХХ ст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вплив символізму позначився не лише на ліриці, а й на  драматургії. </a:t>
            </a:r>
          </a:p>
          <a:p>
            <a:pPr marL="0" indent="0" algn="just">
              <a:buNone/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Найвидатніші твори М. Метерлінка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створені в цей час, вважаються зразками  символістської драми.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4746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64358"/>
          </a:xfrm>
        </p:spPr>
        <p:txBody>
          <a:bodyPr/>
          <a:lstStyle/>
          <a:p>
            <a:pPr algn="ctr"/>
            <a:r>
              <a:rPr lang="uk-UA" dirty="0" smtClean="0">
                <a:latin typeface="Arial Black" panose="020B0A04020102020204" pitchFamily="34" charset="0"/>
              </a:rPr>
              <a:t>Життя і творчість митця</a:t>
            </a:r>
            <a:endParaRPr lang="ru-RU" dirty="0">
              <a:latin typeface="Arial Black" panose="020B0A04020102020204" pitchFamily="34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3516" y="2042129"/>
            <a:ext cx="2576762" cy="3880773"/>
          </a:xfrm>
        </p:spPr>
      </p:pic>
      <p:pic>
        <p:nvPicPr>
          <p:cNvPr id="18" name="Объект 1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0993" y="1923671"/>
            <a:ext cx="3603009" cy="4117691"/>
          </a:xfrm>
        </p:spPr>
      </p:pic>
    </p:spTree>
    <p:extLst>
      <p:ext uri="{BB962C8B-B14F-4D97-AF65-F5344CB8AC3E}">
        <p14:creationId xmlns:p14="http://schemas.microsoft.com/office/powerpoint/2010/main" val="906830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30480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009935"/>
            <a:ext cx="8596668" cy="569111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uk-UA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29.08.1862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– народився в бельгійському містечку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Гент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родині землевласника. Після закінчення школи навчався в єзуїтському коледжі. В цей ас майбутній драматург цікавився поезією, однак його захоплення не було підтримане батьками. </a:t>
            </a:r>
          </a:p>
          <a:p>
            <a:pPr marL="0" indent="0" algn="just">
              <a:buNone/>
            </a:pPr>
            <a:r>
              <a:rPr lang="uk-UA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1881-1885 рр.-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вивчав право у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Гентському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університеті (за наполяганням родини).Отримавши ступінь доктора права, Метерлінк три роки працював адвокатом.</a:t>
            </a:r>
          </a:p>
          <a:p>
            <a:pPr marL="0" indent="0" algn="just">
              <a:buNone/>
            </a:pPr>
            <a:r>
              <a:rPr lang="uk-UA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1885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р.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здійснив поїздку до Парижа, де познайомився  з багатьма відомими французькими літераторами, що мало неабиякий вплив на творчий розвиток письменника.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610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25020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982639"/>
            <a:ext cx="8596668" cy="551369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1889 р.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вийшла друком його перша  збірка поезій 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«Тепличні квіти»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 перша драма 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«Принцеса </a:t>
            </a:r>
            <a:r>
              <a:rPr lang="uk-UA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Мален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 отримала високу оцінку у пресі. </a:t>
            </a:r>
          </a:p>
          <a:p>
            <a:pPr marL="0" indent="0" algn="just">
              <a:buNone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Відтоді Моріс Метерлінк присвятив себе літературній праці.</a:t>
            </a:r>
          </a:p>
          <a:p>
            <a:pPr marL="0" indent="0" algn="just">
              <a:buNone/>
            </a:pPr>
            <a:r>
              <a:rPr lang="uk-UA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межі ХІХ-ХХ ст.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він створює найкращі п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єси: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Сліпі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(1890),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Пелеас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Мелізанда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(1892),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«Там,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усередині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«Смерть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Тентажіля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(1984),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Монна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Ванна»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(1902),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«Диво Святого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Антонія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(1903); а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філософські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праці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«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Скарби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смиренних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(1896), «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бджіл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(1901) та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7133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77334" y="459475"/>
            <a:ext cx="8596668" cy="782471"/>
          </a:xfrm>
        </p:spPr>
        <p:txBody>
          <a:bodyPr/>
          <a:lstStyle/>
          <a:p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 </a:t>
            </a:r>
            <a:r>
              <a:rPr lang="uk-UA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1896 р. </a:t>
            </a: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Метерлінк живе у Франції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677334" y="1528549"/>
            <a:ext cx="5846296" cy="451281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uk-UA" sz="6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1908 р. – написана блискуча</a:t>
            </a:r>
          </a:p>
          <a:p>
            <a:pPr marL="0" indent="0" algn="ctr">
              <a:buNone/>
            </a:pPr>
            <a:r>
              <a:rPr lang="uk-UA" sz="6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</a:t>
            </a:r>
            <a:r>
              <a:rPr lang="en-US" sz="6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6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єса</a:t>
            </a:r>
            <a:r>
              <a:rPr lang="uk-UA" sz="6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-феєрія «Синій птах»</a:t>
            </a:r>
            <a:endParaRPr lang="ru-RU" sz="6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7780" y="1528549"/>
            <a:ext cx="2421980" cy="3557823"/>
          </a:xfrm>
        </p:spPr>
      </p:pic>
    </p:spTree>
    <p:extLst>
      <p:ext uri="{BB962C8B-B14F-4D97-AF65-F5344CB8AC3E}">
        <p14:creationId xmlns:p14="http://schemas.microsoft.com/office/powerpoint/2010/main" val="140778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91483" y="459474"/>
            <a:ext cx="8596668" cy="345744"/>
          </a:xfrm>
        </p:spPr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677334" y="1064525"/>
            <a:ext cx="4184035" cy="497683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uk-UA" sz="4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1911 р. – драматургу була присуджена Нобелівська премія з літератури</a:t>
            </a:r>
            <a:r>
              <a:rPr lang="uk-UA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6085" y="1815153"/>
            <a:ext cx="3207222" cy="3930554"/>
          </a:xfrm>
        </p:spPr>
      </p:pic>
    </p:spTree>
    <p:extLst>
      <p:ext uri="{BB962C8B-B14F-4D97-AF65-F5344CB8AC3E}">
        <p14:creationId xmlns:p14="http://schemas.microsoft.com/office/powerpoint/2010/main" val="979340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63035" y="186519"/>
            <a:ext cx="8596668" cy="42763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677334" y="941696"/>
            <a:ext cx="4184035" cy="5099665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1895 р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Моріс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зустрів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Жоржетту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Леблан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актрису і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співачку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яка стала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супутницею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23 роки. Вона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дружиною, секретарем і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імпресаріо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оберігала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спокій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021" y="1392073"/>
            <a:ext cx="3035127" cy="3748536"/>
          </a:xfrm>
        </p:spPr>
      </p:pic>
    </p:spTree>
    <p:extLst>
      <p:ext uri="{BB962C8B-B14F-4D97-AF65-F5344CB8AC3E}">
        <p14:creationId xmlns:p14="http://schemas.microsoft.com/office/powerpoint/2010/main" val="288947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386687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77334" y="1323833"/>
            <a:ext cx="4184035" cy="4717528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en-US" sz="3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1919 </a:t>
            </a:r>
            <a:r>
              <a:rPr lang="uk-UA" sz="36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р. </a:t>
            </a: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драматург одружився з акторкою</a:t>
            </a:r>
          </a:p>
          <a:p>
            <a:pPr marL="0" indent="0" algn="r">
              <a:buNone/>
            </a:pP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uk-UA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ене</a:t>
            </a: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Дагон</a:t>
            </a: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виконавицею однієї з ролей у його «Синьому птахові»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2310" y="1787858"/>
            <a:ext cx="2234679" cy="3575712"/>
          </a:xfrm>
        </p:spPr>
      </p:pic>
    </p:spTree>
    <p:extLst>
      <p:ext uri="{BB962C8B-B14F-4D97-AF65-F5344CB8AC3E}">
        <p14:creationId xmlns:p14="http://schemas.microsoft.com/office/powerpoint/2010/main" val="341554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40033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405719"/>
            <a:ext cx="8596668" cy="4635643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Він і надалі продовжував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плідно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працювати: створив</a:t>
            </a:r>
          </a:p>
          <a:p>
            <a:pPr marL="0" indent="0" algn="just">
              <a:buNone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чимало п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єс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філософських творів. Однак увесь цей </a:t>
            </a:r>
          </a:p>
          <a:p>
            <a:pPr marL="0" indent="0" algn="just">
              <a:buNone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доробок залишився у затінку написаного раніше. </a:t>
            </a:r>
          </a:p>
          <a:p>
            <a:pPr marL="0" indent="0" algn="just">
              <a:buNone/>
            </a:pPr>
            <a:endParaRPr lang="uk-U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uk-UA" sz="35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«Сцена - це те місце, де вмирають великі твори»</a:t>
            </a:r>
          </a:p>
          <a:p>
            <a:pPr marL="0" indent="0" algn="just">
              <a:buNone/>
            </a:pPr>
            <a:r>
              <a:rPr lang="uk-UA" sz="35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5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</a:t>
            </a:r>
            <a:r>
              <a:rPr lang="uk-UA" sz="35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М.Метерлінк</a:t>
            </a:r>
            <a:endParaRPr lang="uk-UA" sz="3500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uk-U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Напередодні Другої світової війни М. Метерлінк </a:t>
            </a:r>
          </a:p>
          <a:p>
            <a:pPr marL="0" indent="0" algn="just">
              <a:buNone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переїжджає спочатку до Португалії, а згодом – до </a:t>
            </a:r>
          </a:p>
          <a:p>
            <a:pPr marL="0" indent="0" algn="just">
              <a:buNone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США, де потерпає від нестатків.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0892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386687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394579" y="1387374"/>
            <a:ext cx="5468328" cy="46632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1947 р.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драматург повернувся до Ніцци. Де й провів решту свого життя. </a:t>
            </a:r>
          </a:p>
          <a:p>
            <a:pPr marL="0" indent="0">
              <a:buNone/>
            </a:pPr>
            <a:r>
              <a:rPr lang="uk-UA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1948 р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побачила світ книжка його мемуарів «Блакитні бульбашки», сповнені вдячності за прожите життя.</a:t>
            </a:r>
          </a:p>
          <a:p>
            <a:pPr marL="0" indent="0">
              <a:buNone/>
            </a:pPr>
            <a:r>
              <a:rPr lang="uk-UA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06.05.1949 р.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Моріс Метерлінк помер у Ніцці.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991" y="2374710"/>
            <a:ext cx="2991028" cy="2688621"/>
          </a:xfrm>
        </p:spPr>
      </p:pic>
    </p:spTree>
    <p:extLst>
      <p:ext uri="{BB962C8B-B14F-4D97-AF65-F5344CB8AC3E}">
        <p14:creationId xmlns:p14="http://schemas.microsoft.com/office/powerpoint/2010/main" val="1323365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32346"/>
          </a:xfrm>
        </p:spPr>
        <p:txBody>
          <a:bodyPr>
            <a:normAutofit/>
          </a:bodyPr>
          <a:lstStyle/>
          <a:p>
            <a:r>
              <a:rPr lang="uk-UA" sz="2400" dirty="0" smtClean="0">
                <a:latin typeface="Arial Black" panose="020B0A04020102020204" pitchFamily="34" charset="0"/>
              </a:rPr>
              <a:t>Характерні риси драматургії М. Метерлінка:</a:t>
            </a:r>
            <a:endParaRPr lang="ru-RU" sz="2400" dirty="0">
              <a:latin typeface="Arial Black" panose="020B0A04020102020204" pitchFamily="34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677334" y="1132765"/>
            <a:ext cx="8596668" cy="4908598"/>
          </a:xfrm>
        </p:spPr>
        <p:txBody>
          <a:bodyPr>
            <a:normAutofit lnSpcReduction="10000"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uk-UA" sz="2400" dirty="0">
                <a:latin typeface="Arial Black" panose="020B0A04020102020204" pitchFamily="34" charset="0"/>
              </a:rPr>
              <a:t>з</a:t>
            </a:r>
            <a:r>
              <a:rPr lang="uk-UA" sz="2400" dirty="0" smtClean="0">
                <a:latin typeface="Arial Black" panose="020B0A04020102020204" pitchFamily="34" charset="0"/>
              </a:rPr>
              <a:t>ображення повсякденності в незвичному світлі, що </a:t>
            </a:r>
            <a:r>
              <a:rPr lang="uk-UA" sz="2400" dirty="0" err="1" smtClean="0">
                <a:latin typeface="Arial Black" panose="020B0A04020102020204" pitchFamily="34" charset="0"/>
              </a:rPr>
              <a:t>вияскравлює</a:t>
            </a:r>
            <a:r>
              <a:rPr lang="uk-UA" sz="2400" dirty="0" smtClean="0">
                <a:latin typeface="Arial Black" panose="020B0A04020102020204" pitchFamily="34" charset="0"/>
              </a:rPr>
              <a:t> містичний вимір буденних речей та явищ;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uk-UA" sz="2400" dirty="0">
                <a:latin typeface="Arial Black" panose="020B0A04020102020204" pitchFamily="34" charset="0"/>
              </a:rPr>
              <a:t>с</a:t>
            </a:r>
            <a:r>
              <a:rPr lang="uk-UA" sz="2400" dirty="0" smtClean="0">
                <a:latin typeface="Arial Black" panose="020B0A04020102020204" pitchFamily="34" charset="0"/>
              </a:rPr>
              <a:t>воєрідне унаочнення абстрактних понять (життя, смерть, щастя тощо) в окремих ситуаціях, образах-символах, а також персонажах, які зазвичай уособлюють певні буттєві питання;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uk-UA" sz="2400" dirty="0">
                <a:latin typeface="Arial Black" panose="020B0A04020102020204" pitchFamily="34" charset="0"/>
              </a:rPr>
              <a:t>н</a:t>
            </a:r>
            <a:r>
              <a:rPr lang="uk-UA" sz="2400" dirty="0" smtClean="0">
                <a:latin typeface="Arial Black" panose="020B0A04020102020204" pitchFamily="34" charset="0"/>
              </a:rPr>
              <a:t>аявність провідних мотивів Фатуму й таємниці, що вказують на беззахисність людини перед незбагненними законами буття;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uk-UA" sz="2400" dirty="0">
                <a:latin typeface="Arial Black" panose="020B0A04020102020204" pitchFamily="34" charset="0"/>
              </a:rPr>
              <a:t>с</a:t>
            </a:r>
            <a:r>
              <a:rPr lang="uk-UA" sz="2400" dirty="0" smtClean="0">
                <a:latin typeface="Arial Black" panose="020B0A04020102020204" pitchFamily="34" charset="0"/>
              </a:rPr>
              <a:t>творення на </a:t>
            </a:r>
            <a:r>
              <a:rPr lang="uk-UA" sz="2400" dirty="0" err="1" smtClean="0">
                <a:latin typeface="Arial Black" panose="020B0A04020102020204" pitchFamily="34" charset="0"/>
              </a:rPr>
              <a:t>кону</a:t>
            </a:r>
            <a:r>
              <a:rPr lang="uk-UA" sz="2400" dirty="0" smtClean="0">
                <a:latin typeface="Arial Black" panose="020B0A04020102020204" pitchFamily="34" charset="0"/>
              </a:rPr>
              <a:t> атмосфери таємничості;</a:t>
            </a:r>
          </a:p>
          <a:p>
            <a:pPr>
              <a:buFont typeface="Wingdings" panose="05000000000000000000" pitchFamily="2" charset="2"/>
              <a:buChar char="§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3497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37303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150655"/>
            <a:ext cx="8596668" cy="5222849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uk-UA" sz="2000" dirty="0">
                <a:latin typeface="Arial Black" panose="020B0A04020102020204" pitchFamily="34" charset="0"/>
              </a:rPr>
              <a:t>Персонажі, позбавлені соціальних характеристик та індивідуальних психологічних рис, натомість покликані виражати людську душу;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uk-UA" sz="2000" dirty="0" smtClean="0">
                <a:latin typeface="Arial Black" panose="020B0A04020102020204" pitchFamily="34" charset="0"/>
              </a:rPr>
              <a:t>Використання казкових сюжетів та фантастичних елементів, занурення у царину ірраціонального;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uk-UA" sz="2000" dirty="0" smtClean="0">
                <a:latin typeface="Arial Black" panose="020B0A04020102020204" pitchFamily="34" charset="0"/>
              </a:rPr>
              <a:t>Гранична простота фабули п</a:t>
            </a:r>
            <a:r>
              <a:rPr lang="en-US" sz="2000" dirty="0" smtClean="0">
                <a:latin typeface="Arial Black" panose="020B0A04020102020204" pitchFamily="34" charset="0"/>
              </a:rPr>
              <a:t>’</a:t>
            </a:r>
            <a:r>
              <a:rPr lang="uk-UA" sz="2000" dirty="0" err="1" smtClean="0">
                <a:latin typeface="Arial Black" panose="020B0A04020102020204" pitchFamily="34" charset="0"/>
              </a:rPr>
              <a:t>єс</a:t>
            </a:r>
            <a:r>
              <a:rPr lang="uk-UA" sz="2000" dirty="0" smtClean="0">
                <a:latin typeface="Arial Black" panose="020B0A04020102020204" pitchFamily="34" charset="0"/>
              </a:rPr>
              <a:t>, певна «статичність» сценічної дії, зумовлена передусім наголошенням на зображенні духовного життя людини;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uk-UA" sz="2000" dirty="0" smtClean="0">
                <a:latin typeface="Arial Black" panose="020B0A04020102020204" pitchFamily="34" charset="0"/>
              </a:rPr>
              <a:t>Розробка «другого діалогу», який повинен висвітлювати за звичайним зовнішнім діалогом істинне спілкування душ (котре часто відбувається у «мовчанні», що його </a:t>
            </a:r>
            <a:r>
              <a:rPr lang="uk-UA" sz="2000" dirty="0" err="1" smtClean="0">
                <a:latin typeface="Arial Black" panose="020B0A04020102020204" pitchFamily="34" charset="0"/>
              </a:rPr>
              <a:t>емоційно</a:t>
            </a:r>
            <a:r>
              <a:rPr lang="uk-UA" sz="2000" dirty="0" smtClean="0">
                <a:latin typeface="Arial Black" panose="020B0A04020102020204" pitchFamily="34" charset="0"/>
              </a:rPr>
              <a:t>-смислові відтінки невичерпні).</a:t>
            </a:r>
            <a:endParaRPr lang="ru-RU" sz="2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9526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77334" y="445827"/>
            <a:ext cx="8596668" cy="727880"/>
          </a:xfrm>
        </p:spPr>
        <p:txBody>
          <a:bodyPr>
            <a:normAutofit/>
          </a:bodyPr>
          <a:lstStyle/>
          <a:p>
            <a:pPr algn="ctr"/>
            <a:r>
              <a:rPr lang="uk-UA" dirty="0" smtClean="0">
                <a:solidFill>
                  <a:srgbClr val="002060"/>
                </a:solidFill>
              </a:rPr>
              <a:t>ДЯКУЮ ЗА РОБОТУ 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152" y="1343547"/>
            <a:ext cx="4017495" cy="3910842"/>
          </a:xfrm>
        </p:spPr>
      </p:pic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5923128" y="2160589"/>
            <a:ext cx="3350876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 smtClean="0"/>
              <a:t> </a:t>
            </a: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uk-UA" dirty="0" smtClean="0"/>
          </a:p>
          <a:p>
            <a:pPr marL="0" indent="0" algn="r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Підготувала: вчитель вечірньої (змінної) школи №20 м. Києва Кошара Т. С.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9086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111</TotalTime>
  <Words>636</Words>
  <Application>Microsoft Office PowerPoint</Application>
  <PresentationFormat>Широкоэкранный</PresentationFormat>
  <Paragraphs>50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Arial</vt:lpstr>
      <vt:lpstr>Arial Black</vt:lpstr>
      <vt:lpstr>Times New Roman</vt:lpstr>
      <vt:lpstr>Trebuchet MS</vt:lpstr>
      <vt:lpstr>Wingdings</vt:lpstr>
      <vt:lpstr>Wingdings 3</vt:lpstr>
      <vt:lpstr>Грань</vt:lpstr>
      <vt:lpstr>Моріс Метерлінк  як теоретик і практик  «нової драми»</vt:lpstr>
      <vt:lpstr>«Бути мудрим означає передусім: навчитися бути щасливим…» М.Метерлінк</vt:lpstr>
      <vt:lpstr>Життя і творчість митця</vt:lpstr>
      <vt:lpstr>Презентация PowerPoint</vt:lpstr>
      <vt:lpstr>Презентация PowerPoint</vt:lpstr>
      <vt:lpstr>Від 1896 р. Метерлінк живе у Франції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Характерні риси драматургії М. Метерлінка:</vt:lpstr>
      <vt:lpstr>Презентация PowerPoint</vt:lpstr>
      <vt:lpstr>ДЯКУЮ ЗА РОБОТУ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17</cp:revision>
  <dcterms:created xsi:type="dcterms:W3CDTF">2024-10-24T09:04:32Z</dcterms:created>
  <dcterms:modified xsi:type="dcterms:W3CDTF">2024-11-07T14:41:53Z</dcterms:modified>
</cp:coreProperties>
</file>