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56" r:id="rId2"/>
    <p:sldId id="257" r:id="rId3"/>
    <p:sldId id="261" r:id="rId4"/>
    <p:sldId id="259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48586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66039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67826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13747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17874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44507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41989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47125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59876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30606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03751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13538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137389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89279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29931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45721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26394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526DFC-376F-4362-ABBC-7FDA4010502F}" type="datetimeFigureOut">
              <a:rPr lang="ru-UA" smtClean="0"/>
              <a:t>02.02.2025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ru-UA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FB90056-F589-4A17-B29C-77C1821BAB1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3983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5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jpeg"/><Relationship Id="rId5" Type="http://schemas.openxmlformats.org/officeDocument/2006/relationships/image" Target="../media/image13.wmf"/><Relationship Id="rId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F298B-CD7A-4859-A6D0-5CEE85088F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1717" y="1374031"/>
            <a:ext cx="8988804" cy="3818753"/>
          </a:xfrm>
        </p:spPr>
        <p:txBody>
          <a:bodyPr/>
          <a:lstStyle/>
          <a:p>
            <a:pPr algn="ctr"/>
            <a:r>
              <a:rPr lang="uk-UA" sz="4400" dirty="0"/>
              <a:t>Англія. О. </a:t>
            </a:r>
            <a:r>
              <a:rPr lang="uk-UA" sz="4400" dirty="0" err="1"/>
              <a:t>Вайльд</a:t>
            </a:r>
            <a:r>
              <a:rPr lang="uk-UA" sz="4400" dirty="0"/>
              <a:t>. </a:t>
            </a:r>
            <a:br>
              <a:rPr lang="uk-UA" sz="4400" dirty="0"/>
            </a:br>
            <a:r>
              <a:rPr lang="uk-UA" sz="4400" dirty="0" err="1"/>
              <a:t>Ідейно</a:t>
            </a:r>
            <a:r>
              <a:rPr lang="uk-UA" sz="4400" dirty="0"/>
              <a:t>-естетичні погляди і творчий шлях митця. Проблеми краси й моралі в романі «Портрет Доріана </a:t>
            </a:r>
            <a:r>
              <a:rPr lang="uk-UA" sz="4400" dirty="0" err="1"/>
              <a:t>Грея</a:t>
            </a:r>
            <a:r>
              <a:rPr lang="uk-UA" sz="4400" dirty="0"/>
              <a:t>»</a:t>
            </a:r>
            <a:endParaRPr lang="ru-UA" sz="4400" dirty="0"/>
          </a:p>
        </p:txBody>
      </p:sp>
    </p:spTree>
    <p:extLst>
      <p:ext uri="{BB962C8B-B14F-4D97-AF65-F5344CB8AC3E}">
        <p14:creationId xmlns:p14="http://schemas.microsoft.com/office/powerpoint/2010/main" val="1411007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E12A0-7120-4403-B724-91353DB6D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Епіграф до уроку</a:t>
            </a:r>
            <a:endParaRPr lang="ru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E59C5-5116-4086-96B4-6EE61084C3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0506" y="2595110"/>
            <a:ext cx="6332255" cy="4124471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3200" dirty="0"/>
              <a:t>«Егоїзм не в тому, </a:t>
            </a:r>
            <a:r>
              <a:rPr lang="ru-RU" sz="3200" dirty="0" err="1"/>
              <a:t>що</a:t>
            </a:r>
            <a:r>
              <a:rPr lang="ru-RU" sz="3200" dirty="0"/>
              <a:t> </a:t>
            </a:r>
            <a:r>
              <a:rPr lang="ru-RU" sz="3200" dirty="0" err="1"/>
              <a:t>людина</a:t>
            </a:r>
            <a:r>
              <a:rPr lang="ru-RU" sz="3200" dirty="0"/>
              <a:t> </a:t>
            </a:r>
            <a:r>
              <a:rPr lang="ru-RU" sz="3200" dirty="0" err="1"/>
              <a:t>живе</a:t>
            </a:r>
            <a:r>
              <a:rPr lang="ru-RU" sz="3200" dirty="0"/>
              <a:t> як </a:t>
            </a:r>
            <a:r>
              <a:rPr lang="ru-RU" sz="3200" dirty="0" err="1"/>
              <a:t>хоче</a:t>
            </a:r>
            <a:r>
              <a:rPr lang="ru-RU" sz="3200" dirty="0"/>
              <a:t>, а в тому, </a:t>
            </a:r>
            <a:r>
              <a:rPr lang="ru-RU" sz="3200" dirty="0" err="1"/>
              <a:t>що</a:t>
            </a:r>
            <a:r>
              <a:rPr lang="ru-RU" sz="3200" dirty="0"/>
              <a:t> вона </a:t>
            </a:r>
            <a:r>
              <a:rPr lang="ru-RU" sz="3200" dirty="0" err="1"/>
              <a:t>змушує</a:t>
            </a:r>
            <a:r>
              <a:rPr lang="ru-RU" sz="3200" dirty="0"/>
              <a:t> </a:t>
            </a:r>
            <a:r>
              <a:rPr lang="ru-RU" sz="3200" dirty="0" err="1"/>
              <a:t>інших</a:t>
            </a:r>
            <a:r>
              <a:rPr lang="ru-RU" sz="3200" dirty="0"/>
              <a:t> </a:t>
            </a:r>
            <a:r>
              <a:rPr lang="ru-RU" sz="3200" dirty="0" err="1"/>
              <a:t>жити</a:t>
            </a:r>
            <a:r>
              <a:rPr lang="ru-RU" sz="3200" dirty="0"/>
              <a:t> за </a:t>
            </a:r>
            <a:r>
              <a:rPr lang="ru-RU" sz="3200" dirty="0" err="1"/>
              <a:t>своїми</a:t>
            </a:r>
            <a:r>
              <a:rPr lang="ru-RU" sz="3200" dirty="0"/>
              <a:t> принципами.»</a:t>
            </a:r>
          </a:p>
          <a:p>
            <a:pPr marL="0" indent="0" algn="r">
              <a:buNone/>
            </a:pPr>
            <a:endParaRPr lang="ru-RU" sz="3200" dirty="0"/>
          </a:p>
          <a:p>
            <a:pPr marL="0" indent="0" algn="r">
              <a:buNone/>
            </a:pPr>
            <a:r>
              <a:rPr lang="ru-RU" sz="3200" dirty="0"/>
              <a:t>О. Уайльд</a:t>
            </a:r>
            <a:endParaRPr lang="ru-UA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79C0947-6388-49D4-B7E5-76BA7198C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72" y="2160011"/>
            <a:ext cx="3053855" cy="459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25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E12A0-7120-4403-B724-91353DB6D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Вікторіанська епоха</a:t>
            </a:r>
            <a:endParaRPr lang="ru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E59C5-5116-4086-96B4-6EE61084C3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51829"/>
            <a:ext cx="12029813" cy="4506171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3800" dirty="0" err="1"/>
              <a:t>Вікторіа́нська</a:t>
            </a:r>
            <a:r>
              <a:rPr lang="ru-RU" sz="3800" dirty="0"/>
              <a:t> </a:t>
            </a:r>
            <a:r>
              <a:rPr lang="ru-RU" sz="3800" dirty="0" err="1"/>
              <a:t>епо́ха</a:t>
            </a:r>
            <a:r>
              <a:rPr lang="ru-RU" sz="3800" dirty="0"/>
              <a:t> — </a:t>
            </a:r>
            <a:r>
              <a:rPr lang="ru-RU" sz="3800" dirty="0" err="1"/>
              <a:t>період</a:t>
            </a:r>
            <a:r>
              <a:rPr lang="ru-RU" sz="3800" dirty="0"/>
              <a:t> </a:t>
            </a:r>
            <a:r>
              <a:rPr lang="ru-RU" sz="3800" dirty="0" err="1"/>
              <a:t>історії</a:t>
            </a:r>
            <a:r>
              <a:rPr lang="ru-RU" sz="3800" dirty="0"/>
              <a:t> </a:t>
            </a:r>
            <a:r>
              <a:rPr lang="ru-RU" sz="3800" dirty="0" err="1"/>
              <a:t>Великої</a:t>
            </a:r>
            <a:r>
              <a:rPr lang="ru-RU" sz="3800" dirty="0"/>
              <a:t> </a:t>
            </a:r>
            <a:r>
              <a:rPr lang="ru-RU" sz="3800" dirty="0" err="1"/>
              <a:t>Британії</a:t>
            </a:r>
            <a:r>
              <a:rPr lang="ru-RU" sz="3800" dirty="0"/>
              <a:t>, </a:t>
            </a:r>
            <a:r>
              <a:rPr lang="ru-RU" sz="3800" dirty="0" err="1"/>
              <a:t>який</a:t>
            </a:r>
            <a:r>
              <a:rPr lang="ru-RU" sz="3800" dirty="0"/>
              <a:t> </a:t>
            </a:r>
            <a:r>
              <a:rPr lang="ru-RU" sz="3800" dirty="0" err="1"/>
              <a:t>хронологічно</a:t>
            </a:r>
            <a:r>
              <a:rPr lang="ru-RU" sz="3800" dirty="0"/>
              <a:t> </a:t>
            </a:r>
            <a:r>
              <a:rPr lang="ru-RU" sz="3800" dirty="0" err="1"/>
              <a:t>приблизно</a:t>
            </a:r>
            <a:r>
              <a:rPr lang="ru-RU" sz="3800" dirty="0"/>
              <a:t> </a:t>
            </a:r>
            <a:r>
              <a:rPr lang="ru-RU" sz="3800" dirty="0" err="1"/>
              <a:t>збігається</a:t>
            </a:r>
            <a:r>
              <a:rPr lang="ru-RU" sz="3800" dirty="0"/>
              <a:t> та </a:t>
            </a:r>
            <a:r>
              <a:rPr lang="ru-RU" sz="3800" dirty="0" err="1"/>
              <a:t>пов'язується</a:t>
            </a:r>
            <a:r>
              <a:rPr lang="ru-RU" sz="3800" dirty="0"/>
              <a:t> з </a:t>
            </a:r>
            <a:r>
              <a:rPr lang="ru-RU" sz="3800" dirty="0" err="1"/>
              <a:t>правлінням</a:t>
            </a:r>
            <a:r>
              <a:rPr lang="ru-RU" sz="3800" dirty="0"/>
              <a:t> </a:t>
            </a:r>
            <a:r>
              <a:rPr lang="ru-RU" sz="3800" dirty="0" err="1"/>
              <a:t>королеви</a:t>
            </a:r>
            <a:r>
              <a:rPr lang="ru-RU" sz="3800" dirty="0"/>
              <a:t> </a:t>
            </a:r>
            <a:r>
              <a:rPr lang="ru-RU" sz="3800" dirty="0" err="1"/>
              <a:t>Великої</a:t>
            </a:r>
            <a:r>
              <a:rPr lang="ru-RU" sz="3800" dirty="0"/>
              <a:t> </a:t>
            </a:r>
            <a:r>
              <a:rPr lang="ru-RU" sz="3800" dirty="0" err="1"/>
              <a:t>Британії</a:t>
            </a:r>
            <a:r>
              <a:rPr lang="ru-RU" sz="3800" dirty="0"/>
              <a:t> </a:t>
            </a:r>
            <a:r>
              <a:rPr lang="ru-RU" sz="3800" dirty="0" err="1"/>
              <a:t>Вікторії</a:t>
            </a:r>
            <a:r>
              <a:rPr lang="ru-RU" sz="3800" dirty="0"/>
              <a:t>. </a:t>
            </a:r>
            <a:r>
              <a:rPr lang="ru-RU" sz="3800" dirty="0" err="1"/>
              <a:t>Деякі</a:t>
            </a:r>
            <a:r>
              <a:rPr lang="ru-RU" sz="3800" dirty="0"/>
              <a:t> </a:t>
            </a:r>
            <a:r>
              <a:rPr lang="ru-RU" sz="3800" dirty="0" err="1"/>
              <a:t>історики</a:t>
            </a:r>
            <a:r>
              <a:rPr lang="ru-RU" sz="3800" dirty="0"/>
              <a:t> </a:t>
            </a:r>
            <a:r>
              <a:rPr lang="ru-RU" sz="3800" dirty="0" err="1"/>
              <a:t>пересувають</a:t>
            </a:r>
            <a:r>
              <a:rPr lang="ru-RU" sz="3800" dirty="0"/>
              <a:t> </a:t>
            </a:r>
            <a:r>
              <a:rPr lang="ru-RU" sz="3800" dirty="0" err="1"/>
              <a:t>хронологічні</a:t>
            </a:r>
            <a:r>
              <a:rPr lang="ru-RU" sz="3800" dirty="0"/>
              <a:t> рамки </a:t>
            </a:r>
            <a:r>
              <a:rPr lang="ru-RU" sz="3800" dirty="0" err="1"/>
              <a:t>епохи</a:t>
            </a:r>
            <a:r>
              <a:rPr lang="ru-RU" sz="3800" dirty="0"/>
              <a:t>, </a:t>
            </a:r>
            <a:r>
              <a:rPr lang="ru-RU" sz="3800" dirty="0" err="1"/>
              <a:t>називаючи</a:t>
            </a:r>
            <a:r>
              <a:rPr lang="ru-RU" sz="3800" dirty="0"/>
              <a:t> </a:t>
            </a:r>
            <a:r>
              <a:rPr lang="ru-RU" sz="3800" dirty="0" err="1"/>
              <a:t>явище</a:t>
            </a:r>
            <a:r>
              <a:rPr lang="ru-RU" sz="3800" dirty="0"/>
              <a:t> </a:t>
            </a:r>
            <a:r>
              <a:rPr lang="ru-RU" sz="3800" dirty="0" err="1"/>
              <a:t>загальним</a:t>
            </a:r>
            <a:r>
              <a:rPr lang="ru-RU" sz="3800" dirty="0"/>
              <a:t> </a:t>
            </a:r>
            <a:r>
              <a:rPr lang="ru-RU" sz="3800" dirty="0" err="1"/>
              <a:t>поняттям</a:t>
            </a:r>
            <a:r>
              <a:rPr lang="ru-RU" sz="3800" dirty="0"/>
              <a:t> «</a:t>
            </a:r>
            <a:r>
              <a:rPr lang="ru-RU" sz="3800" dirty="0" err="1"/>
              <a:t>Вікторіанство</a:t>
            </a:r>
            <a:r>
              <a:rPr lang="ru-RU" sz="3800" dirty="0"/>
              <a:t>».</a:t>
            </a:r>
            <a:br>
              <a:rPr lang="ru-RU" sz="3800" dirty="0"/>
            </a:br>
            <a:br>
              <a:rPr lang="ru-RU" sz="3800" dirty="0"/>
            </a:br>
            <a:r>
              <a:rPr lang="ru-RU" sz="3800" b="1" dirty="0" err="1"/>
              <a:t>Характерними</a:t>
            </a:r>
            <a:r>
              <a:rPr lang="ru-RU" sz="3800" b="1" dirty="0"/>
              <a:t> рисами </a:t>
            </a:r>
            <a:r>
              <a:rPr lang="ru-RU" sz="3800" b="1" dirty="0" err="1"/>
              <a:t>епохи</a:t>
            </a:r>
            <a:r>
              <a:rPr lang="ru-RU" sz="3800" b="1" dirty="0"/>
              <a:t> стали </a:t>
            </a:r>
            <a:r>
              <a:rPr lang="ru-RU" sz="3800" b="1" dirty="0" err="1"/>
              <a:t>промислова</a:t>
            </a:r>
            <a:r>
              <a:rPr lang="ru-RU" sz="3800" b="1" dirty="0"/>
              <a:t> </a:t>
            </a:r>
            <a:r>
              <a:rPr lang="ru-RU" sz="3800" b="1" dirty="0" err="1"/>
              <a:t>революція</a:t>
            </a:r>
            <a:r>
              <a:rPr lang="ru-RU" sz="3800" b="1" dirty="0"/>
              <a:t> і </a:t>
            </a:r>
            <a:r>
              <a:rPr lang="ru-RU" sz="3800" b="1" dirty="0" err="1"/>
              <a:t>розвиток</a:t>
            </a:r>
            <a:r>
              <a:rPr lang="ru-RU" sz="3800" b="1" dirty="0"/>
              <a:t> </a:t>
            </a:r>
            <a:r>
              <a:rPr lang="ru-RU" sz="3800" b="1" dirty="0" err="1"/>
              <a:t>капіталізму</a:t>
            </a:r>
            <a:r>
              <a:rPr lang="ru-RU" sz="3800" b="1" dirty="0"/>
              <a:t>, а </a:t>
            </a:r>
            <a:r>
              <a:rPr lang="ru-RU" sz="3800" b="1" dirty="0" err="1"/>
              <a:t>також</a:t>
            </a:r>
            <a:r>
              <a:rPr lang="ru-RU" sz="3800" b="1" dirty="0"/>
              <a:t> </a:t>
            </a:r>
            <a:r>
              <a:rPr lang="ru-RU" sz="3800" b="1" dirty="0" err="1"/>
              <a:t>моральний</a:t>
            </a:r>
            <a:r>
              <a:rPr lang="ru-RU" sz="3800" b="1" dirty="0"/>
              <a:t> кодекс </a:t>
            </a:r>
            <a:r>
              <a:rPr lang="ru-RU" sz="3800" b="1" dirty="0" err="1"/>
              <a:t>британського</a:t>
            </a:r>
            <a:r>
              <a:rPr lang="ru-RU" sz="3800" b="1" dirty="0"/>
              <a:t> </a:t>
            </a:r>
            <a:r>
              <a:rPr lang="ru-RU" sz="3800" b="1" dirty="0" err="1"/>
              <a:t>суспільства</a:t>
            </a:r>
            <a:r>
              <a:rPr lang="ru-RU" sz="3800" b="1" dirty="0"/>
              <a:t> </a:t>
            </a:r>
            <a:r>
              <a:rPr lang="ru-RU" sz="3800" b="1" dirty="0" err="1"/>
              <a:t>під</a:t>
            </a:r>
            <a:r>
              <a:rPr lang="ru-RU" sz="3800" b="1" dirty="0"/>
              <a:t> </a:t>
            </a:r>
            <a:r>
              <a:rPr lang="ru-RU" sz="3800" b="1" dirty="0" err="1"/>
              <a:t>назвою</a:t>
            </a:r>
            <a:r>
              <a:rPr lang="ru-RU" sz="3800" b="1" dirty="0"/>
              <a:t> «</a:t>
            </a:r>
            <a:r>
              <a:rPr lang="ru-RU" sz="3800" b="1" dirty="0" err="1"/>
              <a:t>вікторіанська</a:t>
            </a:r>
            <a:r>
              <a:rPr lang="ru-RU" sz="3800" b="1" dirty="0"/>
              <a:t> мораль», </a:t>
            </a:r>
            <a:r>
              <a:rPr lang="ru-RU" sz="3800" b="1" dirty="0" err="1"/>
              <a:t>який</a:t>
            </a:r>
            <a:r>
              <a:rPr lang="ru-RU" sz="3800" b="1" dirty="0"/>
              <a:t> </a:t>
            </a:r>
            <a:r>
              <a:rPr lang="ru-RU" sz="3800" b="1" dirty="0" err="1"/>
              <a:t>вирізнявся</a:t>
            </a:r>
            <a:r>
              <a:rPr lang="ru-RU" sz="3800" b="1" dirty="0"/>
              <a:t> </a:t>
            </a:r>
            <a:r>
              <a:rPr lang="ru-RU" sz="3800" b="1" dirty="0" err="1"/>
              <a:t>дуже</a:t>
            </a:r>
            <a:r>
              <a:rPr lang="ru-RU" sz="3800" b="1" dirty="0"/>
              <a:t> </a:t>
            </a:r>
            <a:r>
              <a:rPr lang="ru-RU" sz="3800" b="1" dirty="0" err="1"/>
              <a:t>суворими</a:t>
            </a:r>
            <a:r>
              <a:rPr lang="ru-RU" sz="3800" b="1" dirty="0"/>
              <a:t> </a:t>
            </a:r>
            <a:r>
              <a:rPr lang="ru-RU" sz="3800" b="1" dirty="0" err="1"/>
              <a:t>регуляціями</a:t>
            </a:r>
            <a:r>
              <a:rPr lang="ru-RU" sz="3800" b="1" dirty="0"/>
              <a:t> </a:t>
            </a:r>
            <a:r>
              <a:rPr lang="ru-RU" sz="3800" b="1" dirty="0" err="1"/>
              <a:t>особистого</a:t>
            </a:r>
            <a:r>
              <a:rPr lang="ru-RU" sz="3800" b="1" dirty="0"/>
              <a:t> та </a:t>
            </a:r>
            <a:r>
              <a:rPr lang="ru-RU" sz="3800" b="1" dirty="0" err="1"/>
              <a:t>суспільного</a:t>
            </a:r>
            <a:r>
              <a:rPr lang="ru-RU" sz="3800" b="1" dirty="0"/>
              <a:t> </a:t>
            </a:r>
            <a:r>
              <a:rPr lang="ru-RU" sz="3800" b="1" dirty="0" err="1"/>
              <a:t>життя</a:t>
            </a:r>
            <a:r>
              <a:rPr lang="ru-RU" sz="3800" b="1" dirty="0"/>
              <a:t> </a:t>
            </a:r>
            <a:r>
              <a:rPr lang="ru-RU" sz="3800" b="1" dirty="0" err="1"/>
              <a:t>британців</a:t>
            </a:r>
            <a:r>
              <a:rPr lang="ru-RU" sz="3800" b="1" dirty="0"/>
              <a:t> та </a:t>
            </a:r>
            <a:r>
              <a:rPr lang="ru-RU" sz="3800" b="1" dirty="0" err="1"/>
              <a:t>привів</a:t>
            </a:r>
            <a:r>
              <a:rPr lang="ru-RU" sz="3800" b="1" dirty="0"/>
              <a:t> до </a:t>
            </a:r>
            <a:r>
              <a:rPr lang="ru-RU" sz="3800" b="1" dirty="0" err="1"/>
              <a:t>поширення</a:t>
            </a:r>
            <a:r>
              <a:rPr lang="ru-RU" sz="3800" b="1" dirty="0"/>
              <a:t> </a:t>
            </a:r>
            <a:r>
              <a:rPr lang="ru-RU" sz="3800" b="1" dirty="0" err="1"/>
              <a:t>лицемірства</a:t>
            </a:r>
            <a:r>
              <a:rPr lang="ru-RU" sz="3800" b="1" dirty="0"/>
              <a:t> та </a:t>
            </a:r>
            <a:r>
              <a:rPr lang="ru-RU" sz="3800" b="1" dirty="0" err="1"/>
              <a:t>подвійних</a:t>
            </a:r>
            <a:r>
              <a:rPr lang="ru-RU" sz="3800" b="1" dirty="0"/>
              <a:t> </a:t>
            </a:r>
            <a:r>
              <a:rPr lang="ru-RU" sz="3800" b="1" dirty="0" err="1"/>
              <a:t>стандартів</a:t>
            </a:r>
            <a:r>
              <a:rPr lang="ru-RU" sz="3800" b="1" dirty="0"/>
              <a:t>.</a:t>
            </a:r>
            <a:br>
              <a:rPr lang="ru-RU" sz="3200" dirty="0"/>
            </a:br>
            <a:endParaRPr lang="ru-UA" sz="3200" dirty="0"/>
          </a:p>
        </p:txBody>
      </p:sp>
    </p:spTree>
    <p:extLst>
      <p:ext uri="{BB962C8B-B14F-4D97-AF65-F5344CB8AC3E}">
        <p14:creationId xmlns:p14="http://schemas.microsoft.com/office/powerpoint/2010/main" val="1251090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AA90E-838B-4496-BA62-3AECA97E2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390007" cy="737686"/>
          </a:xfrm>
        </p:spPr>
        <p:txBody>
          <a:bodyPr/>
          <a:lstStyle/>
          <a:p>
            <a:pPr algn="ctr"/>
            <a:r>
              <a:rPr lang="uk-UA" dirty="0"/>
              <a:t>Англія вікторіанської епохи (1837-1901)</a:t>
            </a:r>
            <a:endParaRPr lang="ru-UA" dirty="0"/>
          </a:p>
        </p:txBody>
      </p:sp>
      <p:pic>
        <p:nvPicPr>
          <p:cNvPr id="6" name="Picture 4" descr="7.1: Вікторіанська епоха (1832—1901) - LibreTexts - Ukrayinska">
            <a:extLst>
              <a:ext uri="{FF2B5EF4-FFF2-40B4-BE49-F238E27FC236}">
                <a16:creationId xmlns:a16="http://schemas.microsoft.com/office/drawing/2014/main" id="{F0CFD6A2-9AF2-43A2-BB56-72F366978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96" y="2266513"/>
            <a:ext cx="3676174" cy="400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7304422A-2459-4199-A74D-5F07CA7CD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0976" y="2266513"/>
            <a:ext cx="3318575" cy="404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2D5021-C18C-4150-BF07-80074C5849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661" y="6267365"/>
            <a:ext cx="3708409" cy="3980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/>
              <a:t>Портрет </a:t>
            </a:r>
            <a:r>
              <a:rPr lang="ru-RU" sz="2000" dirty="0" err="1"/>
              <a:t>королеви</a:t>
            </a:r>
            <a:r>
              <a:rPr lang="ru-RU" sz="2000" dirty="0"/>
              <a:t> В</a:t>
            </a:r>
            <a:r>
              <a:rPr lang="uk-UA" sz="2000" dirty="0" err="1"/>
              <a:t>ікторії</a:t>
            </a:r>
            <a:endParaRPr lang="ru-UA" sz="200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8668FD-5B52-42C9-B232-7DE658C1547C}"/>
              </a:ext>
            </a:extLst>
          </p:cNvPr>
          <p:cNvSpPr txBox="1">
            <a:spLocks/>
          </p:cNvSpPr>
          <p:nvPr/>
        </p:nvSpPr>
        <p:spPr>
          <a:xfrm>
            <a:off x="8260976" y="6288729"/>
            <a:ext cx="3429664" cy="492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dirty="0"/>
              <a:t>Карта вікторіанської Англії</a:t>
            </a:r>
            <a:endParaRPr lang="ru-UA" dirty="0"/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9AB72617-AD71-4C9E-8787-D2C0ACEC3E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4643919"/>
              </p:ext>
            </p:extLst>
          </p:nvPr>
        </p:nvGraphicFramePr>
        <p:xfrm>
          <a:off x="5190439" y="2266513"/>
          <a:ext cx="2097667" cy="19612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3" name="Image" r:id="rId5" imgW="5828400" imgH="6057000" progId="Photoshop.Image.16">
                  <p:embed/>
                </p:oleObj>
              </mc:Choice>
              <mc:Fallback>
                <p:oleObj name="Image" r:id="rId5" imgW="5828400" imgH="6057000" progId="Photoshop.Image.16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AD1F1FF7-3D39-461A-9584-2746E79406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90439" y="2266513"/>
                        <a:ext cx="2097667" cy="19612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42C56D0-527D-4CCF-871D-CFE3164617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2009723"/>
              </p:ext>
            </p:extLst>
          </p:nvPr>
        </p:nvGraphicFramePr>
        <p:xfrm>
          <a:off x="5190439" y="4266939"/>
          <a:ext cx="2097667" cy="18862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4" name="Image" r:id="rId7" imgW="5790240" imgH="6057000" progId="Photoshop.Image.16">
                  <p:embed/>
                </p:oleObj>
              </mc:Choice>
              <mc:Fallback>
                <p:oleObj name="Image" r:id="rId7" imgW="5790240" imgH="6057000" progId="Photoshop.Image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90439" y="4266939"/>
                        <a:ext cx="2097667" cy="18862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2EFBB93-569D-4760-9E68-828A62560561}"/>
              </a:ext>
            </a:extLst>
          </p:cNvPr>
          <p:cNvSpPr txBox="1">
            <a:spLocks/>
          </p:cNvSpPr>
          <p:nvPr/>
        </p:nvSpPr>
        <p:spPr>
          <a:xfrm>
            <a:off x="4344877" y="6262980"/>
            <a:ext cx="3429664" cy="49268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dirty="0"/>
              <a:t>Медаль до 60-річчя правління королеви Вікторії, 1897 рік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4050953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1171732" y="889778"/>
            <a:ext cx="9390007" cy="737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Англія вікторіанської епохи (1837-1901)</a:t>
            </a:r>
            <a:endParaRPr lang="ru-UA" dirty="0"/>
          </a:p>
        </p:txBody>
      </p:sp>
      <p:pic>
        <p:nvPicPr>
          <p:cNvPr id="2054" name="Picture 6" descr="Быт и жилища викторианцев: dkphoto — LiveJournal">
            <a:extLst>
              <a:ext uri="{FF2B5EF4-FFF2-40B4-BE49-F238E27FC236}">
                <a16:creationId xmlns:a16="http://schemas.microsoft.com/office/drawing/2014/main" id="{42A1A2B3-51B3-457F-A5D6-D54C0DAD4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71" y="2597045"/>
            <a:ext cx="5228743" cy="3484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0796E971-8E6F-455A-A384-163AFE458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597045"/>
            <a:ext cx="5975758" cy="348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342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1171732" y="889778"/>
            <a:ext cx="9390007" cy="737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Англія вікторіанської епохи (1837-1901)</a:t>
            </a:r>
            <a:endParaRPr lang="de-DE" dirty="0"/>
          </a:p>
          <a:p>
            <a:pPr algn="ctr"/>
            <a:endParaRPr lang="ru-UA" dirty="0"/>
          </a:p>
        </p:txBody>
      </p:sp>
      <p:pic>
        <p:nvPicPr>
          <p:cNvPr id="5124" name="Picture 4" descr="Industrial Revolution | Definition, History, Dates, Summary, &amp; Facts |  Britannica">
            <a:extLst>
              <a:ext uri="{FF2B5EF4-FFF2-40B4-BE49-F238E27FC236}">
                <a16:creationId xmlns:a16="http://schemas.microsoft.com/office/drawing/2014/main" id="{2C426EC7-948B-4CA2-88EA-D437864AE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97" y="2392751"/>
            <a:ext cx="5735938" cy="329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Air pollution in Victorian-era Britain – its effects on health now revealed">
            <a:extLst>
              <a:ext uri="{FF2B5EF4-FFF2-40B4-BE49-F238E27FC236}">
                <a16:creationId xmlns:a16="http://schemas.microsoft.com/office/drawing/2014/main" id="{9251F463-AF30-4FAE-898A-1A8162950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392751"/>
            <a:ext cx="5830702" cy="329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77CD76-D75D-48F5-8916-5B62A792CF31}"/>
              </a:ext>
            </a:extLst>
          </p:cNvPr>
          <p:cNvSpPr txBox="1">
            <a:spLocks/>
          </p:cNvSpPr>
          <p:nvPr/>
        </p:nvSpPr>
        <p:spPr>
          <a:xfrm>
            <a:off x="2082990" y="5754848"/>
            <a:ext cx="8327748" cy="10402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dirty="0"/>
              <a:t>З початком промислової революції розвивалося машинобудування та важка промисловість. Та це мало тяжкий вплив на екологічну ситуацію в країні.  На ілюстрації та фото зображені новітні на той час заводи, що використовували вугілля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693449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1171731" y="910205"/>
            <a:ext cx="9390007" cy="737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Оскар Уайльд – «король естетизму»</a:t>
            </a:r>
          </a:p>
          <a:p>
            <a:pPr algn="ctr"/>
            <a:r>
              <a:rPr lang="uk-UA" dirty="0"/>
              <a:t>Словникова робота</a:t>
            </a:r>
            <a:endParaRPr lang="ru-U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77CD76-D75D-48F5-8916-5B62A792CF31}"/>
              </a:ext>
            </a:extLst>
          </p:cNvPr>
          <p:cNvSpPr txBox="1">
            <a:spLocks/>
          </p:cNvSpPr>
          <p:nvPr/>
        </p:nvSpPr>
        <p:spPr>
          <a:xfrm>
            <a:off x="276733" y="2388765"/>
            <a:ext cx="11685968" cy="43559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/>
              <a:t>Модернізм - спільна назва літературних напрямів і течій, що виникли в європейській літературі на межі </a:t>
            </a:r>
            <a:r>
              <a:rPr lang="da-DK" dirty="0"/>
              <a:t>XIX-XX </a:t>
            </a:r>
            <a:r>
              <a:rPr lang="uk-UA" dirty="0"/>
              <a:t>століть, яким притаманні спроби відобразити нові явища суспільства новими художніми засобами.</a:t>
            </a:r>
          </a:p>
          <a:p>
            <a:r>
              <a:rPr lang="ru-RU" dirty="0" err="1"/>
              <a:t>Реалізм</a:t>
            </a:r>
            <a:r>
              <a:rPr lang="ru-RU" dirty="0"/>
              <a:t> - </a:t>
            </a:r>
            <a:r>
              <a:rPr lang="ru-RU" dirty="0" err="1"/>
              <a:t>художній</a:t>
            </a:r>
            <a:r>
              <a:rPr lang="ru-RU" dirty="0"/>
              <a:t> </a:t>
            </a:r>
            <a:r>
              <a:rPr lang="ru-RU" dirty="0" err="1"/>
              <a:t>напрям</a:t>
            </a:r>
            <a:r>
              <a:rPr lang="ru-RU" dirty="0"/>
              <a:t> у </a:t>
            </a:r>
            <a:r>
              <a:rPr lang="ru-RU" dirty="0" err="1"/>
              <a:t>мистецтві</a:t>
            </a:r>
            <a:r>
              <a:rPr lang="ru-RU" dirty="0"/>
              <a:t>, для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характерні</a:t>
            </a:r>
            <a:r>
              <a:rPr lang="ru-RU" dirty="0"/>
              <a:t> </a:t>
            </a:r>
            <a:r>
              <a:rPr lang="ru-RU" dirty="0" err="1"/>
              <a:t>тяжіння</a:t>
            </a:r>
            <a:r>
              <a:rPr lang="ru-RU" dirty="0"/>
              <a:t> до </a:t>
            </a:r>
            <a:r>
              <a:rPr lang="ru-RU" dirty="0" err="1"/>
              <a:t>об'єктивності</a:t>
            </a:r>
            <a:r>
              <a:rPr lang="ru-RU" dirty="0"/>
              <a:t> та </a:t>
            </a:r>
            <a:r>
              <a:rPr lang="ru-RU" dirty="0" err="1"/>
              <a:t>достовірного</a:t>
            </a:r>
            <a:r>
              <a:rPr lang="ru-RU" dirty="0"/>
              <a:t> </a:t>
            </a:r>
            <a:r>
              <a:rPr lang="ru-RU" dirty="0" err="1"/>
              <a:t>зображення</a:t>
            </a:r>
            <a:r>
              <a:rPr lang="ru-RU" dirty="0"/>
              <a:t> </a:t>
            </a:r>
            <a:r>
              <a:rPr lang="ru-RU" dirty="0" err="1"/>
              <a:t>дійсності</a:t>
            </a:r>
            <a:r>
              <a:rPr lang="ru-RU" dirty="0"/>
              <a:t>.</a:t>
            </a:r>
            <a:endParaRPr lang="uk-UA" dirty="0"/>
          </a:p>
          <a:p>
            <a:r>
              <a:rPr lang="uk-UA" b="1" dirty="0"/>
              <a:t>Естетизм – визнання краси найвищою цінністю буття;</a:t>
            </a:r>
          </a:p>
          <a:p>
            <a:r>
              <a:rPr lang="uk-UA" dirty="0"/>
              <a:t>Естет – людина, яка звертає особливу увагу на естетичні явища, будує життя за принципами прекрасного;</a:t>
            </a:r>
          </a:p>
          <a:p>
            <a:r>
              <a:rPr lang="uk-UA" b="1" dirty="0"/>
              <a:t>Гедонізм – </a:t>
            </a:r>
            <a:r>
              <a:rPr lang="uk-UA" b="1" dirty="0" err="1"/>
              <a:t>філософсько</a:t>
            </a:r>
            <a:r>
              <a:rPr lang="uk-UA" b="1" dirty="0"/>
              <a:t>-етичне вчення, за яким насолода є найвищим благом, сенсом життя;</a:t>
            </a:r>
          </a:p>
          <a:p>
            <a:r>
              <a:rPr lang="uk-UA" dirty="0"/>
              <a:t>Гедоніст – людина, яка живе, намагаючись отримати якомога більше задоволення від життя;</a:t>
            </a:r>
          </a:p>
          <a:p>
            <a:r>
              <a:rPr lang="uk-UA" dirty="0"/>
              <a:t>Парадокс – міркування, яке різко відрізняється від традиційного, загальноприйнятого, а іноді й суперечить здоровому глузду; інколи – різновид дотепу;</a:t>
            </a:r>
          </a:p>
          <a:p>
            <a:r>
              <a:rPr lang="uk-UA" dirty="0"/>
              <a:t>Денді – представник вищого світу з витонченими манерами, вишуканим одягом, який володіє знаннями з мистецтва та інших галузей, популярних у світському суспільстві; «</a:t>
            </a:r>
            <a:r>
              <a:rPr lang="uk-UA" dirty="0" err="1"/>
              <a:t>трендсеттер</a:t>
            </a:r>
            <a:r>
              <a:rPr lang="uk-UA" dirty="0"/>
              <a:t>», «законодавець мод».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105882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1171731" y="910205"/>
            <a:ext cx="9390007" cy="737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Оскар Уайльд – «король естетизму»</a:t>
            </a:r>
          </a:p>
          <a:p>
            <a:pPr algn="ctr"/>
            <a:r>
              <a:rPr lang="uk-UA" dirty="0"/>
              <a:t>Біографія</a:t>
            </a:r>
            <a:endParaRPr lang="ru-U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77CD76-D75D-48F5-8916-5B62A792CF31}"/>
              </a:ext>
            </a:extLst>
          </p:cNvPr>
          <p:cNvSpPr txBox="1">
            <a:spLocks/>
          </p:cNvSpPr>
          <p:nvPr/>
        </p:nvSpPr>
        <p:spPr>
          <a:xfrm>
            <a:off x="276733" y="2388765"/>
            <a:ext cx="11685968" cy="4355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UA" sz="2400" dirty="0"/>
          </a:p>
        </p:txBody>
      </p:sp>
      <p:pic>
        <p:nvPicPr>
          <p:cNvPr id="5" name="Рисунок 2">
            <a:extLst>
              <a:ext uri="{FF2B5EF4-FFF2-40B4-BE49-F238E27FC236}">
                <a16:creationId xmlns:a16="http://schemas.microsoft.com/office/drawing/2014/main" id="{62B89DC6-94E9-4504-A668-FAFA2B3BE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4178" y="2584671"/>
            <a:ext cx="2941665" cy="4273329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2">
            <a:extLst>
              <a:ext uri="{FF2B5EF4-FFF2-40B4-BE49-F238E27FC236}">
                <a16:creationId xmlns:a16="http://schemas.microsoft.com/office/drawing/2014/main" id="{FD875552-640B-4246-A68C-8BCFFE9D1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327551" y="2493304"/>
            <a:ext cx="2998563" cy="4355984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1F21824-FBDC-4536-BA95-5AEEC426BA67}"/>
              </a:ext>
            </a:extLst>
          </p:cNvPr>
          <p:cNvSpPr txBox="1">
            <a:spLocks/>
          </p:cNvSpPr>
          <p:nvPr/>
        </p:nvSpPr>
        <p:spPr>
          <a:xfrm>
            <a:off x="429133" y="2541165"/>
            <a:ext cx="11685968" cy="4355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UA" sz="2400" dirty="0"/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DA5D4EA6-9F5E-4195-BA4F-B742FCB84B88}"/>
              </a:ext>
            </a:extLst>
          </p:cNvPr>
          <p:cNvSpPr/>
          <p:nvPr/>
        </p:nvSpPr>
        <p:spPr>
          <a:xfrm>
            <a:off x="4925235" y="2306711"/>
            <a:ext cx="2693763" cy="1583897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200" dirty="0"/>
              <a:t>Оскар Фін</a:t>
            </a:r>
            <a:r>
              <a:rPr lang="ru-RU" sz="1200" dirty="0"/>
              <a:t>ґ</a:t>
            </a:r>
            <a:r>
              <a:rPr lang="uk-UA" sz="1200" dirty="0" err="1"/>
              <a:t>ал</a:t>
            </a:r>
            <a:r>
              <a:rPr lang="uk-UA" sz="1200" dirty="0"/>
              <a:t> </a:t>
            </a:r>
            <a:r>
              <a:rPr lang="uk-UA" sz="1200" dirty="0" err="1"/>
              <a:t>О’Флаерті</a:t>
            </a:r>
            <a:r>
              <a:rPr lang="uk-UA" sz="1200" dirty="0"/>
              <a:t> </a:t>
            </a:r>
            <a:r>
              <a:rPr lang="uk-UA" sz="1200" dirty="0" err="1"/>
              <a:t>Віллс</a:t>
            </a:r>
            <a:r>
              <a:rPr lang="uk-UA" sz="1200" dirty="0"/>
              <a:t> Уайльд</a:t>
            </a:r>
          </a:p>
          <a:p>
            <a:pPr algn="ctr"/>
            <a:r>
              <a:rPr lang="uk-UA" sz="1200" dirty="0"/>
              <a:t>(16.10.1854, Дублін, Ірландія – 30.11.1900 – Париж, Франція)</a:t>
            </a:r>
            <a:endParaRPr lang="ru-RU" sz="1200" dirty="0"/>
          </a:p>
        </p:txBody>
      </p:sp>
      <p:sp>
        <p:nvSpPr>
          <p:cNvPr id="9" name="Cloud 8">
            <a:extLst>
              <a:ext uri="{FF2B5EF4-FFF2-40B4-BE49-F238E27FC236}">
                <a16:creationId xmlns:a16="http://schemas.microsoft.com/office/drawing/2014/main" id="{6BFA8ED3-3B4A-41B7-97AD-E6CFE4E29485}"/>
              </a:ext>
            </a:extLst>
          </p:cNvPr>
          <p:cNvSpPr/>
          <p:nvPr/>
        </p:nvSpPr>
        <p:spPr>
          <a:xfrm rot="706813">
            <a:off x="1894081" y="2188301"/>
            <a:ext cx="2119434" cy="1439633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200" dirty="0"/>
              <a:t>Батько:</a:t>
            </a:r>
            <a:br>
              <a:rPr lang="uk-UA" sz="1200" dirty="0"/>
            </a:br>
            <a:r>
              <a:rPr lang="uk-UA" sz="1200" dirty="0"/>
              <a:t>Вільям Уайльд,</a:t>
            </a:r>
            <a:br>
              <a:rPr lang="uk-UA" sz="1200" dirty="0"/>
            </a:br>
            <a:r>
              <a:rPr lang="uk-UA" sz="1200" dirty="0"/>
              <a:t>лікар-офтальмолог</a:t>
            </a:r>
            <a:endParaRPr lang="ru-RU" sz="1200" dirty="0"/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1248ECAC-6EE9-4E45-BD48-9B245D159A2F}"/>
              </a:ext>
            </a:extLst>
          </p:cNvPr>
          <p:cNvSpPr/>
          <p:nvPr/>
        </p:nvSpPr>
        <p:spPr>
          <a:xfrm rot="21396993">
            <a:off x="8400319" y="2407228"/>
            <a:ext cx="1988184" cy="1212684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200" dirty="0"/>
              <a:t>Мати:</a:t>
            </a:r>
            <a:br>
              <a:rPr lang="uk-UA" sz="1200" dirty="0"/>
            </a:br>
            <a:r>
              <a:rPr lang="uk-UA" sz="1200" dirty="0"/>
              <a:t>Джейн </a:t>
            </a:r>
            <a:r>
              <a:rPr lang="uk-UA" sz="1200" dirty="0" err="1"/>
              <a:t>Франциско</a:t>
            </a:r>
            <a:r>
              <a:rPr lang="uk-UA" sz="1200" dirty="0"/>
              <a:t> </a:t>
            </a:r>
            <a:r>
              <a:rPr lang="uk-UA" sz="1200" dirty="0" err="1"/>
              <a:t>Елджі</a:t>
            </a:r>
            <a:r>
              <a:rPr lang="uk-UA" sz="1200" dirty="0"/>
              <a:t>,</a:t>
            </a:r>
            <a:br>
              <a:rPr lang="uk-UA" sz="1200" dirty="0"/>
            </a:br>
            <a:r>
              <a:rPr lang="uk-UA" sz="1200" dirty="0" err="1"/>
              <a:t>писмьенниця</a:t>
            </a:r>
            <a:endParaRPr lang="ru-RU" sz="1200" dirty="0"/>
          </a:p>
        </p:txBody>
      </p:sp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0419D691-9ED1-48B9-8B75-155DF9836AF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6572656"/>
              </p:ext>
            </p:extLst>
          </p:nvPr>
        </p:nvGraphicFramePr>
        <p:xfrm>
          <a:off x="3427695" y="3924277"/>
          <a:ext cx="5665029" cy="2929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name="Image" r:id="rId4" imgW="11834640" imgH="6120360" progId="Photoshop.Image.16">
                  <p:embed/>
                </p:oleObj>
              </mc:Choice>
              <mc:Fallback>
                <p:oleObj name="Image" r:id="rId4" imgW="11834640" imgH="6120360" progId="Photoshop.Image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27695" y="3924277"/>
                        <a:ext cx="5665029" cy="29294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14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1171731" y="910205"/>
            <a:ext cx="9390007" cy="737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Оскар Уайльд – «король естетизму»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77CD76-D75D-48F5-8916-5B62A792CF31}"/>
              </a:ext>
            </a:extLst>
          </p:cNvPr>
          <p:cNvSpPr txBox="1">
            <a:spLocks/>
          </p:cNvSpPr>
          <p:nvPr/>
        </p:nvSpPr>
        <p:spPr>
          <a:xfrm>
            <a:off x="276733" y="2388765"/>
            <a:ext cx="11685968" cy="4355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UA" sz="24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33D8435-F1AC-488E-9639-32D3A906DAB8}"/>
              </a:ext>
            </a:extLst>
          </p:cNvPr>
          <p:cNvSpPr txBox="1">
            <a:spLocks/>
          </p:cNvSpPr>
          <p:nvPr/>
        </p:nvSpPr>
        <p:spPr>
          <a:xfrm>
            <a:off x="429133" y="2541165"/>
            <a:ext cx="11685968" cy="4355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UA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AE109A-5B2E-4885-B922-B3A58EC333F8}"/>
              </a:ext>
            </a:extLst>
          </p:cNvPr>
          <p:cNvSpPr/>
          <p:nvPr/>
        </p:nvSpPr>
        <p:spPr>
          <a:xfrm>
            <a:off x="2341875" y="2829071"/>
            <a:ext cx="76578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краса </a:t>
            </a:r>
            <a:r>
              <a:rPr lang="uk-UA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+ </a:t>
            </a:r>
            <a:r>
              <a:rPr lang="uk-UA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мораль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CD456C-C269-4A56-82E6-8B5D848187EE}"/>
              </a:ext>
            </a:extLst>
          </p:cNvPr>
          <p:cNvSpPr/>
          <p:nvPr/>
        </p:nvSpPr>
        <p:spPr>
          <a:xfrm>
            <a:off x="2116848" y="4184010"/>
            <a:ext cx="810785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Як ви розумієте поняття «краса» та «мораль»?</a:t>
            </a:r>
            <a:endParaRPr lang="en-US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3215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1171731" y="910205"/>
            <a:ext cx="9390007" cy="737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Оскар Уайльд – «король естетизму»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77CD76-D75D-48F5-8916-5B62A792CF31}"/>
              </a:ext>
            </a:extLst>
          </p:cNvPr>
          <p:cNvSpPr txBox="1">
            <a:spLocks/>
          </p:cNvSpPr>
          <p:nvPr/>
        </p:nvSpPr>
        <p:spPr>
          <a:xfrm>
            <a:off x="276733" y="2388765"/>
            <a:ext cx="11685968" cy="4355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UA" sz="24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33D8435-F1AC-488E-9639-32D3A906DAB8}"/>
              </a:ext>
            </a:extLst>
          </p:cNvPr>
          <p:cNvSpPr txBox="1">
            <a:spLocks/>
          </p:cNvSpPr>
          <p:nvPr/>
        </p:nvSpPr>
        <p:spPr>
          <a:xfrm>
            <a:off x="429133" y="2541165"/>
            <a:ext cx="11685968" cy="4355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UA" sz="2400" dirty="0"/>
          </a:p>
        </p:txBody>
      </p:sp>
      <p:pic>
        <p:nvPicPr>
          <p:cNvPr id="7170" name="Picture 2" descr="10+ Бесплатные Джоконда &amp; Мона Лиза изображения - Pixabay">
            <a:extLst>
              <a:ext uri="{FF2B5EF4-FFF2-40B4-BE49-F238E27FC236}">
                <a16:creationId xmlns:a16="http://schemas.microsoft.com/office/drawing/2014/main" id="{383EE7F2-1761-4C44-8DA4-2A749F684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23" y="2372745"/>
            <a:ext cx="2556722" cy="386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0C1C2D4F-3AE1-49E1-AB54-3338E647EF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1621431"/>
              </p:ext>
            </p:extLst>
          </p:nvPr>
        </p:nvGraphicFramePr>
        <p:xfrm>
          <a:off x="8157902" y="2388764"/>
          <a:ext cx="3276292" cy="3828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0" name="Image" r:id="rId4" imgW="5180760" imgH="6399720" progId="Photoshop.Image.16">
                  <p:embed/>
                </p:oleObj>
              </mc:Choice>
              <mc:Fallback>
                <p:oleObj name="Image" r:id="rId4" imgW="5180760" imgH="6399720" progId="Photoshop.Image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157902" y="2388764"/>
                        <a:ext cx="3276292" cy="38285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5" name="Picture 7" descr="Сапфо. Біографія Сапфо — УкрЛіб">
            <a:extLst>
              <a:ext uri="{FF2B5EF4-FFF2-40B4-BE49-F238E27FC236}">
                <a16:creationId xmlns:a16="http://schemas.microsoft.com/office/drawing/2014/main" id="{E48F3316-4E0E-4E13-9929-B8A2B7F85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420" y="2388764"/>
            <a:ext cx="3852646" cy="385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CDDB170-235A-4C6F-BF8C-E163F9B39104}"/>
              </a:ext>
            </a:extLst>
          </p:cNvPr>
          <p:cNvSpPr/>
          <p:nvPr/>
        </p:nvSpPr>
        <p:spPr>
          <a:xfrm>
            <a:off x="699108" y="6296170"/>
            <a:ext cx="1041630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Яка з жінок, зображених на цих портретах, є найкрасивішою – і чому?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17174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1171731" y="910205"/>
            <a:ext cx="9390007" cy="737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Оскар Уайльд – «король естетизму»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77CD76-D75D-48F5-8916-5B62A792CF31}"/>
              </a:ext>
            </a:extLst>
          </p:cNvPr>
          <p:cNvSpPr txBox="1">
            <a:spLocks/>
          </p:cNvSpPr>
          <p:nvPr/>
        </p:nvSpPr>
        <p:spPr>
          <a:xfrm>
            <a:off x="177515" y="3429000"/>
            <a:ext cx="11685968" cy="31677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dirty="0"/>
              <a:t>Ім’я О. Уайльда в історії світової культури міцно пов’язане з </a:t>
            </a:r>
            <a:r>
              <a:rPr lang="uk-UA" sz="2400" b="1" i="1" dirty="0"/>
              <a:t>естетизмом.</a:t>
            </a:r>
            <a:r>
              <a:rPr lang="uk-UA" sz="2400" dirty="0"/>
              <a:t> Основними принципами цієї течії було сповідування теорії </a:t>
            </a:r>
            <a:r>
              <a:rPr lang="uk-UA" sz="2400" i="1" dirty="0"/>
              <a:t>«мистецтва заради мистецтва» </a:t>
            </a:r>
            <a:r>
              <a:rPr lang="uk-UA" sz="2400" dirty="0"/>
              <a:t>та визнання Краси найвищою цінністю буття. Ідеології вікторіанської доби митці-естети протиставляли гедоністичний світогляд. У його творчій спадщині ця течія і розвилась найбільше. Письменник зазначав: </a:t>
            </a:r>
            <a:r>
              <a:rPr lang="uk-UA" sz="2400" b="1" i="1" dirty="0"/>
              <a:t>«Я був символом мистецтва та культури свого століття. Я зрозумів це на світанку своєї юності, а потім змусив і своє століття зрозуміти це»</a:t>
            </a:r>
            <a:r>
              <a:rPr lang="uk-UA" sz="2400" i="1" dirty="0"/>
              <a:t>.</a:t>
            </a:r>
            <a:endParaRPr lang="ru-UA" sz="2400" i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33D8435-F1AC-488E-9639-32D3A906DAB8}"/>
              </a:ext>
            </a:extLst>
          </p:cNvPr>
          <p:cNvSpPr txBox="1">
            <a:spLocks/>
          </p:cNvSpPr>
          <p:nvPr/>
        </p:nvSpPr>
        <p:spPr>
          <a:xfrm>
            <a:off x="429133" y="2541165"/>
            <a:ext cx="11685968" cy="4355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UA" sz="2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CDDB170-235A-4C6F-BF8C-E163F9B39104}"/>
              </a:ext>
            </a:extLst>
          </p:cNvPr>
          <p:cNvSpPr/>
          <p:nvPr/>
        </p:nvSpPr>
        <p:spPr>
          <a:xfrm>
            <a:off x="718725" y="2395327"/>
            <a:ext cx="1041630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Ідейно</a:t>
            </a:r>
            <a:r>
              <a:rPr lang="uk-UA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-естетичні погляди О. Уайльда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9886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1171731" y="910205"/>
            <a:ext cx="9390007" cy="737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Оскар Уайльд – «король естетизму»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77CD76-D75D-48F5-8916-5B62A792CF31}"/>
              </a:ext>
            </a:extLst>
          </p:cNvPr>
          <p:cNvSpPr txBox="1">
            <a:spLocks/>
          </p:cNvSpPr>
          <p:nvPr/>
        </p:nvSpPr>
        <p:spPr>
          <a:xfrm>
            <a:off x="177515" y="3429000"/>
            <a:ext cx="11685968" cy="31677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UA" sz="2400" b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33D8435-F1AC-488E-9639-32D3A906DAB8}"/>
              </a:ext>
            </a:extLst>
          </p:cNvPr>
          <p:cNvSpPr txBox="1">
            <a:spLocks/>
          </p:cNvSpPr>
          <p:nvPr/>
        </p:nvSpPr>
        <p:spPr>
          <a:xfrm>
            <a:off x="253016" y="2902590"/>
            <a:ext cx="11685968" cy="3801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/>
              <a:t>мистецтво самодостатнє</a:t>
            </a:r>
          </a:p>
          <a:p>
            <a:r>
              <a:rPr lang="uk-UA" sz="2400" dirty="0"/>
              <a:t>мистецтво первинне, життя лише імітує його </a:t>
            </a:r>
            <a:r>
              <a:rPr lang="uk-UA" sz="2400" i="1" dirty="0"/>
              <a:t>(друга половина фрази англійською звучить як </a:t>
            </a:r>
            <a:r>
              <a:rPr lang="uk-UA" sz="2400" b="1" i="1" dirty="0"/>
              <a:t>«</a:t>
            </a:r>
            <a:r>
              <a:rPr lang="de-DE" sz="2400" b="1" i="1" dirty="0" err="1"/>
              <a:t>life</a:t>
            </a:r>
            <a:r>
              <a:rPr lang="de-DE" sz="2400" b="1" i="1" dirty="0"/>
              <a:t> </a:t>
            </a:r>
            <a:r>
              <a:rPr lang="de-DE" sz="2400" b="1" i="1" dirty="0" err="1"/>
              <a:t>imitates</a:t>
            </a:r>
            <a:r>
              <a:rPr lang="de-DE" sz="2400" b="1" i="1" dirty="0"/>
              <a:t> </a:t>
            </a:r>
            <a:r>
              <a:rPr lang="de-DE" sz="2400" b="1" i="1" dirty="0" err="1"/>
              <a:t>art</a:t>
            </a:r>
            <a:r>
              <a:rPr lang="uk-UA" sz="2400" b="1" i="1" dirty="0"/>
              <a:t>» </a:t>
            </a:r>
            <a:r>
              <a:rPr lang="uk-UA" sz="2400" i="1" dirty="0"/>
              <a:t>та зараз є дуже популярною в англомовному сегменті мережі Інтернет)</a:t>
            </a:r>
            <a:endParaRPr lang="uk-UA" sz="2400" dirty="0"/>
          </a:p>
          <a:p>
            <a:r>
              <a:rPr lang="uk-UA" sz="2400" dirty="0"/>
              <a:t>мистецтво вище за мораль</a:t>
            </a:r>
          </a:p>
          <a:p>
            <a:r>
              <a:rPr lang="uk-UA" sz="2400" dirty="0"/>
              <a:t>мистецтво має приносити задоволення</a:t>
            </a:r>
          </a:p>
          <a:p>
            <a:r>
              <a:rPr lang="uk-UA" sz="2400" dirty="0"/>
              <a:t>мистецтво має передавати власні враження</a:t>
            </a:r>
          </a:p>
          <a:p>
            <a:r>
              <a:rPr lang="uk-UA" sz="2400" dirty="0"/>
              <a:t>навіювання, таємниця, недомовленість – основа мистецтва</a:t>
            </a:r>
          </a:p>
          <a:p>
            <a:endParaRPr lang="ru-UA" sz="2400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CDDB170-235A-4C6F-BF8C-E163F9B39104}"/>
              </a:ext>
            </a:extLst>
          </p:cNvPr>
          <p:cNvSpPr/>
          <p:nvPr/>
        </p:nvSpPr>
        <p:spPr>
          <a:xfrm>
            <a:off x="658581" y="2271948"/>
            <a:ext cx="1041630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Основні </a:t>
            </a:r>
            <a:r>
              <a:rPr lang="uk-UA" sz="28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ідейно</a:t>
            </a:r>
            <a:r>
              <a:rPr lang="uk-UA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-естетичні погляди О. Уайльда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5412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953617" y="784370"/>
            <a:ext cx="9893348" cy="8766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/>
              <a:t>Анкета роману «Портрет Доріана </a:t>
            </a:r>
            <a:r>
              <a:rPr lang="uk-UA" dirty="0" err="1"/>
              <a:t>Грея</a:t>
            </a:r>
            <a:r>
              <a:rPr lang="uk-UA" dirty="0"/>
              <a:t>»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33D8435-F1AC-488E-9639-32D3A906DAB8}"/>
              </a:ext>
            </a:extLst>
          </p:cNvPr>
          <p:cNvSpPr txBox="1">
            <a:spLocks/>
          </p:cNvSpPr>
          <p:nvPr/>
        </p:nvSpPr>
        <p:spPr>
          <a:xfrm>
            <a:off x="75501" y="2181344"/>
            <a:ext cx="9387281" cy="40265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uk-UA" sz="1400" b="1" dirty="0"/>
              <a:t>Видання: </a:t>
            </a:r>
            <a:r>
              <a:rPr lang="uk-UA" sz="1400" dirty="0"/>
              <a:t>роман був написаний О. </a:t>
            </a:r>
            <a:r>
              <a:rPr lang="uk-UA" sz="1400" dirty="0" err="1"/>
              <a:t>Вайльдом</a:t>
            </a:r>
            <a:r>
              <a:rPr lang="uk-UA" sz="1400" dirty="0"/>
              <a:t> за три тижні та вперше опублікувався у липневому номері журналу «Місячник </a:t>
            </a:r>
            <a:r>
              <a:rPr lang="uk-UA" sz="1400" dirty="0" err="1"/>
              <a:t>Ліпінкотта</a:t>
            </a:r>
            <a:r>
              <a:rPr lang="uk-UA" sz="1400" dirty="0"/>
              <a:t>» за 1890 рік, а в квітні наступного року роман виходить окремим виданням з доповненнями.</a:t>
            </a:r>
            <a:br>
              <a:rPr lang="uk-UA" sz="1400" dirty="0"/>
            </a:br>
            <a:r>
              <a:rPr lang="uk-UA" sz="1400" b="1" dirty="0"/>
              <a:t>Літературний рід:</a:t>
            </a:r>
            <a:r>
              <a:rPr lang="uk-UA" sz="1400" dirty="0"/>
              <a:t> епос.</a:t>
            </a:r>
            <a:br>
              <a:rPr lang="uk-UA" sz="1400" dirty="0"/>
            </a:br>
            <a:r>
              <a:rPr lang="uk-UA" sz="1400" b="1" dirty="0"/>
              <a:t>Жанр:</a:t>
            </a:r>
            <a:r>
              <a:rPr lang="uk-UA" sz="1400" dirty="0"/>
              <a:t> інтелектуальний роман.</a:t>
            </a:r>
            <a:br>
              <a:rPr lang="uk-UA" sz="1400" dirty="0"/>
            </a:br>
            <a:r>
              <a:rPr lang="uk-UA" sz="1400" b="1" dirty="0"/>
              <a:t>Літературний напрям:</a:t>
            </a:r>
            <a:r>
              <a:rPr lang="uk-UA" sz="1400" dirty="0"/>
              <a:t> синтез романтизму, реалізму, імпресіонізму, естетизму.</a:t>
            </a:r>
            <a:br>
              <a:rPr lang="uk-UA" sz="1400" dirty="0"/>
            </a:br>
            <a:r>
              <a:rPr lang="uk-UA" sz="1400" b="1" dirty="0"/>
              <a:t>Тема:</a:t>
            </a:r>
            <a:r>
              <a:rPr lang="uk-UA" sz="1400" dirty="0"/>
              <a:t> мистецтво та краса (історія життя і смерті молодого красеня Доріана </a:t>
            </a:r>
            <a:r>
              <a:rPr lang="uk-UA" sz="1400" dirty="0" err="1"/>
              <a:t>Грея</a:t>
            </a:r>
            <a:r>
              <a:rPr lang="uk-UA" sz="1400" dirty="0"/>
              <a:t>).</a:t>
            </a:r>
            <a:br>
              <a:rPr lang="uk-UA" sz="1400" dirty="0"/>
            </a:br>
            <a:r>
              <a:rPr lang="uk-UA" sz="1400" b="1" dirty="0"/>
              <a:t>Ідея:</a:t>
            </a:r>
            <a:r>
              <a:rPr lang="uk-UA" sz="1400" dirty="0"/>
              <a:t> врода і мораль не мають нічого спільного; велич справжнього мистецтва.</a:t>
            </a:r>
            <a:br>
              <a:rPr lang="uk-UA" sz="1400" dirty="0"/>
            </a:br>
            <a:r>
              <a:rPr lang="uk-UA" sz="1400" b="1" dirty="0"/>
              <a:t>Композиція:</a:t>
            </a:r>
            <a:r>
              <a:rPr lang="uk-UA" sz="1400" dirty="0"/>
              <a:t> передмова з 25 афоризмів та 20 розділів.</a:t>
            </a:r>
            <a:br>
              <a:rPr lang="uk-UA" sz="1400" dirty="0"/>
            </a:br>
            <a:r>
              <a:rPr lang="uk-UA" sz="1400" b="1" dirty="0"/>
              <a:t>Експозиція:</a:t>
            </a:r>
            <a:r>
              <a:rPr lang="uk-UA" sz="1400" dirty="0"/>
              <a:t>  художник </a:t>
            </a:r>
            <a:r>
              <a:rPr lang="uk-UA" sz="1400" dirty="0" err="1"/>
              <a:t>Безіл</a:t>
            </a:r>
            <a:r>
              <a:rPr lang="uk-UA" sz="1400" dirty="0"/>
              <a:t> </a:t>
            </a:r>
            <a:r>
              <a:rPr lang="uk-UA" sz="1400" dirty="0" err="1"/>
              <a:t>Холлуорд</a:t>
            </a:r>
            <a:r>
              <a:rPr lang="uk-UA" sz="1400" dirty="0"/>
              <a:t> пише портрет юного красеня Доріана </a:t>
            </a:r>
            <a:r>
              <a:rPr lang="uk-UA" sz="1400" dirty="0" err="1"/>
              <a:t>Грея</a:t>
            </a:r>
            <a:r>
              <a:rPr lang="uk-UA" sz="1400" dirty="0"/>
              <a:t>.</a:t>
            </a:r>
            <a:br>
              <a:rPr lang="uk-UA" sz="1400" dirty="0"/>
            </a:br>
            <a:r>
              <a:rPr lang="uk-UA" sz="1400" b="1" dirty="0"/>
              <a:t>Зав’язка:</a:t>
            </a:r>
            <a:r>
              <a:rPr lang="uk-UA" sz="1400" dirty="0"/>
              <a:t> фатальне бажання головного героя зберегти вічну молодість заради земних насолод; бездумна позиція «папір все витерпить», через яку було закладено душу – джерело власного безсмертя.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80095C4-735C-4F66-90BA-B72DB240B5FA}"/>
              </a:ext>
            </a:extLst>
          </p:cNvPr>
          <p:cNvSpPr txBox="1">
            <a:spLocks/>
          </p:cNvSpPr>
          <p:nvPr/>
        </p:nvSpPr>
        <p:spPr>
          <a:xfrm>
            <a:off x="9311780" y="2259667"/>
            <a:ext cx="2551702" cy="446830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b="1" dirty="0"/>
              <a:t>Письменник говорив редактору про початковий задум твору так:</a:t>
            </a:r>
            <a:br>
              <a:rPr lang="uk-UA" b="1" dirty="0"/>
            </a:br>
            <a:r>
              <a:rPr lang="uk-UA" b="1" i="1" dirty="0"/>
              <a:t>«Спочатку я хотів написати про молодого чоловіка, що продає душу за вічну молодість; ця ідея має давню літературну історію, але я надав їй нової форми».</a:t>
            </a:r>
            <a:br>
              <a:rPr lang="uk-UA" b="1" i="1" dirty="0"/>
            </a:br>
            <a:r>
              <a:rPr lang="uk-UA" b="1" dirty="0"/>
              <a:t>«Портрет Доріана </a:t>
            </a:r>
            <a:r>
              <a:rPr lang="uk-UA" b="1" dirty="0" err="1"/>
              <a:t>Грея</a:t>
            </a:r>
            <a:r>
              <a:rPr lang="uk-UA" b="1" dirty="0"/>
              <a:t>» є вершиною проповідуваного автором естетизму.</a:t>
            </a:r>
          </a:p>
        </p:txBody>
      </p:sp>
    </p:spTree>
    <p:extLst>
      <p:ext uri="{BB962C8B-B14F-4D97-AF65-F5344CB8AC3E}">
        <p14:creationId xmlns:p14="http://schemas.microsoft.com/office/powerpoint/2010/main" val="3446424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953617" y="784370"/>
            <a:ext cx="9893348" cy="8766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200" dirty="0"/>
              <a:t>Анкета роману «Портрет Доріана </a:t>
            </a:r>
            <a:r>
              <a:rPr lang="uk-UA" sz="3200" dirty="0" err="1"/>
              <a:t>Грея</a:t>
            </a:r>
            <a:r>
              <a:rPr lang="uk-UA" sz="3200" dirty="0"/>
              <a:t>»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A621E35-2CA4-401E-98F2-1E4671C212EC}"/>
              </a:ext>
            </a:extLst>
          </p:cNvPr>
          <p:cNvSpPr txBox="1">
            <a:spLocks/>
          </p:cNvSpPr>
          <p:nvPr/>
        </p:nvSpPr>
        <p:spPr>
          <a:xfrm>
            <a:off x="352338" y="2391068"/>
            <a:ext cx="11618752" cy="43452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uk-UA" sz="1400" b="1" dirty="0"/>
              <a:t>Розвиток подій: </a:t>
            </a:r>
            <a:r>
              <a:rPr lang="uk-UA" sz="1400" dirty="0"/>
              <a:t>написання портрету Доріана </a:t>
            </a:r>
            <a:r>
              <a:rPr lang="uk-UA" sz="1400" dirty="0" err="1"/>
              <a:t>Грея</a:t>
            </a:r>
            <a:r>
              <a:rPr lang="uk-UA" sz="1400" dirty="0"/>
              <a:t> художником </a:t>
            </a:r>
            <a:r>
              <a:rPr lang="uk-UA" sz="1400" dirty="0" err="1"/>
              <a:t>Безілом</a:t>
            </a:r>
            <a:r>
              <a:rPr lang="uk-UA" sz="1400" dirty="0"/>
              <a:t> </a:t>
            </a:r>
            <a:r>
              <a:rPr lang="uk-UA" sz="1400" dirty="0" err="1"/>
              <a:t>Холлуордом</a:t>
            </a:r>
            <a:r>
              <a:rPr lang="uk-UA" sz="1400" dirty="0"/>
              <a:t> → фатальне бажання під впливом лорда Генрі, щоб старів його портрет, а не він сам та готовність віддати за це «все» → здійснення бажання </a:t>
            </a:r>
            <a:r>
              <a:rPr lang="uk-UA" sz="1400" dirty="0" err="1"/>
              <a:t>Грея</a:t>
            </a:r>
            <a:r>
              <a:rPr lang="uk-UA" sz="1400" dirty="0"/>
              <a:t> → життя в насолоді → самогубство </a:t>
            </a:r>
            <a:r>
              <a:rPr lang="uk-UA" sz="1400" dirty="0" err="1"/>
              <a:t>Сибіли</a:t>
            </a:r>
            <a:r>
              <a:rPr lang="uk-UA" sz="1400" dirty="0"/>
              <a:t> </a:t>
            </a:r>
            <a:r>
              <a:rPr lang="uk-UA" sz="1400" dirty="0" err="1"/>
              <a:t>Вейн</a:t>
            </a:r>
            <a:r>
              <a:rPr lang="uk-UA" sz="1400" dirty="0"/>
              <a:t> → відображення змін на портреті → убивство </a:t>
            </a:r>
            <a:r>
              <a:rPr lang="uk-UA" sz="1400" dirty="0" err="1"/>
              <a:t>Безіла</a:t>
            </a:r>
            <a:r>
              <a:rPr lang="uk-UA" sz="1400" dirty="0"/>
              <a:t> </a:t>
            </a:r>
            <a:r>
              <a:rPr lang="uk-UA" sz="1400" dirty="0" err="1"/>
              <a:t>Холлуорда</a:t>
            </a:r>
            <a:r>
              <a:rPr lang="uk-UA" sz="1400" dirty="0"/>
              <a:t> → шлях насолоди, розпусти й деградації, вплив на інших людей Доріана → самогубство Алана </a:t>
            </a:r>
            <a:r>
              <a:rPr lang="uk-UA" sz="1400" dirty="0" err="1"/>
              <a:t>Кембелла</a:t>
            </a:r>
            <a:r>
              <a:rPr lang="uk-UA" sz="1400" dirty="0"/>
              <a:t> → знищення портрета.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400" b="1" dirty="0"/>
              <a:t>Кульмінація:</a:t>
            </a:r>
            <a:r>
              <a:rPr lang="uk-UA" sz="1400" dirty="0"/>
              <a:t> замах на портрет.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400" b="1" dirty="0"/>
              <a:t>Розв’язка:</a:t>
            </a:r>
            <a:r>
              <a:rPr lang="uk-UA" sz="1400" dirty="0"/>
              <a:t> смерть Доріана </a:t>
            </a:r>
            <a:r>
              <a:rPr lang="uk-UA" sz="1400" dirty="0" err="1"/>
              <a:t>Грея</a:t>
            </a:r>
            <a:endParaRPr lang="uk-UA" sz="1400" dirty="0"/>
          </a:p>
          <a:p>
            <a:pPr marL="0" indent="0">
              <a:lnSpc>
                <a:spcPct val="150000"/>
              </a:lnSpc>
              <a:buNone/>
            </a:pPr>
            <a:r>
              <a:rPr lang="uk-UA" sz="1400" b="1" dirty="0"/>
              <a:t>Головні герої: </a:t>
            </a:r>
            <a:r>
              <a:rPr lang="uk-UA" sz="1400" dirty="0"/>
              <a:t>юний красень Доріан </a:t>
            </a:r>
            <a:r>
              <a:rPr lang="uk-UA" sz="1400" dirty="0" err="1"/>
              <a:t>Грей</a:t>
            </a:r>
            <a:r>
              <a:rPr lang="uk-UA" sz="1400" dirty="0"/>
              <a:t>, художник </a:t>
            </a:r>
            <a:r>
              <a:rPr lang="uk-UA" sz="1400" dirty="0" err="1"/>
              <a:t>Безіл</a:t>
            </a:r>
            <a:r>
              <a:rPr lang="uk-UA" sz="1400" dirty="0"/>
              <a:t> </a:t>
            </a:r>
            <a:r>
              <a:rPr lang="uk-UA" sz="1400" dirty="0" err="1"/>
              <a:t>Холлуорд</a:t>
            </a:r>
            <a:r>
              <a:rPr lang="uk-UA" sz="1400" dirty="0"/>
              <a:t>, лорд Генрі </a:t>
            </a:r>
            <a:r>
              <a:rPr lang="uk-UA" sz="1400" dirty="0" err="1"/>
              <a:t>Уоттон</a:t>
            </a:r>
            <a:r>
              <a:rPr lang="uk-UA" sz="1400" dirty="0"/>
              <a:t>, кохана Доріана </a:t>
            </a:r>
            <a:r>
              <a:rPr lang="uk-UA" sz="1400" dirty="0" err="1"/>
              <a:t>Сібіл</a:t>
            </a:r>
            <a:r>
              <a:rPr lang="uk-UA" sz="1400" dirty="0"/>
              <a:t> </a:t>
            </a:r>
            <a:r>
              <a:rPr lang="uk-UA" sz="1400" dirty="0" err="1"/>
              <a:t>Вейн</a:t>
            </a:r>
            <a:r>
              <a:rPr lang="uk-UA" sz="1400" dirty="0"/>
              <a:t>, її матір та брат </a:t>
            </a:r>
            <a:r>
              <a:rPr lang="uk-UA" sz="1400" dirty="0" err="1"/>
              <a:t>Джейнс</a:t>
            </a:r>
            <a:r>
              <a:rPr lang="uk-UA" sz="1400" dirty="0"/>
              <a:t>, хімік Алан Кемпбелл.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400" b="1" dirty="0"/>
              <a:t>Проблематика:</a:t>
            </a:r>
            <a:r>
              <a:rPr lang="uk-UA" sz="1400" dirty="0"/>
              <a:t> мистецтво та мораль; співвідношення внутрішньої та зовнішньої краси; зв’язок між життям та мистецтвом.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1400" b="1" dirty="0"/>
              <a:t>Провідні ознаки:</a:t>
            </a:r>
            <a:r>
              <a:rPr lang="uk-UA" sz="1400" dirty="0"/>
              <a:t> інтелектуалізм, естетизм та парадоксальність.</a:t>
            </a:r>
            <a:endParaRPr lang="uk-UA" sz="1400" b="1" dirty="0"/>
          </a:p>
        </p:txBody>
      </p:sp>
    </p:spTree>
    <p:extLst>
      <p:ext uri="{BB962C8B-B14F-4D97-AF65-F5344CB8AC3E}">
        <p14:creationId xmlns:p14="http://schemas.microsoft.com/office/powerpoint/2010/main" val="629542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953617" y="784370"/>
            <a:ext cx="9893348" cy="8766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200" dirty="0"/>
              <a:t>Оскар Уайльд – «король естетизму»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A621E35-2CA4-401E-98F2-1E4671C212EC}"/>
              </a:ext>
            </a:extLst>
          </p:cNvPr>
          <p:cNvSpPr txBox="1">
            <a:spLocks/>
          </p:cNvSpPr>
          <p:nvPr/>
        </p:nvSpPr>
        <p:spPr>
          <a:xfrm>
            <a:off x="352338" y="2391068"/>
            <a:ext cx="11618752" cy="43452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uk-UA" sz="3600" i="1" dirty="0"/>
              <a:t>«Оскар Уайльд дорого заплатив за те, що був Оскаром Уайльдом. Але бути Оскаром Уайльдом – вершина розкоші!»</a:t>
            </a:r>
          </a:p>
          <a:p>
            <a:pPr marL="0" indent="0" algn="r">
              <a:lnSpc>
                <a:spcPct val="150000"/>
              </a:lnSpc>
              <a:buNone/>
            </a:pPr>
            <a:endParaRPr lang="uk-UA" sz="3600" b="1" dirty="0"/>
          </a:p>
          <a:p>
            <a:pPr marL="0" indent="0" algn="r">
              <a:lnSpc>
                <a:spcPct val="150000"/>
              </a:lnSpc>
              <a:buNone/>
            </a:pPr>
            <a:r>
              <a:rPr lang="uk-UA" sz="3600" b="1" dirty="0"/>
              <a:t>французький письменник Жан Кокто</a:t>
            </a:r>
          </a:p>
          <a:p>
            <a:pPr marL="0" indent="0" algn="r">
              <a:lnSpc>
                <a:spcPct val="150000"/>
              </a:lnSpc>
              <a:buNone/>
            </a:pPr>
            <a:endParaRPr lang="uk-UA" sz="3600" i="1" dirty="0"/>
          </a:p>
        </p:txBody>
      </p:sp>
    </p:spTree>
    <p:extLst>
      <p:ext uri="{BB962C8B-B14F-4D97-AF65-F5344CB8AC3E}">
        <p14:creationId xmlns:p14="http://schemas.microsoft.com/office/powerpoint/2010/main" val="3061926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C164D7-C170-442C-B267-B54CFA349084}"/>
              </a:ext>
            </a:extLst>
          </p:cNvPr>
          <p:cNvSpPr txBox="1">
            <a:spLocks/>
          </p:cNvSpPr>
          <p:nvPr/>
        </p:nvSpPr>
        <p:spPr bwMode="gray">
          <a:xfrm>
            <a:off x="953617" y="784370"/>
            <a:ext cx="9893348" cy="8766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200" dirty="0"/>
              <a:t>Домашнє завдання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A621E35-2CA4-401E-98F2-1E4671C212EC}"/>
              </a:ext>
            </a:extLst>
          </p:cNvPr>
          <p:cNvSpPr txBox="1">
            <a:spLocks/>
          </p:cNvSpPr>
          <p:nvPr/>
        </p:nvSpPr>
        <p:spPr>
          <a:xfrm>
            <a:off x="352338" y="2391068"/>
            <a:ext cx="11618752" cy="43452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3200" dirty="0"/>
              <a:t>Знати зміст роману «Портрет Доріана </a:t>
            </a:r>
            <a:r>
              <a:rPr lang="uk-UA" sz="3200" dirty="0" err="1"/>
              <a:t>Грея</a:t>
            </a:r>
            <a:r>
              <a:rPr lang="uk-UA" sz="3200" dirty="0"/>
              <a:t>», уміти характеризувати його героїв та ключові події.</a:t>
            </a:r>
          </a:p>
          <a:p>
            <a:pPr marL="0" indent="0">
              <a:buNone/>
            </a:pPr>
            <a:r>
              <a:rPr lang="uk-UA" sz="3200" dirty="0"/>
              <a:t>Подумати над питанням «Чи варто порушувати мораль?»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3200" dirty="0"/>
              <a:t>Записати </a:t>
            </a:r>
            <a:r>
              <a:rPr lang="uk-UA" sz="3200" dirty="0" err="1"/>
              <a:t>відеовідгук</a:t>
            </a:r>
            <a:r>
              <a:rPr lang="uk-UA" sz="3200" dirty="0"/>
              <a:t> на прочитаний роман (за бажанням).</a:t>
            </a:r>
          </a:p>
        </p:txBody>
      </p:sp>
    </p:spTree>
    <p:extLst>
      <p:ext uri="{BB962C8B-B14F-4D97-AF65-F5344CB8AC3E}">
        <p14:creationId xmlns:p14="http://schemas.microsoft.com/office/powerpoint/2010/main" val="13230093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>
            <a:extLst>
              <a:ext uri="{FF2B5EF4-FFF2-40B4-BE49-F238E27FC236}">
                <a16:creationId xmlns:a16="http://schemas.microsoft.com/office/drawing/2014/main" id="{D907BEB8-F46C-4A64-A6E8-AC1BDDD80A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23"/>
          <a:stretch/>
        </p:blipFill>
        <p:spPr>
          <a:xfrm>
            <a:off x="0" y="0"/>
            <a:ext cx="12192000" cy="698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422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502</TotalTime>
  <Words>821</Words>
  <Application>Microsoft Office PowerPoint</Application>
  <PresentationFormat>Widescreen</PresentationFormat>
  <Paragraphs>64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Wingdings 3</vt:lpstr>
      <vt:lpstr>Ion Boardroom</vt:lpstr>
      <vt:lpstr>Image</vt:lpstr>
      <vt:lpstr>Англія. О. Вайльд.  Ідейно-естетичні погляди і творчий шлях митця. Проблеми краси й моралі в романі «Портрет Доріана Грея»</vt:lpstr>
      <vt:lpstr>Епіграф до уроку</vt:lpstr>
      <vt:lpstr>Вікторіанська епоха</vt:lpstr>
      <vt:lpstr>Англія вікторіанської епохи (1837-1901)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Англія. О. Вайльд. Ідейно-естетичні погляди і творчий шлях митця. Проблема краси й моралі в романі «Портрет Доріана Грея»</dc:title>
  <dc:creator>nominate@ukr.net</dc:creator>
  <cp:lastModifiedBy>nominate@ukr.net</cp:lastModifiedBy>
  <cp:revision>34</cp:revision>
  <dcterms:created xsi:type="dcterms:W3CDTF">2025-02-01T17:07:16Z</dcterms:created>
  <dcterms:modified xsi:type="dcterms:W3CDTF">2025-02-02T17:16:20Z</dcterms:modified>
</cp:coreProperties>
</file>