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6" r:id="rId2"/>
    <p:sldId id="257" r:id="rId3"/>
    <p:sldId id="256" r:id="rId4"/>
    <p:sldId id="258" r:id="rId5"/>
    <p:sldId id="267" r:id="rId6"/>
    <p:sldId id="268" r:id="rId7"/>
    <p:sldId id="271" r:id="rId8"/>
    <p:sldId id="269" r:id="rId9"/>
    <p:sldId id="272" r:id="rId10"/>
    <p:sldId id="270" r:id="rId11"/>
    <p:sldId id="273" r:id="rId12"/>
    <p:sldId id="274" r:id="rId13"/>
    <p:sldId id="275" r:id="rId14"/>
    <p:sldId id="262" r:id="rId15"/>
    <p:sldId id="276" r:id="rId16"/>
    <p:sldId id="279" r:id="rId17"/>
    <p:sldId id="261" r:id="rId18"/>
    <p:sldId id="264" r:id="rId19"/>
    <p:sldId id="27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81" d="100"/>
          <a:sy n="81" d="100"/>
        </p:scale>
        <p:origin x="336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CA2B6A-7779-46CB-97FD-96740A42C180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D9BFCA-F725-4231-A1E4-5DF8BD45A8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340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01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75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68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28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5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68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49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77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46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4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E4473-D6D4-4F2A-94B4-B1FA501CA5D2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36D89-2807-4BF5-AECA-14632B3F2CF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990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9.gif"/><Relationship Id="rId7" Type="http://schemas.openxmlformats.org/officeDocument/2006/relationships/image" Target="../media/image4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43" y="1631832"/>
            <a:ext cx="4325471" cy="333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Заклад дошкільної освіти (ясла-садок) комбінованого типу №4 &quot;Ромашка&quot; Центр  розвитку дитини - днз 4 ковель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740" y="4424703"/>
            <a:ext cx="1279102" cy="138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240F4360-B461-4BDF-A782-0D37A7778F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078" y="2433297"/>
            <a:ext cx="4187687" cy="2387600"/>
          </a:xfrm>
        </p:spPr>
        <p:txBody>
          <a:bodyPr/>
          <a:lstStyle/>
          <a:p>
            <a:r>
              <a:rPr lang="uk-UA" dirty="0"/>
              <a:t>МАРК ТВЕН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7DFDCF-2B9B-468D-93C6-4AE1F93928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73"/>
            <a:ext cx="12192000" cy="706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55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Заклад дошкільної освіти (ясла-садок) комбінованого типу №4 &quot;Ромашка&quot; Центр  розвитку дитини - днз 4 ковель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7193" y="3815517"/>
            <a:ext cx="1479177" cy="160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 “дитячих” слів, які повертають нас у дитинство - То є Львів.">
            <a:extLst>
              <a:ext uri="{FF2B5EF4-FFF2-40B4-BE49-F238E27FC236}">
                <a16:creationId xmlns:a16="http://schemas.microsoft.com/office/drawing/2014/main" id="{70286E75-029A-4FE6-AE03-457CA0582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748" y="680829"/>
            <a:ext cx="8943746" cy="503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2939" y="-346789"/>
            <a:ext cx="10721009" cy="4001076"/>
          </a:xfrm>
        </p:spPr>
        <p:txBody>
          <a:bodyPr>
            <a:noAutofit/>
          </a:bodyPr>
          <a:lstStyle/>
          <a:p>
            <a:r>
              <a:rPr lang="ru-RU" sz="4000" b="1" dirty="0" err="1">
                <a:solidFill>
                  <a:srgbClr val="002060"/>
                </a:solidFill>
              </a:rPr>
              <a:t>Підсумковий</a:t>
            </a:r>
            <a:r>
              <a:rPr lang="ru-RU" sz="4000" b="1" dirty="0">
                <a:solidFill>
                  <a:srgbClr val="002060"/>
                </a:solidFill>
              </a:rPr>
              <a:t> урок-</a:t>
            </a:r>
            <a:r>
              <a:rPr lang="ru-RU" sz="4000" b="1" dirty="0" err="1">
                <a:solidFill>
                  <a:srgbClr val="002060"/>
                </a:solidFill>
              </a:rPr>
              <a:t>гра</a:t>
            </a:r>
            <a:br>
              <a:rPr lang="ru-RU" sz="4000" b="1" dirty="0">
                <a:solidFill>
                  <a:srgbClr val="002060"/>
                </a:solidFill>
              </a:rPr>
            </a:br>
            <a:r>
              <a:rPr lang="ru-RU" sz="4000" b="1" dirty="0">
                <a:solidFill>
                  <a:srgbClr val="002060"/>
                </a:solidFill>
              </a:rPr>
              <a:t>за </a:t>
            </a:r>
            <a:r>
              <a:rPr lang="ru-RU" sz="4000" b="1" dirty="0" err="1">
                <a:solidFill>
                  <a:srgbClr val="002060"/>
                </a:solidFill>
              </a:rPr>
              <a:t>твором</a:t>
            </a:r>
            <a:r>
              <a:rPr lang="ru-RU" sz="4000" b="1" dirty="0">
                <a:solidFill>
                  <a:srgbClr val="002060"/>
                </a:solidFill>
              </a:rPr>
              <a:t> Марка Твена «</a:t>
            </a:r>
            <a:r>
              <a:rPr lang="ru-RU" sz="4000" b="1" dirty="0" err="1">
                <a:solidFill>
                  <a:srgbClr val="002060"/>
                </a:solidFill>
              </a:rPr>
              <a:t>Пригоди</a:t>
            </a:r>
            <a:r>
              <a:rPr lang="ru-RU" sz="4000" b="1" dirty="0">
                <a:solidFill>
                  <a:srgbClr val="002060"/>
                </a:solidFill>
              </a:rPr>
              <a:t> Тома </a:t>
            </a:r>
            <a:r>
              <a:rPr lang="ru-RU" sz="4000" b="1" dirty="0" err="1">
                <a:solidFill>
                  <a:srgbClr val="002060"/>
                </a:solidFill>
              </a:rPr>
              <a:t>Сойєра</a:t>
            </a:r>
            <a:r>
              <a:rPr lang="ru-RU" sz="4000" b="1" dirty="0">
                <a:solidFill>
                  <a:srgbClr val="002060"/>
                </a:solidFill>
              </a:rPr>
              <a:t>».</a:t>
            </a:r>
            <a:br>
              <a:rPr lang="ru-RU" sz="4000" b="1" dirty="0">
                <a:solidFill>
                  <a:srgbClr val="002060"/>
                </a:solidFill>
              </a:rPr>
            </a:br>
            <a:r>
              <a:rPr lang="ru-RU" sz="4000" b="1" dirty="0" err="1">
                <a:solidFill>
                  <a:srgbClr val="002060"/>
                </a:solidFill>
              </a:rPr>
              <a:t>Риси</a:t>
            </a:r>
            <a:r>
              <a:rPr lang="ru-RU" sz="4000" b="1" dirty="0">
                <a:solidFill>
                  <a:srgbClr val="002060"/>
                </a:solidFill>
              </a:rPr>
              <a:t> характеру Тома, </a:t>
            </a:r>
            <a:r>
              <a:rPr lang="ru-RU" sz="4000" b="1" dirty="0" err="1">
                <a:solidFill>
                  <a:srgbClr val="002060"/>
                </a:solidFill>
              </a:rPr>
              <a:t>що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розкриваються</a:t>
            </a:r>
            <a:r>
              <a:rPr lang="ru-RU" sz="4000" b="1" dirty="0">
                <a:solidFill>
                  <a:srgbClr val="002060"/>
                </a:solidFill>
              </a:rPr>
              <a:t> в </a:t>
            </a:r>
            <a:r>
              <a:rPr lang="ru-RU" sz="4000" b="1" dirty="0" err="1">
                <a:solidFill>
                  <a:srgbClr val="002060"/>
                </a:solidFill>
              </a:rPr>
              <a:t>стосунках</a:t>
            </a:r>
            <a:r>
              <a:rPr lang="ru-RU" sz="4000" b="1" dirty="0">
                <a:solidFill>
                  <a:srgbClr val="002060"/>
                </a:solidFill>
              </a:rPr>
              <a:t> з </a:t>
            </a:r>
            <a:r>
              <a:rPr lang="ru-RU" sz="4000" b="1" dirty="0" err="1">
                <a:solidFill>
                  <a:srgbClr val="002060"/>
                </a:solidFill>
              </a:rPr>
              <a:t>іншими</a:t>
            </a:r>
            <a:r>
              <a:rPr lang="ru-RU" sz="4000" b="1" dirty="0">
                <a:solidFill>
                  <a:srgbClr val="002060"/>
                </a:solidFill>
              </a:rPr>
              <a:t>.</a:t>
            </a:r>
            <a:br>
              <a:rPr lang="ru-RU" sz="4000" b="1" dirty="0">
                <a:solidFill>
                  <a:srgbClr val="002060"/>
                </a:solidFill>
              </a:rPr>
            </a:b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Сміливість</a:t>
            </a:r>
            <a:r>
              <a:rPr lang="ru-RU" sz="4000" b="1" dirty="0">
                <a:solidFill>
                  <a:srgbClr val="002060"/>
                </a:solidFill>
              </a:rPr>
              <a:t> і </a:t>
            </a:r>
            <a:r>
              <a:rPr lang="ru-RU" sz="4000" b="1" dirty="0" err="1">
                <a:solidFill>
                  <a:srgbClr val="002060"/>
                </a:solidFill>
              </a:rPr>
              <a:t>заповзятість</a:t>
            </a:r>
            <a:r>
              <a:rPr lang="ru-RU" sz="4000" b="1" dirty="0">
                <a:solidFill>
                  <a:srgbClr val="002060"/>
                </a:solidFill>
              </a:rPr>
              <a:t> Тома та </a:t>
            </a:r>
            <a:r>
              <a:rPr lang="ru-RU" sz="4000" b="1" dirty="0" err="1">
                <a:solidFill>
                  <a:srgbClr val="002060"/>
                </a:solidFill>
              </a:rPr>
              <a:t>його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друзів</a:t>
            </a:r>
            <a:r>
              <a:rPr lang="ru-RU" sz="4000" b="1" dirty="0">
                <a:solidFill>
                  <a:srgbClr val="002060"/>
                </a:solidFill>
              </a:rPr>
              <a:t>.</a:t>
            </a:r>
            <a:br>
              <a:rPr lang="ru-RU" sz="4000" b="1" dirty="0">
                <a:solidFill>
                  <a:srgbClr val="002060"/>
                </a:solidFill>
              </a:rPr>
            </a:b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939" y="3654287"/>
            <a:ext cx="3364922" cy="2591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Заклад дошкільної освіти (ясла-садок) комбінованого типу №4 &quot;Ромашка&quot; Центр  розвитку дитини - днз 4 ковель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4392" y="1653749"/>
            <a:ext cx="1279102" cy="138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4B705B-0477-4ED9-92CC-62F77A9ED1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203" y="3429000"/>
            <a:ext cx="3400102" cy="2185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7B12AC-0CAB-475D-9C47-92A135F3F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2806" y="3914475"/>
            <a:ext cx="3364921" cy="2360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029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D14AE04E-13CF-4698-838A-0F4BEF0B0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765" y="766762"/>
            <a:ext cx="5314122" cy="4572001"/>
          </a:xfrm>
        </p:spPr>
        <p:txBody>
          <a:bodyPr>
            <a:normAutofit fontScale="90000"/>
          </a:bodyPr>
          <a:lstStyle/>
          <a:p>
            <a:br>
              <a:rPr lang="uk-UA" b="1" dirty="0"/>
            </a:br>
            <a:r>
              <a:rPr lang="uk-UA" b="1" dirty="0"/>
              <a:t>Метод </a:t>
            </a:r>
            <a:br>
              <a:rPr lang="uk-UA" b="1" dirty="0"/>
            </a:br>
            <a:r>
              <a:rPr lang="uk-UA" b="1" dirty="0"/>
              <a:t>«Крісло автора»</a:t>
            </a:r>
            <a:br>
              <a:rPr lang="uk-UA" b="1" dirty="0"/>
            </a:br>
            <a:r>
              <a:rPr lang="uk-UA" dirty="0"/>
              <a:t>використовуючи підказки відповісти на питання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53479AC-D182-4ACE-B62D-A0C26C33D7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59" r="12916"/>
          <a:stretch/>
        </p:blipFill>
        <p:spPr>
          <a:xfrm>
            <a:off x="7540486" y="1007166"/>
            <a:ext cx="3419061" cy="409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D14AE04E-13CF-4698-838A-0F4BEF0B00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340456-45FA-4D00-9BEC-15617F1E91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D14AE04E-13CF-4698-838A-0F4BEF0B0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77497"/>
            <a:ext cx="9144000" cy="2387600"/>
          </a:xfrm>
        </p:spPr>
        <p:txBody>
          <a:bodyPr/>
          <a:lstStyle/>
          <a:p>
            <a:r>
              <a:rPr lang="uk-UA" dirty="0"/>
              <a:t>РЕБУСИ «ВГАДАЙ ГЕРОЯ»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3BC53A-E435-4B35-8FEB-70B4F74DF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21" y="4334550"/>
            <a:ext cx="5332965" cy="18916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BBC64A-1182-4EAD-A166-0A8D62DA3F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55" y="1339092"/>
            <a:ext cx="4972050" cy="2476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044EB6-9ABD-4A09-9247-EA6627C0C0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652" y="1305756"/>
            <a:ext cx="3644348" cy="2707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D800398-9172-4CD8-93A3-C2EFCA2023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3" y="4334550"/>
            <a:ext cx="5391168" cy="18916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36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D14AE04E-13CF-4698-838A-0F4BEF0B0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426" y="-547411"/>
            <a:ext cx="9144000" cy="2387600"/>
          </a:xfrm>
        </p:spPr>
        <p:txBody>
          <a:bodyPr/>
          <a:lstStyle/>
          <a:p>
            <a:pPr algn="r"/>
            <a:r>
              <a:rPr lang="uk-UA" dirty="0"/>
              <a:t>Пам’ятник Тому та </a:t>
            </a:r>
            <a:r>
              <a:rPr lang="uk-UA" dirty="0" err="1"/>
              <a:t>Геку</a:t>
            </a:r>
            <a:r>
              <a:rPr lang="uk-UA" dirty="0"/>
              <a:t>         в </a:t>
            </a:r>
            <a:r>
              <a:rPr lang="uk-UA" dirty="0" err="1"/>
              <a:t>Ганнібалі</a:t>
            </a:r>
            <a:endParaRPr lang="uk-UA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198CBA8-7825-49CB-9E27-A6AC1E749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156" y="1002987"/>
            <a:ext cx="4038186" cy="5391186"/>
          </a:xfrm>
          <a:prstGeom prst="rect">
            <a:avLst/>
          </a:prstGeom>
        </p:spPr>
      </p:pic>
      <p:pic>
        <p:nvPicPr>
          <p:cNvPr id="3074" name="Picture 2" descr="Подорож до Ганнібала – міста Тома Сойєра - Ukrainian people">
            <a:extLst>
              <a:ext uri="{FF2B5EF4-FFF2-40B4-BE49-F238E27FC236}">
                <a16:creationId xmlns:a16="http://schemas.microsoft.com/office/drawing/2014/main" id="{1D7C5976-E328-4A04-AB00-72AF05F1A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659" y="2027789"/>
            <a:ext cx="5362657" cy="280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Ганнібал (Міссурі) — Вікіпедія">
            <a:extLst>
              <a:ext uri="{FF2B5EF4-FFF2-40B4-BE49-F238E27FC236}">
                <a16:creationId xmlns:a16="http://schemas.microsoft.com/office/drawing/2014/main" id="{93748339-A0AB-4E4B-88EF-25197A0A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197" y="4830210"/>
            <a:ext cx="2996647" cy="199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40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F81318EB-1577-44F4-A5BE-0A69A9786044}"/>
              </a:ext>
            </a:extLst>
          </p:cNvPr>
          <p:cNvSpPr txBox="1">
            <a:spLocks/>
          </p:cNvSpPr>
          <p:nvPr/>
        </p:nvSpPr>
        <p:spPr>
          <a:xfrm>
            <a:off x="0" y="454280"/>
            <a:ext cx="12192000" cy="81461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82B4F">
                <a:alpha val="85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ofia"/>
              <a:buNone/>
              <a:defRPr sz="4500" b="0" i="0" u="none" strike="noStrike" cap="none">
                <a:solidFill>
                  <a:schemeClr val="dk1"/>
                </a:solidFill>
                <a:latin typeface="Sofia"/>
                <a:ea typeface="Sofia"/>
                <a:cs typeface="Sofia"/>
                <a:sym typeface="Sofi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Sacramento"/>
              <a:buNone/>
              <a:defRPr sz="4500" b="0" i="0" u="none" strike="noStrike" cap="none">
                <a:solidFill>
                  <a:schemeClr val="dk1"/>
                </a:solidFill>
                <a:latin typeface="Sacramento"/>
                <a:ea typeface="Sacramento"/>
                <a:cs typeface="Sacramento"/>
                <a:sym typeface="Sacramento"/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500"/>
              <a:buFont typeface="Sofia"/>
              <a:buNone/>
              <a:tabLst/>
              <a:defRPr/>
            </a:pPr>
            <a:r>
              <a:rPr kumimoji="0" lang="uk-UA" sz="4267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anose="02040502050405020303" pitchFamily="18" charset="0"/>
                <a:sym typeface="Sofia"/>
              </a:rPr>
              <a:t>«Чудовий маляр»</a:t>
            </a:r>
          </a:p>
        </p:txBody>
      </p:sp>
      <p:grpSp>
        <p:nvGrpSpPr>
          <p:cNvPr id="10" name="Group 17">
            <a:extLst>
              <a:ext uri="{FF2B5EF4-FFF2-40B4-BE49-F238E27FC236}">
                <a16:creationId xmlns:a16="http://schemas.microsoft.com/office/drawing/2014/main" id="{9750CE1E-5BEC-4F51-942E-DAD0335E09BA}"/>
              </a:ext>
            </a:extLst>
          </p:cNvPr>
          <p:cNvGrpSpPr/>
          <p:nvPr/>
        </p:nvGrpSpPr>
        <p:grpSpPr>
          <a:xfrm>
            <a:off x="331990" y="1507303"/>
            <a:ext cx="11502628" cy="4658429"/>
            <a:chOff x="248992" y="1130477"/>
            <a:chExt cx="8626971" cy="3493822"/>
          </a:xfrm>
        </p:grpSpPr>
        <p:grpSp>
          <p:nvGrpSpPr>
            <p:cNvPr id="11" name="Group 14">
              <a:extLst>
                <a:ext uri="{FF2B5EF4-FFF2-40B4-BE49-F238E27FC236}">
                  <a16:creationId xmlns:a16="http://schemas.microsoft.com/office/drawing/2014/main" id="{C076EB9A-0EC3-4C8D-A643-69D63AE790DE}"/>
                </a:ext>
              </a:extLst>
            </p:cNvPr>
            <p:cNvGrpSpPr/>
            <p:nvPr/>
          </p:nvGrpSpPr>
          <p:grpSpPr>
            <a:xfrm>
              <a:off x="3008429" y="1130477"/>
              <a:ext cx="5867534" cy="3493822"/>
              <a:chOff x="3095491" y="1168577"/>
              <a:chExt cx="5867534" cy="3493822"/>
            </a:xfrm>
          </p:grpSpPr>
          <p:pic>
            <p:nvPicPr>
              <p:cNvPr id="13" name="Picture 9">
                <a:extLst>
                  <a:ext uri="{FF2B5EF4-FFF2-40B4-BE49-F238E27FC236}">
                    <a16:creationId xmlns:a16="http://schemas.microsoft.com/office/drawing/2014/main" id="{F5BABA77-C8C9-4338-9B06-AAE37C558E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95491" y="1168577"/>
                <a:ext cx="2089306" cy="3493822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pic>
            <p:nvPicPr>
              <p:cNvPr id="14" name="Picture 11">
                <a:extLst>
                  <a:ext uri="{FF2B5EF4-FFF2-40B4-BE49-F238E27FC236}">
                    <a16:creationId xmlns:a16="http://schemas.microsoft.com/office/drawing/2014/main" id="{049C9C39-FC62-4832-A91F-62A99C8941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380" r="2010"/>
              <a:stretch/>
            </p:blipFill>
            <p:spPr>
              <a:xfrm>
                <a:off x="5400675" y="1175855"/>
                <a:ext cx="3562350" cy="3472938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</p:grpSp>
        <p:pic>
          <p:nvPicPr>
            <p:cNvPr id="12" name="Picture 16">
              <a:extLst>
                <a:ext uri="{FF2B5EF4-FFF2-40B4-BE49-F238E27FC236}">
                  <a16:creationId xmlns:a16="http://schemas.microsoft.com/office/drawing/2014/main" id="{C30A90BE-9921-46E4-9762-02CA054143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8992" y="1137755"/>
              <a:ext cx="2543560" cy="347293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98742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4B33FFB-112A-420A-AE03-92B82745E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540" y="-901932"/>
            <a:ext cx="9370364" cy="2240402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14C3315E-C13C-4411-A9FF-3A9A6031E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20" y="3429177"/>
            <a:ext cx="224248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12A18F96-DF3F-4D87-8E0E-6D1BCFACC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876" y="1056891"/>
            <a:ext cx="3274864" cy="156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013B55EF-5DD7-464C-9F96-153544F0A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299" y="1056891"/>
            <a:ext cx="242887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A4A1870C-7990-4527-96F6-3A83C433F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370" y="942225"/>
            <a:ext cx="237626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F66BA109-71AF-4643-A3B1-272502DE1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633" y="3455075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B22D4565-57B6-437D-B64B-2BDD1A6C7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4" y="4839002"/>
            <a:ext cx="2340121" cy="1581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6BD62E63-C1EF-41A2-96E5-E23E206E0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73" y="968382"/>
            <a:ext cx="1471044" cy="231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BE69D009-8D72-4C14-91EC-A63C195C6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660" y="3246670"/>
            <a:ext cx="2448272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1">
            <a:extLst>
              <a:ext uri="{FF2B5EF4-FFF2-40B4-BE49-F238E27FC236}">
                <a16:creationId xmlns:a16="http://schemas.microsoft.com/office/drawing/2014/main" id="{643A939E-7B8B-413D-947B-B16F3BFBD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731" y="5092420"/>
            <a:ext cx="2608472" cy="149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2">
            <a:extLst>
              <a:ext uri="{FF2B5EF4-FFF2-40B4-BE49-F238E27FC236}">
                <a16:creationId xmlns:a16="http://schemas.microsoft.com/office/drawing/2014/main" id="{2C5795A9-7D1E-4CC6-B8C1-B29081DC7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012" y="2918094"/>
            <a:ext cx="1944216" cy="1994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3">
            <a:extLst>
              <a:ext uri="{FF2B5EF4-FFF2-40B4-BE49-F238E27FC236}">
                <a16:creationId xmlns:a16="http://schemas.microsoft.com/office/drawing/2014/main" id="{531D0BE1-048E-4804-91A9-668C109ED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647" y="2871330"/>
            <a:ext cx="1751651" cy="302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49303916-0BFE-4FCD-A3B3-BC68B1F77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564" y="1006268"/>
            <a:ext cx="1584176" cy="199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476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D14AE04E-13CF-4698-838A-0F4BEF0B0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9774" y="-1193800"/>
            <a:ext cx="9144000" cy="2387600"/>
          </a:xfrm>
        </p:spPr>
        <p:txBody>
          <a:bodyPr/>
          <a:lstStyle/>
          <a:p>
            <a:r>
              <a:rPr lang="uk-UA" dirty="0"/>
              <a:t>«Знайди зайвий предмет»</a:t>
            </a: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5B5B2E2E-DEA7-4E65-AD82-5FF734652C4E}"/>
              </a:ext>
            </a:extLst>
          </p:cNvPr>
          <p:cNvSpPr/>
          <p:nvPr/>
        </p:nvSpPr>
        <p:spPr>
          <a:xfrm>
            <a:off x="1198728" y="1048026"/>
            <a:ext cx="97945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/>
              <a:t>Для першої команди:</a:t>
            </a:r>
          </a:p>
          <a:p>
            <a:r>
              <a:rPr lang="uk-UA" sz="3200" b="1" dirty="0"/>
              <a:t> цукерки, шматочки пляшки, ключ, іграшкова машинка, шматок крейди, рукоятка ножа. </a:t>
            </a:r>
          </a:p>
          <a:p>
            <a:r>
              <a:rPr lang="uk-UA" sz="3200" b="1" dirty="0">
                <a:solidFill>
                  <a:srgbClr val="FF0000"/>
                </a:solidFill>
              </a:rPr>
              <a:t>(Цукерки, іграшкова машинка).    </a:t>
            </a:r>
          </a:p>
          <a:p>
            <a:r>
              <a:rPr lang="uk-UA" sz="3200" b="1" dirty="0"/>
              <a:t>                                                                                           </a:t>
            </a:r>
          </a:p>
          <a:p>
            <a:r>
              <a:rPr lang="uk-UA" sz="3200" b="1" dirty="0"/>
              <a:t>Для другої команди:</a:t>
            </a:r>
          </a:p>
          <a:p>
            <a:r>
              <a:rPr lang="uk-UA" sz="3200" b="1" dirty="0"/>
              <a:t> повітряна кулька, ручка від дверей, футбольний м'яч, яблуко, скляна пробка, пуста котушка. 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7B71AC4-4826-4F64-A4C7-7002117EE916}"/>
              </a:ext>
            </a:extLst>
          </p:cNvPr>
          <p:cNvSpPr/>
          <p:nvPr/>
        </p:nvSpPr>
        <p:spPr>
          <a:xfrm>
            <a:off x="1669774" y="4895232"/>
            <a:ext cx="6322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(</a:t>
            </a:r>
            <a:r>
              <a:rPr lang="uk-UA" sz="2800" b="1" dirty="0">
                <a:solidFill>
                  <a:srgbClr val="FF0000"/>
                </a:solidFill>
              </a:rPr>
              <a:t>Повітряна кулька, футбольний м'яч).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5396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8FCC914-AC26-44A5-A518-219118700B03}"/>
              </a:ext>
            </a:extLst>
          </p:cNvPr>
          <p:cNvSpPr/>
          <p:nvPr/>
        </p:nvSpPr>
        <p:spPr>
          <a:xfrm>
            <a:off x="2355798" y="171126"/>
            <a:ext cx="3107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Вікторина</a:t>
            </a:r>
          </a:p>
        </p:txBody>
      </p:sp>
      <p:pic>
        <p:nvPicPr>
          <p:cNvPr id="4098" name="Picture 2" descr="Що? Де? Коли?">
            <a:extLst>
              <a:ext uri="{FF2B5EF4-FFF2-40B4-BE49-F238E27FC236}">
                <a16:creationId xmlns:a16="http://schemas.microsoft.com/office/drawing/2014/main" id="{35390C6C-7607-4E15-BE14-896C75A2C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641" y="196410"/>
            <a:ext cx="3173261" cy="306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E2E203-048D-496A-A177-893FB3096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86" y="3467595"/>
            <a:ext cx="4054406" cy="3450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24E037-EA26-4C09-A855-5695FC01F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790" y="3413794"/>
            <a:ext cx="3059112" cy="328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4C10EE-0473-4B33-9367-7C5BDFAE5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98" y="1040037"/>
            <a:ext cx="2592388" cy="234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F5C110-4FDB-467E-B9AF-0D8A3005B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74638"/>
            <a:ext cx="2559050" cy="3108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6756AB4-49A2-4160-A8B1-5F560A75B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319" y="1094456"/>
            <a:ext cx="3198681" cy="231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DF26054C-1ADB-46CF-8DE4-F607E86EC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153" y="3492155"/>
            <a:ext cx="2735129" cy="2113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B15C9D1A-8F47-4A1A-B13F-A94F6102C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455" y="6957357"/>
            <a:ext cx="3097212" cy="231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6CE93F6A-7DD0-4D98-B65D-7A646BC82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635" y="5143955"/>
            <a:ext cx="2571750" cy="164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36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2F72764-69A5-44B3-BFA3-948D7770E817}"/>
              </a:ext>
            </a:extLst>
          </p:cNvPr>
          <p:cNvPicPr/>
          <p:nvPr/>
        </p:nvPicPr>
        <p:blipFill rotWithShape="1">
          <a:blip r:embed="rId3"/>
          <a:srcRect b="6607"/>
          <a:stretch/>
        </p:blipFill>
        <p:spPr>
          <a:xfrm>
            <a:off x="0" y="0"/>
            <a:ext cx="12192000" cy="6930889"/>
          </a:xfrm>
          <a:prstGeom prst="rect">
            <a:avLst/>
          </a:prstGeom>
        </p:spPr>
      </p:pic>
      <p:pic>
        <p:nvPicPr>
          <p:cNvPr id="5122" name="Picture 2" descr="Фізкультхвилинка &quot;Розімнись&quot;. - YouTube">
            <a:extLst>
              <a:ext uri="{FF2B5EF4-FFF2-40B4-BE49-F238E27FC236}">
                <a16:creationId xmlns:a16="http://schemas.microsoft.com/office/drawing/2014/main" id="{794C96B7-349E-4145-9393-25640A4E3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56" y="119268"/>
            <a:ext cx="5404997" cy="1704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766BB99-26B0-418E-9586-2F15B339B117}"/>
              </a:ext>
            </a:extLst>
          </p:cNvPr>
          <p:cNvSpPr/>
          <p:nvPr/>
        </p:nvSpPr>
        <p:spPr>
          <a:xfrm>
            <a:off x="6096001" y="1974574"/>
            <a:ext cx="5062330" cy="8878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solidFill>
                  <a:srgbClr val="0000CC"/>
                </a:solidFill>
              </a:rPr>
              <a:t>І група:</a:t>
            </a:r>
          </a:p>
          <a:p>
            <a:pPr algn="ctr"/>
            <a:r>
              <a:rPr lang="uk-UA" sz="2800" b="1" i="1" dirty="0">
                <a:solidFill>
                  <a:srgbClr val="0000CC"/>
                </a:solidFill>
              </a:rPr>
              <a:t> за допомогою прикметників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E78BC73-E405-4D64-AB58-B4CA2BED89F0}"/>
              </a:ext>
            </a:extLst>
          </p:cNvPr>
          <p:cNvSpPr/>
          <p:nvPr/>
        </p:nvSpPr>
        <p:spPr>
          <a:xfrm>
            <a:off x="6997148" y="3829880"/>
            <a:ext cx="3525078" cy="8878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solidFill>
                  <a:srgbClr val="D60093"/>
                </a:solidFill>
              </a:rPr>
              <a:t>ІІ група: </a:t>
            </a:r>
          </a:p>
          <a:p>
            <a:pPr algn="ctr"/>
            <a:r>
              <a:rPr lang="uk-UA" sz="2800" b="1" i="1" dirty="0">
                <a:solidFill>
                  <a:srgbClr val="D60093"/>
                </a:solidFill>
              </a:rPr>
              <a:t>за допомогою дієслів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F8DBB29-EA9C-4C31-A2CD-91F299829195}"/>
              </a:ext>
            </a:extLst>
          </p:cNvPr>
          <p:cNvSpPr/>
          <p:nvPr/>
        </p:nvSpPr>
        <p:spPr>
          <a:xfrm>
            <a:off x="6997148" y="5565913"/>
            <a:ext cx="4161183" cy="8878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C00000"/>
                </a:solidFill>
              </a:rPr>
              <a:t>Бажаємо успіхів!</a:t>
            </a:r>
          </a:p>
        </p:txBody>
      </p:sp>
    </p:spTree>
    <p:extLst>
      <p:ext uri="{BB962C8B-B14F-4D97-AF65-F5344CB8AC3E}">
        <p14:creationId xmlns:p14="http://schemas.microsoft.com/office/powerpoint/2010/main" val="6184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PT - ФРАЗЕОЛОГІЗМИ PowerPoint Presentation, free download - ID:6782962">
            <a:extLst>
              <a:ext uri="{FF2B5EF4-FFF2-40B4-BE49-F238E27FC236}">
                <a16:creationId xmlns:a16="http://schemas.microsoft.com/office/drawing/2014/main" id="{45348055-C582-4138-A751-B500DB90C4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6"/>
          <a:stretch/>
        </p:blipFill>
        <p:spPr bwMode="auto">
          <a:xfrm>
            <a:off x="1934817" y="246082"/>
            <a:ext cx="6103759" cy="553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77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  <a:t>“Більшість пригод, описаних у  цій книзі, відбувалося насправді: </a:t>
            </a:r>
            <a:br>
              <a:rPr lang="uk-UA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</a:br>
            <a:r>
              <a:rPr lang="uk-UA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  <a:t>дві-три сталися зі мною, решта –</a:t>
            </a:r>
            <a:br>
              <a:rPr lang="uk-UA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</a:br>
            <a:r>
              <a:rPr lang="uk-UA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  <a:t> з моїми товаришами”.</a:t>
            </a:r>
            <a:br>
              <a:rPr lang="ru-RU" sz="2400" b="1" i="1">
                <a:solidFill>
                  <a:schemeClr val="accent2">
                    <a:lumMod val="50000"/>
                  </a:schemeClr>
                </a:solidFill>
                <a:latin typeface="Book Antiqua" panose="02040602050305030304" pitchFamily="18" charset="0"/>
                <a:cs typeface="Times New Roman" pitchFamily="18" charset="0"/>
              </a:rPr>
            </a:br>
            <a:endParaRPr lang="uk-UA" sz="2400" b="1" i="1" dirty="0">
              <a:solidFill>
                <a:schemeClr val="accent2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b="898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13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A75A4CE-1F36-4014-B2A2-7D408AE3FB6C}"/>
              </a:ext>
            </a:extLst>
          </p:cNvPr>
          <p:cNvSpPr/>
          <p:nvPr/>
        </p:nvSpPr>
        <p:spPr>
          <a:xfrm>
            <a:off x="794832" y="0"/>
            <a:ext cx="101909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«Встановити відповідність», тобто поєднати образи твору та їх прототипи.</a:t>
            </a:r>
            <a:endParaRPr lang="uk-UA" sz="32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D0B79DF-495A-4008-921F-8408E4E5A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660" y="752492"/>
            <a:ext cx="9779508" cy="620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232161A-61E4-48FC-9C20-985A3AB5E05E}"/>
              </a:ext>
            </a:extLst>
          </p:cNvPr>
          <p:cNvSpPr/>
          <p:nvPr/>
        </p:nvSpPr>
        <p:spPr>
          <a:xfrm>
            <a:off x="1828799" y="437443"/>
            <a:ext cx="96608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Користуючись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QR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кодом або покликанням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зробити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порівняльну характеристику Тома і </a:t>
            </a:r>
            <a:r>
              <a:rPr lang="uk-UA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Гека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uk-UA" sz="3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FFB65C-5B17-468E-AADA-A94E3FA60570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5" t="45588" r="48490" b="37674"/>
          <a:stretch/>
        </p:blipFill>
        <p:spPr bwMode="auto">
          <a:xfrm>
            <a:off x="4145653" y="1598061"/>
            <a:ext cx="3083615" cy="2710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12" descr="Блог учителя зарубіжної літератури НВК №39 м. Києва Рогової Ірини  Миколаївни: Зарубіжна література 5 клас">
            <a:extLst>
              <a:ext uri="{FF2B5EF4-FFF2-40B4-BE49-F238E27FC236}">
                <a16:creationId xmlns:a16="http://schemas.microsoft.com/office/drawing/2014/main" id="{C62C2C06-CAB3-4E73-B853-51D08165C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3" y="852941"/>
            <a:ext cx="2807818" cy="378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AF5085C4-DEDD-4B3F-B837-5C48750E305B}"/>
              </a:ext>
            </a:extLst>
          </p:cNvPr>
          <p:cNvSpPr/>
          <p:nvPr/>
        </p:nvSpPr>
        <p:spPr>
          <a:xfrm>
            <a:off x="1757200" y="4555638"/>
            <a:ext cx="1556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ТОМ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DA925454-8364-4353-AB6D-E24C720D4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348" y="1490013"/>
            <a:ext cx="3097212" cy="231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6377846E-7BBA-4CCB-9ADC-948F2725DCEA}"/>
              </a:ext>
            </a:extLst>
          </p:cNvPr>
          <p:cNvSpPr/>
          <p:nvPr/>
        </p:nvSpPr>
        <p:spPr>
          <a:xfrm>
            <a:off x="8878156" y="4095528"/>
            <a:ext cx="1197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ГЕК</a:t>
            </a:r>
            <a:endParaRPr lang="uk-UA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56FA489B-FCA9-4850-9574-3E1EB0C25494}"/>
              </a:ext>
            </a:extLst>
          </p:cNvPr>
          <p:cNvSpPr/>
          <p:nvPr/>
        </p:nvSpPr>
        <p:spPr>
          <a:xfrm>
            <a:off x="4143392" y="4890607"/>
            <a:ext cx="51769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00CC"/>
                </a:solidFill>
              </a:rPr>
              <a:t>https://learningapps.org/2056767</a:t>
            </a:r>
            <a:endParaRPr lang="uk-UA" sz="28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66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3918" y="315539"/>
            <a:ext cx="4374776" cy="679543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«</a:t>
            </a:r>
            <a:r>
              <a:rPr lang="ru-RU" sz="4400" b="1" dirty="0" err="1">
                <a:solidFill>
                  <a:srgbClr val="002060"/>
                </a:solidFill>
              </a:rPr>
              <a:t>Кошик</a:t>
            </a:r>
            <a:r>
              <a:rPr lang="ru-RU" sz="4400" b="1" dirty="0">
                <a:solidFill>
                  <a:srgbClr val="002060"/>
                </a:solidFill>
              </a:rPr>
              <a:t>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000" y="1954665"/>
            <a:ext cx="5701553" cy="4903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89783" y="3025935"/>
            <a:ext cx="3568221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400" dirty="0"/>
              <a:t>добрі вчинки Тома та </a:t>
            </a:r>
            <a:r>
              <a:rPr lang="uk-UA" sz="2400" dirty="0" err="1"/>
              <a:t>Гека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428750" y="2950051"/>
            <a:ext cx="365196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400" dirty="0"/>
              <a:t>погані вчинки Тома та </a:t>
            </a:r>
            <a:r>
              <a:rPr lang="uk-UA" sz="2400" dirty="0" err="1"/>
              <a:t>Гека</a:t>
            </a:r>
            <a:endParaRPr lang="ru-RU" sz="2400" dirty="0"/>
          </a:p>
        </p:txBody>
      </p:sp>
      <p:pic>
        <p:nvPicPr>
          <p:cNvPr id="3078" name="Picture 6" descr="корзинка png » PNG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683" y="780306"/>
            <a:ext cx="2082317" cy="217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Мусорное ведро 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189" y="515960"/>
            <a:ext cx="2321955" cy="2321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Блог учителя зарубіжної літератури НВК №39 м. Києва Рогової Ірини  Миколаївни: Зарубіжна література 5 клас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884" y="3985518"/>
            <a:ext cx="4884672" cy="274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Блог учителя зарубіжної літератури НВК №39 м. Києва Рогової Ірини  Миколаївни: Зарубіжна література 5 клас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224" y="-28892"/>
            <a:ext cx="2167889" cy="292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Умер Владислав Галкин — Кино — OpenSpace.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991" y="4001858"/>
            <a:ext cx="2313124" cy="1751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81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6424" y="571034"/>
            <a:ext cx="9144000" cy="760225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002060"/>
                </a:solidFill>
              </a:rPr>
              <a:t>Домашнє завдання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17B6B478-C400-4801-AAD6-35BF8CF683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96552" y="1879256"/>
            <a:ext cx="9144000" cy="1655762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0000CC"/>
                </a:solidFill>
              </a:rPr>
              <a:t>ПІДГОТУВАТИ ЦІКАВІ ФАКТИ З ЖИТТЯ</a:t>
            </a:r>
          </a:p>
          <a:p>
            <a:r>
              <a:rPr lang="uk-UA" sz="3600" dirty="0">
                <a:solidFill>
                  <a:srgbClr val="0000CC"/>
                </a:solidFill>
              </a:rPr>
              <a:t> ТУВЕ ЯНСОН</a:t>
            </a:r>
          </a:p>
        </p:txBody>
      </p:sp>
      <p:pic>
        <p:nvPicPr>
          <p:cNvPr id="8194" name="Picture 2" descr="Янссон, Туве — Википедия">
            <a:extLst>
              <a:ext uri="{FF2B5EF4-FFF2-40B4-BE49-F238E27FC236}">
                <a16:creationId xmlns:a16="http://schemas.microsoft.com/office/drawing/2014/main" id="{441E84BA-BCDB-4D1B-8B77-9E54DC623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24" y="1736448"/>
            <a:ext cx="2982774" cy="394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нига «Країна Мумі-тролів. У 3 книгах. Книга 2» – Туве Янссон, купить по  цене 279 на YAKABOO: 966-8476-01-8">
            <a:extLst>
              <a:ext uri="{FF2B5EF4-FFF2-40B4-BE49-F238E27FC236}">
                <a16:creationId xmlns:a16="http://schemas.microsoft.com/office/drawing/2014/main" id="{1430CB35-717F-4A94-A139-7B5ED1C17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322" y="3133434"/>
            <a:ext cx="2477121" cy="349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388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Підсумковий урок творчістю Марка Твена</Template>
  <TotalTime>24</TotalTime>
  <Words>229</Words>
  <Application>Microsoft Office PowerPoint</Application>
  <PresentationFormat>Широкий екран</PresentationFormat>
  <Paragraphs>33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7" baseType="lpstr">
      <vt:lpstr>Arial</vt:lpstr>
      <vt:lpstr>Book Antiqua</vt:lpstr>
      <vt:lpstr>Calibri</vt:lpstr>
      <vt:lpstr>Calibri Light</vt:lpstr>
      <vt:lpstr>Georgia</vt:lpstr>
      <vt:lpstr>Sofia</vt:lpstr>
      <vt:lpstr>Times New Roman</vt:lpstr>
      <vt:lpstr>Тема Office</vt:lpstr>
      <vt:lpstr>МАРК ТВЕН</vt:lpstr>
      <vt:lpstr>Презентація PowerPoint</vt:lpstr>
      <vt:lpstr>Підсумковий урок-гра за твором Марка Твена «Пригоди Тома Сойєра». Риси характеру Тома, що розкриваються в стосунках з іншими.  Сміливість і заповзятість Тома та його друзів. </vt:lpstr>
      <vt:lpstr> Метод  «Крісло автора» використовуючи підказки відповісти на питання</vt:lpstr>
      <vt:lpstr>Презентація PowerPoint</vt:lpstr>
      <vt:lpstr>РЕБУСИ «ВГАДАЙ ГЕРОЯ»</vt:lpstr>
      <vt:lpstr>Пам’ятник Тому та Геку         в Ганнібалі</vt:lpstr>
      <vt:lpstr>Презентація PowerPoint</vt:lpstr>
      <vt:lpstr>Презентація PowerPoint</vt:lpstr>
      <vt:lpstr>«Знайди зайвий предмет»</vt:lpstr>
      <vt:lpstr>Презентація PowerPoint</vt:lpstr>
      <vt:lpstr>Презентація PowerPoint</vt:lpstr>
      <vt:lpstr>Презентація PowerPoint</vt:lpstr>
      <vt:lpstr>“Більшість пригод, описаних у  цій книзі, відбувалося насправді:  дві-три сталися зі мною, решта –  з моїми товаришами”. </vt:lpstr>
      <vt:lpstr>Презентація PowerPoint</vt:lpstr>
      <vt:lpstr>Презентація PowerPoint</vt:lpstr>
      <vt:lpstr>«Кошик» </vt:lpstr>
      <vt:lpstr>Домашнє завдання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МАРК ТВЕН</dc:title>
  <dc:creator>User</dc:creator>
  <cp:lastModifiedBy>User</cp:lastModifiedBy>
  <cp:revision>1</cp:revision>
  <dcterms:created xsi:type="dcterms:W3CDTF">2024-04-24T04:45:22Z</dcterms:created>
  <dcterms:modified xsi:type="dcterms:W3CDTF">2024-04-24T05:09:55Z</dcterms:modified>
</cp:coreProperties>
</file>