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60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600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18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384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26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503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4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440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42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008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488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2220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1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1668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103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216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01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99C853F-6020-4BF8-AC7D-D378468F42EA}" type="datetimeFigureOut">
              <a:rPr lang="en-US" smtClean="0"/>
              <a:t>11/5/2022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9AC7E85-483F-4D4A-8B8C-346C0067B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238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273" y="-667656"/>
            <a:ext cx="8225642" cy="30189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>
                <a:effectLst/>
              </a:rPr>
              <a:t/>
            </a:r>
            <a:br>
              <a:rPr lang="ru-RU" b="1" dirty="0">
                <a:effectLst/>
              </a:rPr>
            </a:br>
            <a:r>
              <a:rPr lang="ru-RU" sz="8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Верн </a:t>
            </a:r>
            <a:r>
              <a:rPr lang="ru-RU" sz="8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Жуль</a:t>
            </a:r>
            <a:r>
              <a:rPr lang="en-US" sz="8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(1828-1905)</a:t>
            </a:r>
            <a:endParaRPr lang="en-US" sz="8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6911" y="3685308"/>
            <a:ext cx="11985090" cy="2831605"/>
          </a:xfrm>
        </p:spPr>
        <p:txBody>
          <a:bodyPr>
            <a:normAutofit fontScale="32500" lnSpcReduction="20000"/>
          </a:bodyPr>
          <a:lstStyle/>
          <a:p>
            <a:endParaRPr lang="ru-RU" b="1" dirty="0" smtClean="0">
              <a:effectLst/>
            </a:endParaRPr>
          </a:p>
          <a:p>
            <a:endParaRPr lang="ru-RU" b="1" dirty="0">
              <a:effectLst/>
            </a:endParaRPr>
          </a:p>
          <a:p>
            <a:endParaRPr lang="ru-RU" b="1" dirty="0" smtClean="0">
              <a:effectLst/>
            </a:endParaRPr>
          </a:p>
          <a:p>
            <a:r>
              <a:rPr lang="ru-RU" sz="14400" b="1" dirty="0" err="1" smtClean="0">
                <a:effectLst/>
                <a:latin typeface="Miama Nueva" panose="02000603000000000000" pitchFamily="2" charset="-52"/>
              </a:rPr>
              <a:t>Найбільш</a:t>
            </a:r>
            <a:r>
              <a:rPr lang="ru-RU" sz="14400" b="1" dirty="0" smtClean="0">
                <a:effectLst/>
                <a:latin typeface="Miama Nueva" panose="02000603000000000000" pitchFamily="2" charset="-52"/>
              </a:rPr>
              <a:t> </a:t>
            </a:r>
            <a:r>
              <a:rPr lang="ru-RU" sz="14400" b="1" dirty="0" err="1">
                <a:effectLst/>
                <a:latin typeface="Miama Nueva" panose="02000603000000000000" pitchFamily="2" charset="-52"/>
              </a:rPr>
              <a:t>тривалі</a:t>
            </a:r>
            <a:r>
              <a:rPr lang="ru-RU" sz="14400" b="1" dirty="0">
                <a:effectLst/>
                <a:latin typeface="Miama Nueva" panose="02000603000000000000" pitchFamily="2" charset="-52"/>
              </a:rPr>
              <a:t> </a:t>
            </a:r>
            <a:r>
              <a:rPr lang="ru-RU" sz="14400" b="1" dirty="0" err="1">
                <a:effectLst/>
                <a:latin typeface="Miama Nueva" panose="02000603000000000000" pitchFamily="2" charset="-52"/>
              </a:rPr>
              <a:t>спогади</a:t>
            </a:r>
            <a:r>
              <a:rPr lang="ru-RU" sz="14400" b="1" dirty="0">
                <a:effectLst/>
                <a:latin typeface="Miama Nueva" panose="02000603000000000000" pitchFamily="2" charset="-52"/>
              </a:rPr>
              <a:t> не в </a:t>
            </a:r>
            <a:r>
              <a:rPr lang="ru-RU" sz="14400" b="1" dirty="0" err="1">
                <a:effectLst/>
                <a:latin typeface="Miama Nueva" panose="02000603000000000000" pitchFamily="2" charset="-52"/>
              </a:rPr>
              <a:t>мармурі</a:t>
            </a:r>
            <a:r>
              <a:rPr lang="ru-RU" sz="14400" b="1" dirty="0">
                <a:effectLst/>
                <a:latin typeface="Miama Nueva" panose="02000603000000000000" pitchFamily="2" charset="-52"/>
              </a:rPr>
              <a:t> та </a:t>
            </a:r>
            <a:r>
              <a:rPr lang="ru-RU" sz="14400" b="1" dirty="0" err="1">
                <a:effectLst/>
                <a:latin typeface="Miama Nueva" panose="02000603000000000000" pitchFamily="2" charset="-52"/>
              </a:rPr>
              <a:t>граніті</a:t>
            </a:r>
            <a:r>
              <a:rPr lang="ru-RU" sz="14400" b="1" dirty="0">
                <a:effectLst/>
                <a:latin typeface="Miama Nueva" panose="02000603000000000000" pitchFamily="2" charset="-52"/>
              </a:rPr>
              <a:t>, а в </a:t>
            </a:r>
            <a:r>
              <a:rPr lang="ru-RU" sz="14400" b="1" dirty="0" err="1">
                <a:effectLst/>
                <a:latin typeface="Miama Nueva" panose="02000603000000000000" pitchFamily="2" charset="-52"/>
              </a:rPr>
              <a:t>серцях</a:t>
            </a:r>
            <a:r>
              <a:rPr lang="ru-RU" sz="14400" b="1" dirty="0">
                <a:effectLst/>
                <a:latin typeface="Miama Nueva" panose="02000603000000000000" pitchFamily="2" charset="-52"/>
              </a:rPr>
              <a:t> людей.</a:t>
            </a:r>
            <a:endParaRPr lang="en-US" sz="14400" dirty="0">
              <a:latin typeface="Miama Nueva" panose="02000603000000000000" pitchFamily="2" charset="-52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915" y="-1"/>
            <a:ext cx="3643086" cy="412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1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30" y="377371"/>
            <a:ext cx="7112000" cy="6168572"/>
          </a:xfrm>
        </p:spPr>
        <p:txBody>
          <a:bodyPr>
            <a:normAutofit/>
          </a:bodyPr>
          <a:lstStyle/>
          <a:p>
            <a:pPr algn="just"/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Н</a:t>
            </a:r>
            <a:r>
              <a:rPr lang="ru-RU" sz="3200" dirty="0" err="1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ародився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майбутній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письменник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місті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Нант,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що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на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заході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Франції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його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батько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адвокатом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П’єром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Верном. Предки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відомого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письменника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по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батьковій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лінії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були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юристами,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нащадками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кельтів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Мати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-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Софія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Верн походила з роду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судновласників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та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кораблебудівників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. Жуль Верн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старшим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сином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сім’ї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мав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також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брата Поля та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трьох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сестер: Анну,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Матільду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та </a:t>
            </a:r>
            <a:r>
              <a:rPr lang="ru-RU" sz="3200" dirty="0" err="1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Марі</a:t>
            </a:r>
            <a:r>
              <a:rPr lang="ru-RU" sz="3200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.</a:t>
            </a:r>
            <a:endParaRPr lang="en-US" sz="3200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257" y="0"/>
            <a:ext cx="4818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14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8286" y="174171"/>
            <a:ext cx="6313713" cy="6487886"/>
          </a:xfrm>
        </p:spPr>
        <p:txBody>
          <a:bodyPr>
            <a:normAutofit/>
          </a:bodyPr>
          <a:lstStyle/>
          <a:p>
            <a:pPr algn="just" fontAlgn="base"/>
            <a:r>
              <a:rPr lang="ru-RU" sz="3200" dirty="0">
                <a:effectLst/>
                <a:latin typeface="Monotype Corsiva" panose="03010101010201010101" pitchFamily="66" charset="0"/>
              </a:rPr>
              <a:t>Першим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навчальним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закладом 8-річного Жуля Верна стала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семінарія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Сен-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Станіслав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однак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класичну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освіту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отримав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Нантському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ліцеї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Там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вивчав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класичні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мови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–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грецьку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 та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латину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окрім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того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спів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географію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та риторику.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Цікавість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мандрівок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майбутнього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письменника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виникла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завдяки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батькам, з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якими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мандрував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берегами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Луари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де в них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була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дача.</a:t>
            </a:r>
            <a:endParaRPr lang="en-US" sz="3200" dirty="0">
              <a:effectLst/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782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7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1"/>
            <a:ext cx="12192000" cy="6858000"/>
          </a:xfrm>
        </p:spPr>
        <p:txBody>
          <a:bodyPr>
            <a:normAutofit/>
          </a:bodyPr>
          <a:lstStyle/>
          <a:p>
            <a:r>
              <a:rPr lang="ru-RU" sz="3000" dirty="0">
                <a:effectLst/>
                <a:latin typeface="Monotype Corsiva" panose="03010101010201010101" pitchFamily="66" charset="0"/>
              </a:rPr>
              <a:t>Юнак,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який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марив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морем і кораблями,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навіть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спробував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одного разу —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йому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було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тоді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одинадцять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років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—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утекти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Індії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найнявшись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юнгою на шхуну "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Корали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".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Однак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батькові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на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пароплаві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вдалось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наздогнати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шхуну та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забрати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з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неї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майбутнього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000" dirty="0" err="1">
                <a:effectLst/>
                <a:latin typeface="Monotype Corsiva" panose="03010101010201010101" pitchFamily="66" charset="0"/>
              </a:rPr>
              <a:t>письменника</a:t>
            </a:r>
            <a:r>
              <a:rPr lang="ru-RU" sz="3000" dirty="0">
                <a:effectLst/>
                <a:latin typeface="Monotype Corsiva" panose="03010101010201010101" pitchFamily="66" charset="0"/>
              </a:rPr>
              <a:t>. </a:t>
            </a:r>
            <a:r>
              <a:rPr lang="uk-UA" sz="3000" dirty="0">
                <a:effectLst/>
                <a:latin typeface="Monotype Corsiva" panose="03010101010201010101" pitchFamily="66" charset="0"/>
              </a:rPr>
              <a:t>Тоді хлопчик і пообіцяв батькові, що надалі буде подорожувати лише в мріях. Сам письменник про себе розповідав: </a:t>
            </a:r>
            <a:r>
              <a:rPr lang="uk-UA" sz="3000" i="1" dirty="0">
                <a:effectLst/>
                <a:latin typeface="Monotype Corsiva" panose="03010101010201010101" pitchFamily="66" charset="0"/>
              </a:rPr>
              <a:t>«Я повинен був народитися моряком і тепер щодня шкодую, що морська кар'єра не увійшла в мою долю з дитинства».</a:t>
            </a:r>
            <a:r>
              <a:rPr lang="uk-UA" sz="3000" dirty="0">
                <a:effectLst/>
                <a:latin typeface="Monotype Corsiva" panose="03010101010201010101" pitchFamily="66" charset="0"/>
              </a:rPr>
              <a:t> </a:t>
            </a:r>
            <a:endParaRPr lang="en-US" sz="30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857" y="2801257"/>
            <a:ext cx="6749143" cy="405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24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7429" y="0"/>
            <a:ext cx="7184571" cy="6734629"/>
          </a:xfrm>
        </p:spPr>
        <p:txBody>
          <a:bodyPr>
            <a:normAutofit/>
          </a:bodyPr>
          <a:lstStyle/>
          <a:p>
            <a:r>
              <a:rPr lang="ru-RU" sz="3200" dirty="0">
                <a:effectLst/>
                <a:latin typeface="Monotype Corsiva" panose="03010101010201010101" pitchFamily="66" charset="0"/>
              </a:rPr>
              <a:t>1846 року Жуль Верн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отримав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диплом бакалавра і за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наполяганням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батька почав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вивчати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юриспуденцію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Нанті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1847 року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переїхав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Парижу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аби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здати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іспит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І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хоча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з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радістю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покинув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рідний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дім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однак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цей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період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зазнав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перше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невдале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кохання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кузини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Кароліни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Тронсон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07429" cy="689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5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657" y="116115"/>
            <a:ext cx="7039429" cy="5675086"/>
          </a:xfrm>
        </p:spPr>
        <p:txBody>
          <a:bodyPr>
            <a:noAutofit/>
          </a:bodyPr>
          <a:lstStyle/>
          <a:p>
            <a:r>
              <a:rPr lang="ru-RU" sz="2800" dirty="0" err="1">
                <a:effectLst/>
                <a:latin typeface="Monotype Corsiva" panose="03010101010201010101" pitchFamily="66" charset="0"/>
              </a:rPr>
              <a:t>Після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успішного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складання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іспитів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повернувся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до Нанту. У той же час Жуль Верн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захопився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театром та написав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дві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п’єси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«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Олександр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en-US" sz="2800" dirty="0">
                <a:effectLst/>
                <a:latin typeface="Monotype Corsiva" panose="03010101010201010101" pitchFamily="66" charset="0"/>
              </a:rPr>
              <a:t>VI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» та «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Порохова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змова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».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Йому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вдалось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переконати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батька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відправити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його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навчання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до Парижу,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куди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переїхав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восени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1848 року. 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В Парижі Жуль оселився зі своїм нантським другом Едуардом </a:t>
            </a:r>
            <a:r>
              <a:rPr lang="uk-UA" sz="2800" dirty="0" err="1">
                <a:effectLst/>
                <a:latin typeface="Monotype Corsiva" panose="03010101010201010101" pitchFamily="66" charset="0"/>
              </a:rPr>
              <a:t>Бонамі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 в маленькій квартирці по вулиці </a:t>
            </a:r>
            <a:r>
              <a:rPr lang="uk-UA" sz="2800" dirty="0" err="1">
                <a:effectLst/>
                <a:latin typeface="Monotype Corsiva" panose="03010101010201010101" pitchFamily="66" charset="0"/>
              </a:rPr>
              <a:t>Ансьєн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uk-UA" sz="2800" dirty="0" err="1">
                <a:effectLst/>
                <a:latin typeface="Monotype Corsiva" panose="03010101010201010101" pitchFamily="66" charset="0"/>
              </a:rPr>
              <a:t>Комеді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. Молоді люди не те, що часто навіть не обідали — економили і без того невеликі гроші, а навіть носили один фрак на двох. Б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атько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Жуля Верна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вважав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що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надсилати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синові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великі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гроші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нерозумно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і таким чином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утримає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його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від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численних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столичних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спокус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</a:t>
            </a:r>
            <a:endParaRPr lang="en-US" sz="28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65" y="0"/>
            <a:ext cx="4639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1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12322629" cy="5791200"/>
          </a:xfrm>
        </p:spPr>
        <p:txBody>
          <a:bodyPr>
            <a:normAutofit/>
          </a:bodyPr>
          <a:lstStyle/>
          <a:p>
            <a:r>
              <a:rPr lang="ru-RU" sz="2800" dirty="0" err="1">
                <a:effectLst/>
                <a:latin typeface="Monotype Corsiva" panose="03010101010201010101" pitchFamily="66" charset="0"/>
              </a:rPr>
              <a:t>Під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час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навчання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Жуль Верн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познайомився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з Александром Дюма.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Відомо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що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останній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для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написання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творів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використовував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так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званих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“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літературних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рабів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”,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які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писали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задумані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ним твори,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тож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запропонував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молодому Жуль Верну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попробувати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свої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сили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Водевіль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“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Зламані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соломинки”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сподобався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літературному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метру і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поставив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його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своєму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історичному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театрі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Пізніше Жуль Верн часто говорив, що вдячний Дюма за те, що той першим повірив в нього. Дюма ж, судячи зі всього, зрозумів, що волелюбний фантазер менш за все підходить на роль «літературного раба». Після зустрічі з Дюма, Верн неодноразово </a:t>
            </a:r>
            <a:r>
              <a:rPr lang="uk-UA" sz="2800" dirty="0" err="1">
                <a:effectLst/>
                <a:latin typeface="Monotype Corsiva" panose="03010101010201010101" pitchFamily="66" charset="0"/>
              </a:rPr>
              <a:t>повторюваав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:«Все, </a:t>
            </a:r>
            <a:r>
              <a:rPr lang="uk-UA" sz="2800" i="1" dirty="0">
                <a:effectLst/>
                <a:latin typeface="Monotype Corsiva" panose="03010101010201010101" pitchFamily="66" charset="0"/>
              </a:rPr>
              <a:t>що він зробив для історії, я зроблю для географії!»</a:t>
            </a:r>
            <a:endParaRPr lang="en-US" sz="2800" dirty="0">
              <a:effectLst/>
              <a:latin typeface="Monotype Corsiva" panose="03010101010201010101" pitchFamily="66" charset="0"/>
            </a:endParaRP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4" y="3456417"/>
            <a:ext cx="5558972" cy="340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16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7314" y="0"/>
            <a:ext cx="6284685" cy="5834743"/>
          </a:xfrm>
        </p:spPr>
        <p:txBody>
          <a:bodyPr>
            <a:noAutofit/>
          </a:bodyPr>
          <a:lstStyle/>
          <a:p>
            <a:pPr fontAlgn="base"/>
            <a:r>
              <a:rPr lang="ru-RU" sz="3200" dirty="0">
                <a:effectLst/>
                <a:latin typeface="Monotype Corsiva" panose="03010101010201010101" pitchFamily="66" charset="0"/>
              </a:rPr>
              <a:t>Коли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Парижі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відкрився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“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Ліричний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театр” Жуль Верн став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його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секретарем та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співпрацював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з журналом “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Мюзе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де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фамій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”, де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надрукував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оповідання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“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Перші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кораблі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мексиканского флоту”. 1851 року написав “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Подорож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на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повітряній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кулі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”.</a:t>
            </a:r>
            <a:endParaRPr lang="en-US" sz="3200" dirty="0">
              <a:effectLst/>
              <a:latin typeface="Monotype Corsiva" panose="03010101010201010101" pitchFamily="66" charset="0"/>
            </a:endParaRPr>
          </a:p>
          <a:p>
            <a:r>
              <a:rPr lang="ru-RU" sz="3200" dirty="0">
                <a:effectLst/>
                <a:latin typeface="Monotype Corsiva" panose="03010101010201010101" pitchFamily="66" charset="0"/>
              </a:rPr>
              <a:t>На початку 1857 року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одружився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з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Онориною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де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Віан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Морель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- вдовою, яка мала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двох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дітей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</a:t>
            </a:r>
            <a:r>
              <a:rPr lang="uk-UA" sz="3200" dirty="0">
                <a:effectLst/>
                <a:latin typeface="Monotype Corsiva" panose="03010101010201010101" pitchFamily="66" charset="0"/>
              </a:rPr>
              <a:t>З сім'єю мешкав у великому заміському будинку та іноді плавав на яхті.</a:t>
            </a:r>
            <a:endParaRPr lang="en-US" sz="3200" dirty="0"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1486" cy="691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31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4171"/>
            <a:ext cx="6052457" cy="647337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3200" dirty="0">
                <a:effectLst/>
                <a:latin typeface="Monotype Corsiva" panose="03010101010201010101" pitchFamily="66" charset="0"/>
              </a:rPr>
              <a:t>У 1859 року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йому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трапилась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нагода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безкоштовно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поїхати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Шотландії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Записник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який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взяв з собою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подорож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заповнений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нотатками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останньої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сторінки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Після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цього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здійснив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наступну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подорож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Норвегії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Швеції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Данії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Завдяки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своєму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товаришу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Гаспару-Феліксу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Турнашону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який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першим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сфотографував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Париж з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повітряної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кулі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захопився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повітроплаванням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вирішив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що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напише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про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це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роман.</a:t>
            </a:r>
            <a:endParaRPr lang="en-US" sz="3200" dirty="0">
              <a:effectLst/>
              <a:latin typeface="Monotype Corsiva" panose="03010101010201010101" pitchFamily="66" charset="0"/>
            </a:endParaRPr>
          </a:p>
          <a:p>
            <a:pPr algn="just"/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398" y="0"/>
            <a:ext cx="5326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4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1657" y="1"/>
            <a:ext cx="7315200" cy="5791200"/>
          </a:xfrm>
        </p:spPr>
        <p:txBody>
          <a:bodyPr>
            <a:noAutofit/>
          </a:bodyPr>
          <a:lstStyle/>
          <a:p>
            <a:pPr algn="just"/>
            <a:r>
              <a:rPr lang="ru-RU" sz="2800" dirty="0" err="1">
                <a:effectLst/>
                <a:latin typeface="Monotype Corsiva" panose="03010101010201010101" pitchFamily="66" charset="0"/>
              </a:rPr>
              <a:t>Восени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1862 року Жуль Верн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закінчив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свій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перший роман.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Його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давній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покровитель Александр Дюма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порекомендував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звернутися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Етцеля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розумного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досвідченого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видавця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який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підшукував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здібних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співробітників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для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юнацького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"Журналу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виховання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і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розваги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". З перших же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сторінок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рукопису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Етцель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вгадав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що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випадок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привів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до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нього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саме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того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письменника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якого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бракувало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дитячій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літературі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Етцель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швидко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прочитав роман,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висловив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свої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зауваги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й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віддав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Жюлю Верну 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допрацювання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Уже через два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тижні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рукопис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повернувся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виправленому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вигляді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і на початку 1863 року роман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вийшов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світ</a:t>
            </a:r>
            <a:r>
              <a:rPr lang="ru-RU" sz="2800" dirty="0" smtClean="0">
                <a:effectLst/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800" dirty="0" err="1">
                <a:effectLst/>
                <a:latin typeface="Monotype Corsiva" panose="03010101010201010101" pitchFamily="66" charset="0"/>
              </a:rPr>
              <a:t>Романіст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уклав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з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видавцем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довгостроковий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договір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погодившись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писати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по три книги 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рік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</a:t>
            </a:r>
            <a:endParaRPr lang="en-US" sz="2800" dirty="0">
              <a:effectLst/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7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4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486" y="116115"/>
            <a:ext cx="10774071" cy="5675086"/>
          </a:xfrm>
        </p:spPr>
        <p:txBody>
          <a:bodyPr>
            <a:noAutofit/>
          </a:bodyPr>
          <a:lstStyle/>
          <a:p>
            <a:pPr algn="just"/>
            <a:r>
              <a:rPr lang="ru-RU" sz="2800" dirty="0" err="1">
                <a:effectLst/>
                <a:latin typeface="Monotype Corsiva" panose="03010101010201010101" pitchFamily="66" charset="0"/>
              </a:rPr>
              <a:t>Неухильно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виконуючи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умови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договору — три книги 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рік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! —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улітку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1866 року,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спокушений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перспективою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розрахуватися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старими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боргами, Жуль Верн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береться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замовлення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Етцеля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за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додаткову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працю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— "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Ілюстровану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географію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Франції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".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Використовуючи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багато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джерел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устигає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робити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скрупульозний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опис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двох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департаментів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за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тиждень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видаючи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на-гора по 800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рядків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—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майже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півтора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друкованих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аркуші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на день. І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це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не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враховуючи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основної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роботи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— над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третьою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частиною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"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Дітей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капітана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Гранта", одного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із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найчудовіших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романів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що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він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будь-коли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створював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. Вручивши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видавцеві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свій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п'ятий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роман, Жуль Верн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вирішив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об'єднати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уже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надруковані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й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ще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не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написані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твори у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загальну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серію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"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Незвичайні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effectLst/>
                <a:latin typeface="Monotype Corsiva" panose="03010101010201010101" pitchFamily="66" charset="0"/>
              </a:rPr>
              <a:t>подорожі</a:t>
            </a:r>
            <a:r>
              <a:rPr lang="ru-RU" sz="2800" dirty="0">
                <a:effectLst/>
                <a:latin typeface="Monotype Corsiva" panose="03010101010201010101" pitchFamily="66" charset="0"/>
              </a:rPr>
              <a:t>". </a:t>
            </a:r>
            <a:endParaRPr lang="en-US" sz="2800" dirty="0">
              <a:effectLst/>
              <a:latin typeface="Monotype Corsiva" panose="03010101010201010101" pitchFamily="66" charset="0"/>
            </a:endParaRPr>
          </a:p>
          <a:p>
            <a:pPr algn="just"/>
            <a:r>
              <a:rPr lang="uk-UA" sz="2800" dirty="0" err="1">
                <a:effectLst/>
                <a:latin typeface="Monotype Corsiva" panose="03010101010201010101" pitchFamily="66" charset="0"/>
              </a:rPr>
              <a:t>Етцель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 і Берн невдовзі перетворились на добрих друзів і співпрацювали аж до смерті видавця. Навіть після смерті онук письменника і онук видавця, користуючись архівом Верна ще 5 років після його смерті, видавали 2 романи на рік.</a:t>
            </a:r>
            <a:endParaRPr lang="en-US" sz="2800" dirty="0"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41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657" y="1"/>
            <a:ext cx="6212114" cy="6545942"/>
          </a:xfrm>
        </p:spPr>
        <p:txBody>
          <a:bodyPr>
            <a:normAutofit/>
          </a:bodyPr>
          <a:lstStyle/>
          <a:p>
            <a:r>
              <a:rPr lang="ru-RU" sz="3200" dirty="0">
                <a:effectLst/>
                <a:latin typeface="Monotype Corsiva" panose="03010101010201010101" pitchFamily="66" charset="0"/>
              </a:rPr>
              <a:t>Жуль Верн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великим любителем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мандрівок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: 1867 року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відвідав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Ніагарський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водоспад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у США, а на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власній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яхті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двічі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обійшов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Середземне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море,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відвідавши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південноєвропейські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країни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та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Північну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Африку, а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під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час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особистої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зустрічі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отриимав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благословення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від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Папи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Римського</a:t>
            </a:r>
            <a:r>
              <a:rPr lang="ru-RU" sz="3200" dirty="0">
                <a:effectLst/>
                <a:latin typeface="Monotype Corsiva" panose="03010101010201010101" pitchFamily="66" charset="0"/>
              </a:rPr>
              <a:t> Лева ХІІІ. З 1871 року мешкав у </a:t>
            </a:r>
            <a:r>
              <a:rPr lang="ru-RU" sz="3200" dirty="0" err="1">
                <a:effectLst/>
                <a:latin typeface="Monotype Corsiva" panose="03010101010201010101" pitchFamily="66" charset="0"/>
              </a:rPr>
              <a:t>Ам’єні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652" y="1574802"/>
            <a:ext cx="5571348" cy="528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7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9829" y="0"/>
            <a:ext cx="5762170" cy="6857999"/>
          </a:xfrm>
        </p:spPr>
        <p:txBody>
          <a:bodyPr>
            <a:normAutofit/>
          </a:bodyPr>
          <a:lstStyle/>
          <a:p>
            <a:pPr algn="just"/>
            <a:r>
              <a:rPr lang="uk-UA" sz="2800" dirty="0">
                <a:effectLst/>
                <a:latin typeface="Monotype Corsiva" panose="03010101010201010101" pitchFamily="66" charset="0"/>
              </a:rPr>
              <a:t>У 1886 племінник письменника </a:t>
            </a:r>
            <a:r>
              <a:rPr lang="uk-UA" sz="2800" dirty="0" err="1">
                <a:effectLst/>
                <a:latin typeface="Monotype Corsiva" panose="03010101010201010101" pitchFamily="66" charset="0"/>
              </a:rPr>
              <a:t>Гастон</a:t>
            </a:r>
            <a:r>
              <a:rPr lang="uk-UA" sz="2800" dirty="0">
                <a:effectLst/>
                <a:latin typeface="Monotype Corsiva" panose="03010101010201010101" pitchFamily="66" charset="0"/>
              </a:rPr>
              <a:t>, старший син Поля Верна, який страждав на параною, вистрелив Жулю Верну в ногу. Він вважав, що дядю недооцінюють і тільки після смерті Жуль Верн здобуде справжню славу. Поранення було настільки важке, що письменник не міг рухатися до кінця свого життя.  В останні роки життя у Верна виникли проблеми зі слухом, сильний діабет вплинув на зір — письменник майже нічого не бачив, страждав від гастриту, руку зводила судома, але він прив’язував перо і продовжував писати</a:t>
            </a:r>
            <a:endParaRPr lang="en-US" sz="28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6045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75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314" y="493485"/>
            <a:ext cx="5094515" cy="5442857"/>
          </a:xfrm>
        </p:spPr>
        <p:txBody>
          <a:bodyPr>
            <a:normAutofit/>
          </a:bodyPr>
          <a:lstStyle/>
          <a:p>
            <a:r>
              <a:rPr lang="uk-UA" sz="3600" dirty="0">
                <a:effectLst/>
                <a:latin typeface="Monotype Corsiva" panose="03010101010201010101" pitchFamily="66" charset="0"/>
              </a:rPr>
              <a:t>Помер Жуль </a:t>
            </a:r>
            <a:r>
              <a:rPr lang="uk-UA" sz="3600" dirty="0" smtClean="0">
                <a:effectLst/>
                <a:latin typeface="Monotype Corsiva" panose="03010101010201010101" pitchFamily="66" charset="0"/>
              </a:rPr>
              <a:t>Верн </a:t>
            </a:r>
            <a:r>
              <a:rPr lang="uk-UA" sz="3600" dirty="0">
                <a:effectLst/>
                <a:latin typeface="Monotype Corsiva" panose="03010101010201010101" pitchFamily="66" charset="0"/>
              </a:rPr>
              <a:t>о 8 годині ранку 24 березня 1905 р. </a:t>
            </a:r>
            <a:endParaRPr lang="uk-UA" sz="3600" dirty="0" smtClean="0">
              <a:effectLst/>
              <a:latin typeface="Monotype Corsiva" panose="03010101010201010101" pitchFamily="66" charset="0"/>
            </a:endParaRPr>
          </a:p>
          <a:p>
            <a:r>
              <a:rPr lang="uk-UA" sz="3600" dirty="0">
                <a:effectLst/>
                <a:latin typeface="Monotype Corsiva" panose="03010101010201010101" pitchFamily="66" charset="0"/>
              </a:rPr>
              <a:t>П</a:t>
            </a:r>
            <a:r>
              <a:rPr lang="uk-UA" sz="3600" dirty="0" smtClean="0">
                <a:effectLst/>
                <a:latin typeface="Monotype Corsiva" panose="03010101010201010101" pitchFamily="66" charset="0"/>
              </a:rPr>
              <a:t>охований </a:t>
            </a:r>
            <a:r>
              <a:rPr lang="uk-UA" sz="3600" dirty="0">
                <a:effectLst/>
                <a:latin typeface="Monotype Corsiva" panose="03010101010201010101" pitchFamily="66" charset="0"/>
              </a:rPr>
              <a:t>неподалік від свого будинку в </a:t>
            </a:r>
            <a:r>
              <a:rPr lang="uk-UA" sz="3600" dirty="0" err="1">
                <a:effectLst/>
                <a:latin typeface="Monotype Corsiva" panose="03010101010201010101" pitchFamily="66" charset="0"/>
              </a:rPr>
              <a:t>Ам'єні</a:t>
            </a:r>
            <a:r>
              <a:rPr lang="uk-UA" sz="3600" dirty="0">
                <a:effectLst/>
                <a:latin typeface="Monotype Corsiva" panose="03010101010201010101" pitchFamily="66" charset="0"/>
              </a:rPr>
              <a:t>. </a:t>
            </a:r>
            <a:endParaRPr lang="uk-UA" sz="3600" dirty="0" smtClean="0">
              <a:effectLst/>
              <a:latin typeface="Monotype Corsiva" panose="03010101010201010101" pitchFamily="66" charset="0"/>
            </a:endParaRPr>
          </a:p>
          <a:p>
            <a:r>
              <a:rPr lang="uk-UA" sz="3600" dirty="0" smtClean="0">
                <a:effectLst/>
                <a:latin typeface="Monotype Corsiva" panose="03010101010201010101" pitchFamily="66" charset="0"/>
              </a:rPr>
              <a:t>Через </a:t>
            </a:r>
            <a:r>
              <a:rPr lang="uk-UA" sz="3600" dirty="0">
                <a:effectLst/>
                <a:latin typeface="Monotype Corsiva" panose="03010101010201010101" pitchFamily="66" charset="0"/>
              </a:rPr>
              <a:t>кілька років після смерті на його могилі було встановлено пам'ятник.</a:t>
            </a:r>
            <a:endParaRPr lang="en-US" sz="3600" dirty="0">
              <a:effectLst/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715" y="0"/>
            <a:ext cx="6471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58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">
  <a:themeElements>
    <a:clrScheme name="Сланец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Сланец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TM04033929[[fn=Сланец]]</Template>
  <TotalTime>35</TotalTime>
  <Words>1078</Words>
  <Application>Microsoft Office PowerPoint</Application>
  <PresentationFormat>Широкоэкранный</PresentationFormat>
  <Paragraphs>23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Calisto MT</vt:lpstr>
      <vt:lpstr>Miama Nueva</vt:lpstr>
      <vt:lpstr>Monotype Corsiva</vt:lpstr>
      <vt:lpstr>Times New Roman</vt:lpstr>
      <vt:lpstr>Trebuchet MS</vt:lpstr>
      <vt:lpstr>Wingdings 2</vt:lpstr>
      <vt:lpstr>Сланец</vt:lpstr>
      <vt:lpstr>  Верн Жуль  (1828-1905)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Верн Жуль  (1828-1905)</dc:title>
  <dc:creator>ASUS</dc:creator>
  <cp:lastModifiedBy>ASUS</cp:lastModifiedBy>
  <cp:revision>4</cp:revision>
  <dcterms:created xsi:type="dcterms:W3CDTF">2022-11-05T17:11:52Z</dcterms:created>
  <dcterms:modified xsi:type="dcterms:W3CDTF">2022-11-05T17:47:47Z</dcterms:modified>
</cp:coreProperties>
</file>