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420413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46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048939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623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550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620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693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52221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37465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235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5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1999E1C3-FD6A-4F0A-9B86-F3234B118CEF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7ED0324-1129-40ED-A7A5-ACA759E6BD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7481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Шарль Бодлер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uk-UA" sz="6000" dirty="0" smtClean="0"/>
              <a:t>«ВІДПОВІДНОСТІ</a:t>
            </a:r>
            <a:r>
              <a:rPr lang="uk-UA" sz="6000" dirty="0" smtClean="0"/>
              <a:t>»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342336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Збірка «</a:t>
            </a:r>
            <a:r>
              <a:rPr lang="uk-UA" b="1" dirty="0"/>
              <a:t>К</a:t>
            </a:r>
            <a:r>
              <a:rPr lang="uk-UA" b="1" dirty="0" smtClean="0"/>
              <a:t>віти зла»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Book Antiqua" panose="02040602050305030304" pitchFamily="18" charset="0"/>
              </a:rPr>
              <a:t>Під назвою «Квіти зла» об</a:t>
            </a:r>
            <a:r>
              <a:rPr lang="en-US" sz="2400" dirty="0" smtClean="0">
                <a:latin typeface="Book Antiqua" panose="02040602050305030304" pitchFamily="18" charset="0"/>
              </a:rPr>
              <a:t>’</a:t>
            </a:r>
            <a:r>
              <a:rPr lang="uk-UA" sz="2400" dirty="0" err="1" smtClean="0">
                <a:latin typeface="Book Antiqua" panose="02040602050305030304" pitchFamily="18" charset="0"/>
              </a:rPr>
              <a:t>єднані</a:t>
            </a:r>
            <a:r>
              <a:rPr lang="uk-UA" sz="2400" dirty="0" smtClean="0">
                <a:latin typeface="Book Antiqua" panose="02040602050305030304" pitchFamily="18" charset="0"/>
              </a:rPr>
              <a:t> кілька віршових циклів: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Book Antiqua" panose="02040602050305030304" pitchFamily="18" charset="0"/>
              </a:rPr>
              <a:t>«Сплін та ідеал»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Book Antiqua" panose="02040602050305030304" pitchFamily="18" charset="0"/>
              </a:rPr>
              <a:t>«Паризькі картини»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Book Antiqua" panose="02040602050305030304" pitchFamily="18" charset="0"/>
              </a:rPr>
              <a:t>«Вино»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Book Antiqua" panose="02040602050305030304" pitchFamily="18" charset="0"/>
              </a:rPr>
              <a:t>«Квіти зла»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Book Antiqua" panose="02040602050305030304" pitchFamily="18" charset="0"/>
              </a:rPr>
              <a:t>«Бунт»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smtClean="0">
                <a:latin typeface="Book Antiqua" panose="02040602050305030304" pitchFamily="18" charset="0"/>
              </a:rPr>
              <a:t>«Смерть»</a:t>
            </a:r>
            <a:endParaRPr lang="ru-RU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46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Збірка «Квіти зла»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569493"/>
            <a:ext cx="9601200" cy="42979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uk-UA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Поет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шукав гармонії між формою та змістом, тож не терпів чужого втручання  у вірші й міг розгніватися навіть через звичайні орфографічні правки. Бодлер наголошував, що </a:t>
            </a:r>
            <a:r>
              <a:rPr lang="uk-UA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«Квіти зла»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це не збірка окремих віршів, які можна читати в будь-якій послідовності, а цілісний твір, який можна зрозуміти лише тоді, коли прочитаєш усі вірші в порядку, визначеному автором. Початок і кінець у цій книжці справді є. Циклу «Сплін та ідеал» передує звернення до читача, у якому, на думку </a:t>
            </a:r>
            <a:r>
              <a:rPr lang="uk-UA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бодлерознавців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поет намагається наслідувати Данте: на початку вірша перелічуються смертні гріхи, а  сто віршів першої збірки нагадували 100 пісень «Божественної комедії».</a:t>
            </a:r>
          </a:p>
          <a:p>
            <a:pPr marL="0" indent="0" algn="just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життя поету так і не вдалося побачити головний твір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вого життя без цензурних перекручень. Уже за назвами циклів ми можемо зробити певні висновки про творчий задум поета. В збірці виразно втілений </a:t>
            </a:r>
            <a:r>
              <a:rPr lang="uk-UA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 трагічної несумісності  дійсності та ідеалу. 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5886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71600" y="139889"/>
            <a:ext cx="9601200" cy="31048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236" y="1740249"/>
            <a:ext cx="2502288" cy="3581400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469" y="1740249"/>
            <a:ext cx="5172501" cy="3171808"/>
          </a:xfrm>
        </p:spPr>
      </p:pic>
    </p:spTree>
    <p:extLst>
      <p:ext uri="{BB962C8B-B14F-4D97-AF65-F5344CB8AC3E}">
        <p14:creationId xmlns:p14="http://schemas.microsoft.com/office/powerpoint/2010/main" val="233807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9211" y="344606"/>
            <a:ext cx="10351828" cy="1033818"/>
          </a:xfrm>
        </p:spPr>
        <p:txBody>
          <a:bodyPr>
            <a:normAutofit/>
          </a:bodyPr>
          <a:lstStyle/>
          <a:p>
            <a:pPr algn="ctr"/>
            <a:r>
              <a:rPr lang="uk-UA" sz="5400" dirty="0" smtClean="0">
                <a:latin typeface="Book Antiqua" panose="02040602050305030304" pitchFamily="18" charset="0"/>
              </a:rPr>
              <a:t>Сонет «Відповідності»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828800"/>
            <a:ext cx="5083791" cy="4359517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163" y="1828800"/>
            <a:ext cx="3477863" cy="4038600"/>
          </a:xfrm>
        </p:spPr>
      </p:pic>
    </p:spTree>
    <p:extLst>
      <p:ext uri="{BB962C8B-B14F-4D97-AF65-F5344CB8AC3E}">
        <p14:creationId xmlns:p14="http://schemas.microsoft.com/office/powerpoint/2010/main" val="33408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7897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Словник 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371600" y="1583140"/>
            <a:ext cx="9601200" cy="42842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/>
              <a:t>Сонет</a:t>
            </a:r>
            <a:r>
              <a:rPr lang="ru-RU" dirty="0"/>
              <a:t> — </a:t>
            </a:r>
            <a:r>
              <a:rPr lang="ru-RU" dirty="0" err="1"/>
              <a:t>ліричний</a:t>
            </a:r>
            <a:r>
              <a:rPr lang="ru-RU" dirty="0"/>
              <a:t> </a:t>
            </a:r>
            <a:r>
              <a:rPr lang="ru-RU" dirty="0" err="1"/>
              <a:t>вірш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складається</a:t>
            </a:r>
            <a:r>
              <a:rPr lang="ru-RU" dirty="0"/>
              <a:t> з </a:t>
            </a:r>
            <a:r>
              <a:rPr lang="ru-RU" dirty="0" err="1"/>
              <a:t>чотирнадцяти</a:t>
            </a:r>
            <a:r>
              <a:rPr lang="ru-RU" dirty="0"/>
              <a:t> </a:t>
            </a:r>
            <a:r>
              <a:rPr lang="ru-RU" dirty="0" err="1"/>
              <a:t>рядків</a:t>
            </a:r>
            <a:r>
              <a:rPr lang="ru-RU" dirty="0"/>
              <a:t> </a:t>
            </a:r>
            <a:r>
              <a:rPr lang="ru-RU" dirty="0" err="1"/>
              <a:t>п’ятистопного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шестистопного ямбу, </a:t>
            </a:r>
            <a:r>
              <a:rPr lang="ru-RU" dirty="0" err="1"/>
              <a:t>власне</a:t>
            </a:r>
            <a:r>
              <a:rPr lang="ru-RU" dirty="0"/>
              <a:t>,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чотиривіршів</a:t>
            </a:r>
            <a:r>
              <a:rPr lang="ru-RU" dirty="0"/>
              <a:t> (</a:t>
            </a:r>
            <a:r>
              <a:rPr lang="ru-RU" dirty="0" err="1"/>
              <a:t>катрени</a:t>
            </a:r>
            <a:r>
              <a:rPr lang="ru-RU" dirty="0"/>
              <a:t>) з </a:t>
            </a:r>
            <a:r>
              <a:rPr lang="ru-RU" dirty="0" err="1"/>
              <a:t>перехресним</a:t>
            </a:r>
            <a:r>
              <a:rPr lang="ru-RU" dirty="0"/>
              <a:t> </a:t>
            </a:r>
            <a:r>
              <a:rPr lang="ru-RU" dirty="0" err="1"/>
              <a:t>римуванням</a:t>
            </a:r>
            <a:r>
              <a:rPr lang="ru-RU" dirty="0"/>
              <a:t> та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тривіршів</a:t>
            </a:r>
            <a:r>
              <a:rPr lang="ru-RU" dirty="0"/>
              <a:t> (</a:t>
            </a:r>
            <a:r>
              <a:rPr lang="ru-RU" dirty="0" err="1"/>
              <a:t>терцети</a:t>
            </a:r>
            <a:r>
              <a:rPr lang="ru-RU" dirty="0"/>
              <a:t>) з </a:t>
            </a:r>
            <a:r>
              <a:rPr lang="ru-RU" dirty="0" err="1"/>
              <a:t>усталеною</a:t>
            </a:r>
            <a:r>
              <a:rPr lang="ru-RU" dirty="0"/>
              <a:t> схемою </a:t>
            </a:r>
            <a:r>
              <a:rPr lang="ru-RU" dirty="0" err="1"/>
              <a:t>римування</a:t>
            </a:r>
            <a:r>
              <a:rPr lang="ru-RU" dirty="0"/>
              <a:t>: </a:t>
            </a:r>
            <a:r>
              <a:rPr lang="ru-RU" dirty="0" err="1"/>
              <a:t>абаб</a:t>
            </a:r>
            <a:r>
              <a:rPr lang="ru-RU" dirty="0"/>
              <a:t>, </a:t>
            </a:r>
            <a:r>
              <a:rPr lang="ru-RU" dirty="0" err="1"/>
              <a:t>абаб</a:t>
            </a:r>
            <a:r>
              <a:rPr lang="ru-RU" dirty="0"/>
              <a:t>, </a:t>
            </a:r>
            <a:r>
              <a:rPr lang="ru-RU" dirty="0" err="1"/>
              <a:t>ввд</a:t>
            </a:r>
            <a:r>
              <a:rPr lang="ru-RU" dirty="0"/>
              <a:t>, </a:t>
            </a:r>
            <a:r>
              <a:rPr lang="ru-RU" dirty="0" err="1"/>
              <a:t>еед</a:t>
            </a:r>
            <a:r>
              <a:rPr lang="ru-RU" dirty="0"/>
              <a:t> </a:t>
            </a:r>
            <a:r>
              <a:rPr lang="ru-RU" dirty="0" err="1"/>
              <a:t>або</a:t>
            </a:r>
            <a:r>
              <a:rPr lang="ru-RU" dirty="0"/>
              <a:t> (</a:t>
            </a:r>
            <a:r>
              <a:rPr lang="ru-RU" dirty="0" err="1"/>
              <a:t>рідше</a:t>
            </a:r>
            <a:r>
              <a:rPr lang="ru-RU" dirty="0"/>
              <a:t>) </a:t>
            </a:r>
            <a:r>
              <a:rPr lang="ru-RU" dirty="0" err="1"/>
              <a:t>перехресною</a:t>
            </a:r>
            <a:r>
              <a:rPr lang="ru-RU" dirty="0"/>
              <a:t> </a:t>
            </a:r>
            <a:r>
              <a:rPr lang="ru-RU" dirty="0" err="1"/>
              <a:t>абаб</a:t>
            </a:r>
            <a:r>
              <a:rPr lang="ru-RU" dirty="0"/>
              <a:t>, </a:t>
            </a:r>
            <a:r>
              <a:rPr lang="ru-RU" dirty="0" err="1"/>
              <a:t>абаб</a:t>
            </a:r>
            <a:r>
              <a:rPr lang="ru-RU" dirty="0"/>
              <a:t>, </a:t>
            </a:r>
            <a:r>
              <a:rPr lang="ru-RU" dirty="0" err="1"/>
              <a:t>вде</a:t>
            </a:r>
            <a:r>
              <a:rPr lang="ru-RU" dirty="0"/>
              <a:t>, </a:t>
            </a:r>
            <a:r>
              <a:rPr lang="ru-RU" dirty="0" err="1"/>
              <a:t>вде</a:t>
            </a:r>
            <a:r>
              <a:rPr lang="ru-RU" dirty="0"/>
              <a:t>, </a:t>
            </a:r>
            <a:r>
              <a:rPr lang="ru-RU" dirty="0" err="1" smtClean="0"/>
              <a:t>тощо</a:t>
            </a:r>
            <a:r>
              <a:rPr lang="ru-RU" dirty="0" smtClean="0"/>
              <a:t>. </a:t>
            </a:r>
            <a:r>
              <a:rPr lang="ru-RU" dirty="0" err="1" smtClean="0"/>
              <a:t>Класичний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італійський</a:t>
            </a:r>
            <a:r>
              <a:rPr lang="ru-RU" dirty="0"/>
              <a:t>) </a:t>
            </a:r>
            <a:r>
              <a:rPr lang="ru-RU" dirty="0" smtClean="0"/>
              <a:t>сонет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тверду</a:t>
            </a:r>
            <a:r>
              <a:rPr lang="ru-RU" dirty="0"/>
              <a:t> </a:t>
            </a:r>
            <a:r>
              <a:rPr lang="ru-RU" dirty="0" err="1"/>
              <a:t>строфічну</a:t>
            </a:r>
            <a:r>
              <a:rPr lang="ru-RU" dirty="0"/>
              <a:t> форму: </a:t>
            </a:r>
            <a:r>
              <a:rPr lang="ru-RU" dirty="0" err="1"/>
              <a:t>чотирнадцять</a:t>
            </a:r>
            <a:r>
              <a:rPr lang="ru-RU" dirty="0"/>
              <a:t> </a:t>
            </a:r>
            <a:r>
              <a:rPr lang="ru-RU" dirty="0" err="1"/>
              <a:t>рядків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поділені</a:t>
            </a:r>
            <a:r>
              <a:rPr lang="ru-RU" dirty="0"/>
              <a:t> на </a:t>
            </a:r>
            <a:r>
              <a:rPr lang="ru-RU" dirty="0" err="1"/>
              <a:t>чотири</a:t>
            </a:r>
            <a:r>
              <a:rPr lang="ru-RU" dirty="0"/>
              <a:t> </a:t>
            </a:r>
            <a:r>
              <a:rPr lang="ru-RU" dirty="0" err="1"/>
              <a:t>строфи</a:t>
            </a:r>
            <a:r>
              <a:rPr lang="ru-RU" dirty="0"/>
              <a:t>. </a:t>
            </a:r>
            <a:r>
              <a:rPr lang="ru-RU" dirty="0" err="1"/>
              <a:t>Перші</a:t>
            </a:r>
            <a:r>
              <a:rPr lang="ru-RU" dirty="0"/>
              <a:t>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строфи</a:t>
            </a:r>
            <a:r>
              <a:rPr lang="ru-RU" dirty="0"/>
              <a:t> – </a:t>
            </a:r>
            <a:r>
              <a:rPr lang="ru-RU" dirty="0" err="1"/>
              <a:t>чотирирядкові</a:t>
            </a:r>
            <a:r>
              <a:rPr lang="ru-RU" dirty="0"/>
              <a:t> (</a:t>
            </a:r>
            <a:r>
              <a:rPr lang="ru-RU" dirty="0" err="1"/>
              <a:t>катрени</a:t>
            </a:r>
            <a:r>
              <a:rPr lang="ru-RU" dirty="0"/>
              <a:t>), а </a:t>
            </a:r>
            <a:r>
              <a:rPr lang="ru-RU" dirty="0" err="1"/>
              <a:t>наступні</a:t>
            </a:r>
            <a:r>
              <a:rPr lang="ru-RU" dirty="0"/>
              <a:t> </a:t>
            </a:r>
            <a:r>
              <a:rPr lang="ru-RU" dirty="0" err="1"/>
              <a:t>дві</a:t>
            </a:r>
            <a:r>
              <a:rPr lang="ru-RU" dirty="0"/>
              <a:t> – </a:t>
            </a:r>
            <a:r>
              <a:rPr lang="ru-RU" dirty="0" err="1"/>
              <a:t>трирядкові</a:t>
            </a:r>
            <a:r>
              <a:rPr lang="ru-RU" dirty="0"/>
              <a:t> (</a:t>
            </a:r>
            <a:r>
              <a:rPr lang="ru-RU" dirty="0" err="1" smtClean="0"/>
              <a:t>терцети</a:t>
            </a:r>
            <a:r>
              <a:rPr lang="ru-RU" dirty="0"/>
              <a:t>): 4 + 4 + 3 + 3. Часто і </a:t>
            </a:r>
            <a:r>
              <a:rPr lang="ru-RU" dirty="0" err="1"/>
              <a:t>катрени</a:t>
            </a:r>
            <a:r>
              <a:rPr lang="ru-RU" dirty="0"/>
              <a:t>, і </a:t>
            </a:r>
            <a:r>
              <a:rPr lang="ru-RU" dirty="0" err="1"/>
              <a:t>терцети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спільні</a:t>
            </a:r>
            <a:r>
              <a:rPr lang="ru-RU" dirty="0"/>
              <a:t> </a:t>
            </a:r>
            <a:r>
              <a:rPr lang="ru-RU" dirty="0" err="1"/>
              <a:t>рими.Класичний</a:t>
            </a:r>
            <a:r>
              <a:rPr lang="ru-RU" dirty="0"/>
              <a:t> сонет </a:t>
            </a:r>
            <a:r>
              <a:rPr lang="ru-RU" dirty="0" err="1"/>
              <a:t>пишеться</a:t>
            </a:r>
            <a:r>
              <a:rPr lang="ru-RU" dirty="0"/>
              <a:t> </a:t>
            </a:r>
            <a:r>
              <a:rPr lang="ru-RU" dirty="0" err="1"/>
              <a:t>п’ятистопним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шестистопним</a:t>
            </a:r>
            <a:r>
              <a:rPr lang="ru-RU" dirty="0"/>
              <a:t> ямбом. </a:t>
            </a:r>
            <a:r>
              <a:rPr lang="ru-RU" dirty="0" err="1"/>
              <a:t>Повнозначні</a:t>
            </a:r>
            <a:r>
              <a:rPr lang="ru-RU" dirty="0"/>
              <a:t> слова в </a:t>
            </a:r>
            <a:r>
              <a:rPr lang="ru-RU" dirty="0" err="1"/>
              <a:t>ньому</a:t>
            </a:r>
            <a:r>
              <a:rPr lang="ru-RU" dirty="0"/>
              <a:t> не </a:t>
            </a:r>
            <a:r>
              <a:rPr lang="ru-RU" dirty="0" err="1"/>
              <a:t>повинні</a:t>
            </a:r>
            <a:r>
              <a:rPr lang="ru-RU" dirty="0"/>
              <a:t> </a:t>
            </a:r>
            <a:r>
              <a:rPr lang="ru-RU" dirty="0" err="1"/>
              <a:t>повторюватися</a:t>
            </a:r>
            <a:r>
              <a:rPr lang="ru-RU" dirty="0"/>
              <a:t>, </a:t>
            </a:r>
            <a:r>
              <a:rPr lang="ru-RU" dirty="0" err="1"/>
              <a:t>обмежується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/>
              <a:t>службових</a:t>
            </a:r>
            <a:r>
              <a:rPr lang="ru-RU" dirty="0"/>
              <a:t> </a:t>
            </a:r>
            <a:r>
              <a:rPr lang="ru-RU" dirty="0" err="1"/>
              <a:t>частин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. Правила </a:t>
            </a:r>
            <a:r>
              <a:rPr lang="ru-RU" dirty="0" err="1"/>
              <a:t>творення</a:t>
            </a:r>
            <a:r>
              <a:rPr lang="ru-RU" dirty="0"/>
              <a:t> сонета не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/>
              <a:t>переносити</a:t>
            </a:r>
            <a:r>
              <a:rPr lang="ru-RU" dirty="0"/>
              <a:t> </a:t>
            </a:r>
            <a:r>
              <a:rPr lang="ru-RU" dirty="0" err="1"/>
              <a:t>частину</a:t>
            </a:r>
            <a:r>
              <a:rPr lang="ru-RU" dirty="0"/>
              <a:t> </a:t>
            </a:r>
            <a:r>
              <a:rPr lang="ru-RU" dirty="0" err="1"/>
              <a:t>фрази</a:t>
            </a:r>
            <a:r>
              <a:rPr lang="ru-RU" dirty="0"/>
              <a:t> в </a:t>
            </a:r>
            <a:r>
              <a:rPr lang="ru-RU" dirty="0" err="1"/>
              <a:t>інший</a:t>
            </a:r>
            <a:r>
              <a:rPr lang="ru-RU" dirty="0"/>
              <a:t> рядок, </a:t>
            </a:r>
            <a:r>
              <a:rPr lang="ru-RU" dirty="0" err="1"/>
              <a:t>кожна</a:t>
            </a:r>
            <a:r>
              <a:rPr lang="ru-RU" dirty="0"/>
              <a:t> строфа повинна </a:t>
            </a:r>
            <a:r>
              <a:rPr lang="ru-RU" dirty="0" err="1"/>
              <a:t>закінчуватися</a:t>
            </a:r>
            <a:r>
              <a:rPr lang="ru-RU" dirty="0"/>
              <a:t> </a:t>
            </a:r>
            <a:r>
              <a:rPr lang="ru-RU" dirty="0" err="1"/>
              <a:t>крапкою</a:t>
            </a:r>
            <a:r>
              <a:rPr lang="ru-RU" dirty="0"/>
              <a:t>, </a:t>
            </a:r>
            <a:r>
              <a:rPr lang="ru-RU" dirty="0" err="1"/>
              <a:t>останнє</a:t>
            </a:r>
            <a:r>
              <a:rPr lang="ru-RU" dirty="0"/>
              <a:t> слово </a:t>
            </a:r>
            <a:r>
              <a:rPr lang="ru-RU" dirty="0" err="1"/>
              <a:t>має</a:t>
            </a:r>
            <a:r>
              <a:rPr lang="ru-RU" dirty="0"/>
              <a:t> бути «</a:t>
            </a:r>
            <a:r>
              <a:rPr lang="ru-RU" dirty="0" err="1"/>
              <a:t>ключовим</a:t>
            </a:r>
            <a:r>
              <a:rPr lang="ru-RU" dirty="0"/>
              <a:t>».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ознаки</a:t>
            </a:r>
            <a:r>
              <a:rPr lang="ru-RU" dirty="0"/>
              <a:t> </a:t>
            </a:r>
            <a:r>
              <a:rPr lang="ru-RU" dirty="0" err="1"/>
              <a:t>класичного</a:t>
            </a:r>
            <a:r>
              <a:rPr lang="ru-RU" dirty="0"/>
              <a:t> сонета </a:t>
            </a:r>
            <a:r>
              <a:rPr lang="ru-RU" dirty="0" err="1"/>
              <a:t>дещо</a:t>
            </a:r>
            <a:r>
              <a:rPr lang="ru-RU" dirty="0"/>
              <a:t> </a:t>
            </a:r>
            <a:r>
              <a:rPr lang="ru-RU" dirty="0" err="1"/>
              <a:t>порушені</a:t>
            </a:r>
            <a:r>
              <a:rPr lang="ru-RU" dirty="0"/>
              <a:t>, то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твір</a:t>
            </a:r>
            <a:r>
              <a:rPr lang="ru-RU" dirty="0"/>
              <a:t> </a:t>
            </a:r>
            <a:r>
              <a:rPr lang="ru-RU" dirty="0" err="1"/>
              <a:t>називають</a:t>
            </a:r>
            <a:r>
              <a:rPr lang="ru-RU" dirty="0"/>
              <a:t> </a:t>
            </a:r>
            <a:r>
              <a:rPr lang="ru-RU" dirty="0" err="1"/>
              <a:t>вільним</a:t>
            </a:r>
            <a:r>
              <a:rPr lang="ru-RU" dirty="0"/>
              <a:t> </a:t>
            </a:r>
            <a:r>
              <a:rPr lang="ru-RU" dirty="0" smtClean="0"/>
              <a:t>сонетом.</a:t>
            </a:r>
          </a:p>
          <a:p>
            <a:pPr marL="0" indent="0">
              <a:buNone/>
            </a:pPr>
            <a:r>
              <a:rPr lang="ru-RU" dirty="0" err="1" smtClean="0"/>
              <a:t>Джерело</a:t>
            </a:r>
            <a:r>
              <a:rPr lang="ru-RU" dirty="0"/>
              <a:t>: </a:t>
            </a:r>
            <a:r>
              <a:rPr lang="en-US" dirty="0" smtClean="0"/>
              <a:t>https://dovidka.biz.ua/oznaki-soneta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845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638033"/>
          </a:xfrm>
        </p:spPr>
        <p:txBody>
          <a:bodyPr>
            <a:normAutofit/>
          </a:bodyPr>
          <a:lstStyle/>
          <a:p>
            <a:pPr algn="ctr"/>
            <a:r>
              <a:rPr lang="uk-UA" sz="4000" dirty="0">
                <a:latin typeface="Book Antiqua" panose="02040602050305030304" pitchFamily="18" charset="0"/>
              </a:rPr>
              <a:t>Сонет «Відповідності»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323833"/>
            <a:ext cx="9601200" cy="454356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Сонет «Відповідності» , який входить до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циклу «Сплін та ідеал»,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 до найвідоміших віршів Шарля Бодлера.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його 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– що речі видимого світу є символами прихованої від людського ока реальності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у світовій філософії та поезії не нова.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 для французьких символістів саме цей сонет Бодлера став утіленням 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нової естетичної програми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Саме в цьому сонеті автор визначив 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 завдання поета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осягнути «всі барви й кольори», почути, поновити,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возз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єднати втрачену гармонію або хоча б розповісти про неї, зрозумівши «взаємного зв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язку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невидимі закони».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415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28319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241945"/>
            <a:ext cx="9601200" cy="484495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k-UA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принципом «</a:t>
            </a:r>
            <a:r>
              <a:rPr lang="uk-UA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відповідностей</a:t>
            </a:r>
            <a:r>
              <a:rPr lang="uk-UA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Бодлера. Образи і метафори в художньому творі не використовуються для опису реальних предметів і явищ, а символічно позначають якісь ідеї, універсальні прояви буття, а також навіюють нам певні настрої чи душевні стани. </a:t>
            </a:r>
          </a:p>
          <a:p>
            <a:pPr marL="0" indent="0" algn="just">
              <a:buNone/>
            </a:pPr>
            <a:r>
              <a:rPr lang="uk-UA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Шарль </a:t>
            </a:r>
            <a:r>
              <a:rPr lang="uk-UA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одлер використовує </a:t>
            </a:r>
            <a:r>
              <a:rPr lang="uk-UA" sz="3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синестезію (</a:t>
            </a:r>
            <a:r>
              <a:rPr lang="uk-UA" sz="35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грец</a:t>
            </a:r>
            <a:r>
              <a:rPr lang="uk-UA" sz="3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5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5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ynaesthesis</a:t>
            </a:r>
            <a:r>
              <a:rPr lang="uk-UA" sz="3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одночасне відчуття) – поєднання різних,  іноді далеких асоціацій, викликаних різними органами чуття, що спричиняє синтез кількох </a:t>
            </a:r>
            <a:r>
              <a:rPr lang="uk-UA" sz="35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відчуттів</a:t>
            </a:r>
            <a:r>
              <a:rPr lang="uk-UA" sz="3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наприклад,</a:t>
            </a:r>
            <a:r>
              <a:rPr lang="uk-UA" sz="3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3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апахи «ніжні, як гобой», «щедрі, злі, липучі, як смола».</a:t>
            </a:r>
            <a:endParaRPr lang="ru-RU" sz="35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873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28319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310185"/>
            <a:ext cx="9601200" cy="503602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Синестезія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робить образ туманним і неясним, і разом із натяком, символом, і звукописом є засобом творення </a:t>
            </a:r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сугестії ( латин.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sugestio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натяк, навіювання – вплив на читача не через аргументацію або логічну систему висновків (раціональний вплив) , а за допомогою навіювання йому певного настрою).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саме </a:t>
            </a:r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сугестія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була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засобом, і метою, яку ставили перед собою поети-символісти.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02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965579"/>
          </a:xfrm>
        </p:spPr>
        <p:txBody>
          <a:bodyPr/>
          <a:lstStyle/>
          <a:p>
            <a:pPr algn="ctr"/>
            <a:r>
              <a:rPr lang="uk-UA" dirty="0" smtClean="0"/>
              <a:t>Питання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uk-UA" sz="2800" dirty="0" smtClean="0">
                <a:latin typeface="Book Antiqua" panose="02040602050305030304" pitchFamily="18" charset="0"/>
              </a:rPr>
              <a:t>Чи можна ліричного героя сонета  «Відповідності» назвати медіумом? Чому?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Book Antiqua" panose="02040602050305030304" pitchFamily="18" charset="0"/>
              </a:rPr>
              <a:t>Чому саме цей сонет сучасники поета сприйняли як утілення нової естетичної програми?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Book Antiqua" panose="02040602050305030304" pitchFamily="18" charset="0"/>
              </a:rPr>
              <a:t>Спираючись на вірші, поясніть думку Ш. Бодлера  щодо призначення поета.</a:t>
            </a:r>
          </a:p>
          <a:p>
            <a:pPr marL="457200" indent="-457200">
              <a:buAutoNum type="arabicPeriod"/>
            </a:pPr>
            <a:r>
              <a:rPr lang="uk-UA" sz="2800" dirty="0" smtClean="0">
                <a:latin typeface="Book Antiqua" panose="02040602050305030304" pitchFamily="18" charset="0"/>
              </a:rPr>
              <a:t>Як ви розумієте метафору «ліси символів»?</a:t>
            </a:r>
            <a:endParaRPr lang="ru-RU" sz="28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70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122" y="330958"/>
            <a:ext cx="9601200" cy="54249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1378424"/>
            <a:ext cx="9601200" cy="44889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0" indent="0" algn="ctr">
              <a:buNone/>
            </a:pPr>
            <a:r>
              <a:rPr lang="uk-UA" sz="6000" b="1" i="1" dirty="0" smtClean="0"/>
              <a:t>Дякую за роботу!</a:t>
            </a:r>
            <a:endParaRPr lang="uk-UA" sz="6000" b="1" i="1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Джерельна база: </a:t>
            </a:r>
            <a:r>
              <a:rPr lang="ru-RU" dirty="0" err="1" smtClean="0"/>
              <a:t>фотоматеріали</a:t>
            </a:r>
            <a:r>
              <a:rPr lang="ru-RU" dirty="0" smtClean="0"/>
              <a:t> і </a:t>
            </a:r>
            <a:r>
              <a:rPr lang="ru-RU" dirty="0" err="1" smtClean="0"/>
              <a:t>текстовий</a:t>
            </a:r>
            <a:r>
              <a:rPr lang="ru-RU" dirty="0" smtClean="0"/>
              <a:t> </a:t>
            </a:r>
            <a:r>
              <a:rPr lang="ru-RU" dirty="0" err="1" smtClean="0"/>
              <a:t>матеріал</a:t>
            </a:r>
            <a:r>
              <a:rPr lang="ru-RU" dirty="0" smtClean="0"/>
              <a:t> з </a:t>
            </a:r>
            <a:r>
              <a:rPr lang="ru-RU" dirty="0" err="1" smtClean="0"/>
              <a:t>Інтернету</a:t>
            </a:r>
            <a:r>
              <a:rPr lang="ru-RU" dirty="0" smtClean="0"/>
              <a:t> та з </a:t>
            </a:r>
            <a:r>
              <a:rPr lang="ru-RU" dirty="0" err="1" smtClean="0"/>
              <a:t>підручників</a:t>
            </a:r>
            <a:r>
              <a:rPr lang="ru-RU" dirty="0" smtClean="0"/>
              <a:t> «</a:t>
            </a:r>
            <a:r>
              <a:rPr lang="ru-RU" dirty="0" err="1" smtClean="0"/>
              <a:t>Зарубіжна</a:t>
            </a:r>
            <a:r>
              <a:rPr lang="ru-RU" dirty="0" smtClean="0"/>
              <a:t> </a:t>
            </a:r>
            <a:r>
              <a:rPr lang="ru-RU" dirty="0" err="1" smtClean="0"/>
              <a:t>література</a:t>
            </a:r>
            <a:r>
              <a:rPr lang="ru-RU" dirty="0" smtClean="0"/>
              <a:t>»</a:t>
            </a: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 smtClean="0"/>
              <a:t>Підготувала: вчитель вечірньої (змінної) школи №20  м. Києва Кошара Т.С.</a:t>
            </a:r>
          </a:p>
        </p:txBody>
      </p:sp>
    </p:spTree>
    <p:extLst>
      <p:ext uri="{BB962C8B-B14F-4D97-AF65-F5344CB8AC3E}">
        <p14:creationId xmlns:p14="http://schemas.microsoft.com/office/powerpoint/2010/main" val="396305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81</TotalTime>
  <Words>565</Words>
  <Application>Microsoft Office PowerPoint</Application>
  <PresentationFormat>Широкоэкранный</PresentationFormat>
  <Paragraphs>37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Book Antiqua</vt:lpstr>
      <vt:lpstr>Franklin Gothic Book</vt:lpstr>
      <vt:lpstr>Times New Roman</vt:lpstr>
      <vt:lpstr>Wingdings</vt:lpstr>
      <vt:lpstr>Crop</vt:lpstr>
      <vt:lpstr>Шарль Бодлер </vt:lpstr>
      <vt:lpstr>Збірка «Квіти зла»</vt:lpstr>
      <vt:lpstr>Збірка «Квіти зла»</vt:lpstr>
      <vt:lpstr>Презентация PowerPoint</vt:lpstr>
      <vt:lpstr>Сонет «Відповідності»</vt:lpstr>
      <vt:lpstr>Словник </vt:lpstr>
      <vt:lpstr>Сонет «Відповідності»</vt:lpstr>
      <vt:lpstr>Презентация PowerPoint</vt:lpstr>
      <vt:lpstr>Презентация PowerPoint</vt:lpstr>
      <vt:lpstr>Питання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</cp:revision>
  <dcterms:created xsi:type="dcterms:W3CDTF">2024-10-18T10:20:39Z</dcterms:created>
  <dcterms:modified xsi:type="dcterms:W3CDTF">2024-10-22T16:22:01Z</dcterms:modified>
</cp:coreProperties>
</file>