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46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532B4B-0D40-4180-84A1-8AE6B02DA4DD}" type="datetimeFigureOut">
              <a:rPr lang="ru-RU" smtClean="0"/>
              <a:pPr/>
              <a:t>18.04.2021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3EA545-3480-42AB-88D5-ABD70B0CD80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2E9779-F0C3-41D0-B31C-67DD58C4735E}" type="datetimeFigureOut">
              <a:rPr lang="ru-RU" smtClean="0"/>
              <a:pPr/>
              <a:t>18.04.2021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668C4-9096-45CA-B742-2B2E44D2334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2E9779-F0C3-41D0-B31C-67DD58C4735E}" type="datetimeFigureOut">
              <a:rPr lang="ru-RU" smtClean="0"/>
              <a:pPr/>
              <a:t>18.04.2021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668C4-9096-45CA-B742-2B2E44D2334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2E9779-F0C3-41D0-B31C-67DD58C4735E}" type="datetimeFigureOut">
              <a:rPr lang="ru-RU" smtClean="0"/>
              <a:pPr/>
              <a:t>18.04.2021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668C4-9096-45CA-B742-2B2E44D2334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2E9779-F0C3-41D0-B31C-67DD58C4735E}" type="datetimeFigureOut">
              <a:rPr lang="ru-RU" smtClean="0"/>
              <a:pPr/>
              <a:t>18.04.2021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668C4-9096-45CA-B742-2B2E44D2334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2E9779-F0C3-41D0-B31C-67DD58C4735E}" type="datetimeFigureOut">
              <a:rPr lang="ru-RU" smtClean="0"/>
              <a:pPr/>
              <a:t>18.04.2021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668C4-9096-45CA-B742-2B2E44D2334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2E9779-F0C3-41D0-B31C-67DD58C4735E}" type="datetimeFigureOut">
              <a:rPr lang="ru-RU" smtClean="0"/>
              <a:pPr/>
              <a:t>18.04.2021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668C4-9096-45CA-B742-2B2E44D2334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2E9779-F0C3-41D0-B31C-67DD58C4735E}" type="datetimeFigureOut">
              <a:rPr lang="ru-RU" smtClean="0"/>
              <a:pPr/>
              <a:t>18.04.2021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668C4-9096-45CA-B742-2B2E44D2334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2E9779-F0C3-41D0-B31C-67DD58C4735E}" type="datetimeFigureOut">
              <a:rPr lang="ru-RU" smtClean="0"/>
              <a:pPr/>
              <a:t>18.04.2021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668C4-9096-45CA-B742-2B2E44D2334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2E9779-F0C3-41D0-B31C-67DD58C4735E}" type="datetimeFigureOut">
              <a:rPr lang="ru-RU" smtClean="0"/>
              <a:pPr/>
              <a:t>18.04.2021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668C4-9096-45CA-B742-2B2E44D2334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2E9779-F0C3-41D0-B31C-67DD58C4735E}" type="datetimeFigureOut">
              <a:rPr lang="ru-RU" smtClean="0"/>
              <a:pPr/>
              <a:t>18.04.2021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668C4-9096-45CA-B742-2B2E44D2334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2E9779-F0C3-41D0-B31C-67DD58C4735E}" type="datetimeFigureOut">
              <a:rPr lang="ru-RU" smtClean="0"/>
              <a:pPr/>
              <a:t>18.04.2021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668C4-9096-45CA-B742-2B2E44D2334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18000"/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2E9779-F0C3-41D0-B31C-67DD58C4735E}" type="datetimeFigureOut">
              <a:rPr lang="ru-RU" smtClean="0"/>
              <a:pPr/>
              <a:t>18.04.2021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B668C4-9096-45CA-B742-2B2E44D2334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Рамка 7"/>
          <p:cNvSpPr/>
          <p:nvPr userDrawn="1"/>
        </p:nvSpPr>
        <p:spPr>
          <a:xfrm>
            <a:off x="0" y="0"/>
            <a:ext cx="9144000" cy="6858000"/>
          </a:xfrm>
          <a:prstGeom prst="frame">
            <a:avLst>
              <a:gd name="adj1" fmla="val 5389"/>
            </a:avLst>
          </a:prstGeom>
          <a:blipFill>
            <a:blip r:embed="rId1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1472" y="857232"/>
            <a:ext cx="7772400" cy="2470157"/>
          </a:xfrm>
        </p:spPr>
        <p:txBody>
          <a:bodyPr>
            <a:noAutofit/>
          </a:bodyPr>
          <a:lstStyle/>
          <a:p>
            <a:r>
              <a:rPr lang="ru-RU" sz="6000" b="1" dirty="0">
                <a:solidFill>
                  <a:schemeClr val="accent5">
                    <a:lumMod val="50000"/>
                  </a:schemeClr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Туве </a:t>
            </a:r>
            <a:r>
              <a:rPr lang="ru-RU" sz="6000" b="1" dirty="0" smtClean="0">
                <a:solidFill>
                  <a:schemeClr val="accent5">
                    <a:lumMod val="50000"/>
                  </a:schemeClr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Янсон</a:t>
            </a:r>
            <a:br>
              <a:rPr lang="ru-RU" sz="6000" b="1" dirty="0" smtClean="0">
                <a:solidFill>
                  <a:schemeClr val="accent5">
                    <a:lumMod val="50000"/>
                  </a:schemeClr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</a:br>
            <a:r>
              <a:rPr lang="ru-RU" sz="6000" b="1" dirty="0" smtClean="0">
                <a:solidFill>
                  <a:schemeClr val="accent5">
                    <a:lumMod val="50000"/>
                  </a:schemeClr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«</a:t>
            </a:r>
            <a:r>
              <a:rPr lang="ru-RU" sz="6000" b="1" dirty="0" err="1">
                <a:solidFill>
                  <a:schemeClr val="accent5">
                    <a:lumMod val="50000"/>
                  </a:schemeClr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Капелюх</a:t>
            </a:r>
            <a:r>
              <a:rPr lang="ru-RU" sz="6000" b="1" dirty="0">
                <a:solidFill>
                  <a:schemeClr val="accent5">
                    <a:lumMod val="50000"/>
                  </a:schemeClr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ru-RU" sz="6000" b="1" dirty="0" err="1">
                <a:solidFill>
                  <a:schemeClr val="accent5">
                    <a:lumMod val="50000"/>
                  </a:schemeClr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чарівника</a:t>
            </a:r>
            <a:r>
              <a:rPr lang="ru-RU" sz="6000" b="1" dirty="0">
                <a:solidFill>
                  <a:schemeClr val="accent5">
                    <a:lumMod val="50000"/>
                  </a:schemeClr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». </a:t>
            </a:r>
            <a:r>
              <a:rPr lang="ru-RU" sz="6000" b="1" dirty="0" smtClean="0">
                <a:solidFill>
                  <a:schemeClr val="accent5">
                    <a:lumMod val="50000"/>
                  </a:schemeClr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ru-RU" sz="6000" b="1" dirty="0" smtClean="0">
                <a:solidFill>
                  <a:schemeClr val="accent5">
                    <a:lumMod val="50000"/>
                  </a:schemeClr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</a:br>
            <a:r>
              <a:rPr lang="ru-RU" sz="6000" b="1" dirty="0" err="1" smtClean="0">
                <a:solidFill>
                  <a:schemeClr val="accent5">
                    <a:lumMod val="50000"/>
                  </a:schemeClr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Чарівність</a:t>
            </a:r>
            <a:r>
              <a:rPr lang="ru-RU" sz="6000" b="1" dirty="0" smtClean="0">
                <a:solidFill>
                  <a:schemeClr val="accent5">
                    <a:lumMod val="50000"/>
                  </a:schemeClr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ru-RU" sz="6000" b="1" dirty="0" err="1">
                <a:solidFill>
                  <a:schemeClr val="accent5">
                    <a:lumMod val="50000"/>
                  </a:schemeClr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художнього</a:t>
            </a:r>
            <a:r>
              <a:rPr lang="ru-RU" sz="6000" b="1" dirty="0">
                <a:solidFill>
                  <a:schemeClr val="accent5">
                    <a:lumMod val="50000"/>
                  </a:schemeClr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ru-RU" sz="6000" b="1" dirty="0" err="1">
                <a:solidFill>
                  <a:schemeClr val="accent5">
                    <a:lumMod val="50000"/>
                  </a:schemeClr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світу</a:t>
            </a:r>
            <a:r>
              <a:rPr lang="ru-RU" sz="6000" b="1" dirty="0">
                <a:solidFill>
                  <a:schemeClr val="accent5">
                    <a:lumMod val="50000"/>
                  </a:schemeClr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ru-RU" sz="6000" b="1" dirty="0" err="1">
                <a:solidFill>
                  <a:schemeClr val="accent5">
                    <a:lumMod val="50000"/>
                  </a:schemeClr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твору</a:t>
            </a:r>
            <a:endParaRPr lang="ru-RU" sz="6000" b="1" dirty="0">
              <a:solidFill>
                <a:schemeClr val="accent5">
                  <a:lumMod val="50000"/>
                </a:schemeClr>
              </a:solidFill>
              <a:effectLst>
                <a:glow rad="101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4" name="Рисунок 3" descr="1207_moomins1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571603" y="3882705"/>
            <a:ext cx="6215107" cy="297529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Tove_Jansson_with_flower_crown_001.tiff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910" y="2357430"/>
            <a:ext cx="3032806" cy="401891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/>
          <p:cNvSpPr txBox="1"/>
          <p:nvPr/>
        </p:nvSpPr>
        <p:spPr>
          <a:xfrm>
            <a:off x="3500430" y="785794"/>
            <a:ext cx="500066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dirty="0" smtClean="0">
                <a:solidFill>
                  <a:srgbClr val="002060"/>
                </a:solidFill>
              </a:rPr>
              <a:t>  Всесвітньо відома письменниця, скульпторка та художниця </a:t>
            </a:r>
            <a:r>
              <a:rPr lang="uk-UA" sz="2400" b="1" dirty="0" err="1" smtClean="0">
                <a:solidFill>
                  <a:srgbClr val="002060"/>
                </a:solidFill>
              </a:rPr>
              <a:t>Туве</a:t>
            </a:r>
            <a:r>
              <a:rPr lang="uk-UA" sz="2400" b="1" dirty="0" smtClean="0">
                <a:solidFill>
                  <a:srgbClr val="002060"/>
                </a:solidFill>
              </a:rPr>
              <a:t> </a:t>
            </a:r>
            <a:r>
              <a:rPr lang="uk-UA" sz="2400" b="1" dirty="0" err="1" smtClean="0">
                <a:solidFill>
                  <a:srgbClr val="002060"/>
                </a:solidFill>
              </a:rPr>
              <a:t>Янсон</a:t>
            </a:r>
            <a:r>
              <a:rPr lang="uk-UA" sz="2400" b="1" dirty="0" smtClean="0">
                <a:solidFill>
                  <a:srgbClr val="002060"/>
                </a:solidFill>
              </a:rPr>
              <a:t> народилася у Фінляндії в 1914 році. </a:t>
            </a:r>
          </a:p>
          <a:p>
            <a:pPr algn="ctr"/>
            <a:r>
              <a:rPr lang="uk-UA" sz="2400" b="1" dirty="0" smtClean="0">
                <a:solidFill>
                  <a:srgbClr val="002060"/>
                </a:solidFill>
              </a:rPr>
              <a:t>     Зростала дівчинка разом з двома братами в дружній та щасливій родині. </a:t>
            </a:r>
          </a:p>
          <a:p>
            <a:pPr algn="ctr"/>
            <a:r>
              <a:rPr lang="uk-UA" sz="2400" b="1" dirty="0" smtClean="0">
                <a:solidFill>
                  <a:srgbClr val="002060"/>
                </a:solidFill>
              </a:rPr>
              <a:t>З дитинства захоплювалася скульптурою та образотворчим мистецтвом, любов до яких прищепив батько майбутньої письменниці. Мама ж любила розповідати своїм дітям казки. </a:t>
            </a:r>
            <a:endParaRPr lang="uk-UA" sz="2400" b="1" dirty="0">
              <a:solidFill>
                <a:srgbClr val="002060"/>
              </a:solidFill>
            </a:endParaRPr>
          </a:p>
          <a:p>
            <a:pPr algn="just"/>
            <a:endParaRPr lang="ru-RU" sz="2400" dirty="0"/>
          </a:p>
        </p:txBody>
      </p:sp>
      <p:pic>
        <p:nvPicPr>
          <p:cNvPr id="18434" name="Picture 2" descr="Туве Янссон — Вікіпедія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214290"/>
            <a:ext cx="1643074" cy="256222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2910" y="428604"/>
            <a:ext cx="7929618" cy="230832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uk-UA" sz="2400" b="1" dirty="0" smtClean="0">
                <a:solidFill>
                  <a:srgbClr val="002060"/>
                </a:solidFill>
              </a:rPr>
              <a:t>В родині часто влаштовували сімейні вечори, під час яких панувала атмосфера затишку та щастя. </a:t>
            </a:r>
          </a:p>
          <a:p>
            <a:pPr algn="ctr"/>
            <a:r>
              <a:rPr lang="uk-UA" sz="2400" b="1" dirty="0" smtClean="0">
                <a:solidFill>
                  <a:srgbClr val="002060"/>
                </a:solidFill>
              </a:rPr>
              <a:t>Одного разу дядько </a:t>
            </a:r>
            <a:r>
              <a:rPr lang="uk-UA" sz="2400" b="1" dirty="0" err="1" smtClean="0">
                <a:solidFill>
                  <a:srgbClr val="002060"/>
                </a:solidFill>
              </a:rPr>
              <a:t>Туве</a:t>
            </a:r>
            <a:r>
              <a:rPr lang="uk-UA" sz="2400" b="1" dirty="0" smtClean="0">
                <a:solidFill>
                  <a:srgbClr val="002060"/>
                </a:solidFill>
              </a:rPr>
              <a:t> вирішив налякати її страшними істотами – тролями, проте, в майбутньому дівчина в своїх творах зобразила цих створінь дуже добрими та кумедними, які дуже нагадували бегемотиків</a:t>
            </a:r>
          </a:p>
        </p:txBody>
      </p:sp>
      <p:pic>
        <p:nvPicPr>
          <p:cNvPr id="3" name="Рисунок 2" descr="d5e678b59562fb0b017915946eb063c199fded04782fa770e17a01cb68a7d374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1670" y="3000372"/>
            <a:ext cx="4948489" cy="328610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29058" y="571480"/>
            <a:ext cx="4714908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 smtClean="0">
                <a:solidFill>
                  <a:schemeClr val="accent5">
                    <a:lumMod val="50000"/>
                  </a:schemeClr>
                </a:solidFill>
              </a:rPr>
              <a:t>Задум написати історію про </a:t>
            </a:r>
            <a:r>
              <a:rPr lang="uk-UA" sz="2800" b="1" dirty="0" err="1" smtClean="0">
                <a:solidFill>
                  <a:schemeClr val="accent5">
                    <a:lumMod val="50000"/>
                  </a:schemeClr>
                </a:solidFill>
              </a:rPr>
              <a:t>мумі-тролів</a:t>
            </a:r>
            <a:r>
              <a:rPr lang="uk-UA" sz="2800" b="1" dirty="0" smtClean="0">
                <a:solidFill>
                  <a:schemeClr val="accent5">
                    <a:lumMod val="50000"/>
                  </a:schemeClr>
                </a:solidFill>
              </a:rPr>
              <a:t> у </a:t>
            </a:r>
            <a:r>
              <a:rPr lang="uk-UA" sz="2800" b="1" dirty="0" err="1" smtClean="0">
                <a:solidFill>
                  <a:schemeClr val="accent5">
                    <a:lumMod val="50000"/>
                  </a:schemeClr>
                </a:solidFill>
              </a:rPr>
              <a:t>Туве</a:t>
            </a:r>
            <a:r>
              <a:rPr lang="uk-UA" sz="2800" b="1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uk-UA" sz="2800" b="1" dirty="0" err="1" smtClean="0">
                <a:solidFill>
                  <a:schemeClr val="accent5">
                    <a:lumMod val="50000"/>
                  </a:schemeClr>
                </a:solidFill>
              </a:rPr>
              <a:t>Янсон</a:t>
            </a:r>
            <a:r>
              <a:rPr lang="uk-UA" sz="2800" b="1" dirty="0" smtClean="0">
                <a:solidFill>
                  <a:schemeClr val="accent5">
                    <a:lumMod val="50000"/>
                  </a:schemeClr>
                </a:solidFill>
              </a:rPr>
              <a:t> виник у 1939 році, проте перша книга про цих героїв </a:t>
            </a:r>
            <a:r>
              <a:rPr lang="uk-UA" sz="2800" b="1" dirty="0" err="1" smtClean="0">
                <a:solidFill>
                  <a:schemeClr val="accent5">
                    <a:lumMod val="50000"/>
                  </a:schemeClr>
                </a:solidFill>
              </a:rPr>
              <a:t>“Мумі-тролі</a:t>
            </a:r>
            <a:r>
              <a:rPr lang="uk-UA" sz="2800" b="1" dirty="0" smtClean="0">
                <a:solidFill>
                  <a:schemeClr val="accent5">
                    <a:lumMod val="50000"/>
                  </a:schemeClr>
                </a:solidFill>
              </a:rPr>
              <a:t> і великий </a:t>
            </a:r>
            <a:r>
              <a:rPr lang="uk-UA" sz="2800" b="1" dirty="0" err="1" smtClean="0">
                <a:solidFill>
                  <a:schemeClr val="accent5">
                    <a:lumMod val="50000"/>
                  </a:schemeClr>
                </a:solidFill>
              </a:rPr>
              <a:t>паводок”</a:t>
            </a:r>
            <a:r>
              <a:rPr lang="uk-UA" sz="2800" b="1" dirty="0" smtClean="0">
                <a:solidFill>
                  <a:schemeClr val="accent5">
                    <a:lumMod val="50000"/>
                  </a:schemeClr>
                </a:solidFill>
              </a:rPr>
              <a:t> (</a:t>
            </a:r>
            <a:r>
              <a:rPr lang="uk-UA" sz="2800" b="1" dirty="0" err="1" smtClean="0">
                <a:solidFill>
                  <a:schemeClr val="accent5">
                    <a:lumMod val="50000"/>
                  </a:schemeClr>
                </a:solidFill>
              </a:rPr>
              <a:t>“Маленькі</a:t>
            </a:r>
            <a:r>
              <a:rPr lang="uk-UA" sz="2800" b="1" dirty="0" smtClean="0">
                <a:solidFill>
                  <a:schemeClr val="accent5">
                    <a:lumMod val="50000"/>
                  </a:schemeClr>
                </a:solidFill>
              </a:rPr>
              <a:t> тролі і велика </a:t>
            </a:r>
            <a:r>
              <a:rPr lang="uk-UA" sz="2800" b="1" dirty="0" err="1" smtClean="0">
                <a:solidFill>
                  <a:schemeClr val="accent5">
                    <a:lumMod val="50000"/>
                  </a:schemeClr>
                </a:solidFill>
              </a:rPr>
              <a:t>повінь”</a:t>
            </a:r>
            <a:r>
              <a:rPr lang="uk-UA" sz="2800" b="1" dirty="0" smtClean="0">
                <a:solidFill>
                  <a:schemeClr val="accent5">
                    <a:lumMod val="50000"/>
                  </a:schemeClr>
                </a:solidFill>
              </a:rPr>
              <a:t>) була надрукована в </a:t>
            </a:r>
            <a:r>
              <a:rPr lang="uk-UA" sz="4400" b="1" dirty="0" smtClean="0">
                <a:solidFill>
                  <a:schemeClr val="accent5">
                    <a:lumMod val="50000"/>
                  </a:schemeClr>
                </a:solidFill>
              </a:rPr>
              <a:t>1945</a:t>
            </a:r>
            <a:r>
              <a:rPr lang="uk-UA" sz="2800" b="1" dirty="0" smtClean="0">
                <a:solidFill>
                  <a:schemeClr val="accent5">
                    <a:lumMod val="50000"/>
                  </a:schemeClr>
                </a:solidFill>
              </a:rPr>
              <a:t> році. Всього про цих кумедних створінь письменниця написала більше двадцяти книг. </a:t>
            </a:r>
            <a:endParaRPr lang="ru-RU" sz="28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3" name="Рисунок 2" descr="id20019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571480"/>
            <a:ext cx="3786214" cy="525863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0034" y="2571744"/>
            <a:ext cx="807249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dirty="0" smtClean="0">
                <a:solidFill>
                  <a:schemeClr val="accent5">
                    <a:lumMod val="50000"/>
                  </a:schemeClr>
                </a:solidFill>
              </a:rPr>
              <a:t>Головним героєм історій про </a:t>
            </a:r>
            <a:r>
              <a:rPr lang="uk-UA" sz="2400" b="1" dirty="0" err="1" smtClean="0">
                <a:solidFill>
                  <a:schemeClr val="accent5">
                    <a:lumMod val="50000"/>
                  </a:schemeClr>
                </a:solidFill>
              </a:rPr>
              <a:t>мумі-тролів</a:t>
            </a:r>
            <a:r>
              <a:rPr lang="uk-UA" sz="2400" b="1" dirty="0" smtClean="0">
                <a:solidFill>
                  <a:schemeClr val="accent5">
                    <a:lumMod val="50000"/>
                  </a:schemeClr>
                </a:solidFill>
              </a:rPr>
              <a:t> є </a:t>
            </a:r>
            <a:r>
              <a:rPr lang="uk-UA" sz="2400" b="1" u="sng" dirty="0" err="1" smtClean="0">
                <a:solidFill>
                  <a:schemeClr val="accent5">
                    <a:lumMod val="50000"/>
                  </a:schemeClr>
                </a:solidFill>
              </a:rPr>
              <a:t>Мумі-троль</a:t>
            </a:r>
            <a:r>
              <a:rPr lang="uk-UA" sz="2400" b="1" dirty="0" smtClean="0">
                <a:solidFill>
                  <a:schemeClr val="accent5">
                    <a:lumMod val="50000"/>
                  </a:schemeClr>
                </a:solidFill>
              </a:rPr>
              <a:t>, який разом зі своїми батьками: </a:t>
            </a:r>
            <a:r>
              <a:rPr lang="uk-UA" sz="2400" b="1" u="sng" dirty="0" err="1" smtClean="0">
                <a:solidFill>
                  <a:schemeClr val="accent5">
                    <a:lumMod val="50000"/>
                  </a:schemeClr>
                </a:solidFill>
              </a:rPr>
              <a:t>Мумі-мамою</a:t>
            </a:r>
            <a:r>
              <a:rPr lang="uk-UA" sz="2400" b="1" dirty="0" smtClean="0">
                <a:solidFill>
                  <a:schemeClr val="accent5">
                    <a:lumMod val="50000"/>
                  </a:schemeClr>
                </a:solidFill>
              </a:rPr>
              <a:t> та </a:t>
            </a:r>
            <a:r>
              <a:rPr lang="uk-UA" sz="2400" b="1" u="sng" dirty="0" err="1" smtClean="0">
                <a:solidFill>
                  <a:schemeClr val="accent5">
                    <a:lumMod val="50000"/>
                  </a:schemeClr>
                </a:solidFill>
              </a:rPr>
              <a:t>Мумі-татом</a:t>
            </a:r>
            <a:r>
              <a:rPr lang="uk-UA" sz="2400" b="1" dirty="0" smtClean="0">
                <a:solidFill>
                  <a:schemeClr val="accent5">
                    <a:lumMod val="50000"/>
                  </a:schemeClr>
                </a:solidFill>
              </a:rPr>
              <a:t> проживають у просторому будинку, в якому кожна кімната пофарбована в різні кольори.  Батьки </a:t>
            </a:r>
            <a:r>
              <a:rPr lang="uk-UA" sz="2400" b="1" dirty="0" err="1" smtClean="0">
                <a:solidFill>
                  <a:schemeClr val="accent5">
                    <a:lumMod val="50000"/>
                  </a:schemeClr>
                </a:solidFill>
              </a:rPr>
              <a:t>Мумі-троля</a:t>
            </a:r>
            <a:r>
              <a:rPr lang="uk-UA" sz="2400" b="1" dirty="0" smtClean="0">
                <a:solidFill>
                  <a:schemeClr val="accent5">
                    <a:lumMod val="50000"/>
                  </a:schemeClr>
                </a:solidFill>
              </a:rPr>
              <a:t> – дуже добрі і гостинні, вони як рідних приймають в себе вдома друзів сина: </a:t>
            </a:r>
            <a:r>
              <a:rPr lang="uk-UA" sz="2400" b="1" u="sng" dirty="0" err="1">
                <a:solidFill>
                  <a:schemeClr val="accent5">
                    <a:lumMod val="50000"/>
                  </a:schemeClr>
                </a:solidFill>
              </a:rPr>
              <a:t>Х</a:t>
            </a:r>
            <a:r>
              <a:rPr lang="uk-UA" sz="2400" b="1" u="sng" dirty="0" err="1" smtClean="0">
                <a:solidFill>
                  <a:schemeClr val="accent5">
                    <a:lumMod val="50000"/>
                  </a:schemeClr>
                </a:solidFill>
              </a:rPr>
              <a:t>ропсю</a:t>
            </a:r>
            <a:r>
              <a:rPr lang="uk-UA" sz="2400" b="1" u="sng" dirty="0" smtClean="0">
                <a:solidFill>
                  <a:schemeClr val="accent5">
                    <a:lumMod val="50000"/>
                  </a:schemeClr>
                </a:solidFill>
              </a:rPr>
              <a:t> та </a:t>
            </a:r>
            <a:r>
              <a:rPr lang="uk-UA" sz="2400" b="1" u="sng" dirty="0" err="1" smtClean="0">
                <a:solidFill>
                  <a:schemeClr val="accent5">
                    <a:lumMod val="50000"/>
                  </a:schemeClr>
                </a:solidFill>
              </a:rPr>
              <a:t>Хропуся</a:t>
            </a:r>
            <a:r>
              <a:rPr lang="uk-UA" sz="2400" b="1" dirty="0" smtClean="0">
                <a:solidFill>
                  <a:schemeClr val="accent5">
                    <a:lumMod val="50000"/>
                  </a:schemeClr>
                </a:solidFill>
              </a:rPr>
              <a:t>, які зовні дуже схожі на </a:t>
            </a:r>
            <a:r>
              <a:rPr lang="uk-UA" sz="2400" b="1" dirty="0" err="1" smtClean="0">
                <a:solidFill>
                  <a:schemeClr val="accent5">
                    <a:lumMod val="50000"/>
                  </a:schemeClr>
                </a:solidFill>
              </a:rPr>
              <a:t>Мумі-троля</a:t>
            </a:r>
            <a:r>
              <a:rPr lang="uk-UA" sz="2400" b="1" dirty="0" smtClean="0">
                <a:solidFill>
                  <a:schemeClr val="accent5">
                    <a:lumMod val="50000"/>
                  </a:schemeClr>
                </a:solidFill>
              </a:rPr>
              <a:t> і змінюють своє забарвлення  в залежності від настрою, самітника </a:t>
            </a:r>
            <a:r>
              <a:rPr lang="uk-UA" sz="2400" b="1" u="sng" dirty="0" smtClean="0">
                <a:solidFill>
                  <a:schemeClr val="accent5">
                    <a:lumMod val="50000"/>
                  </a:schemeClr>
                </a:solidFill>
              </a:rPr>
              <a:t>Ондатра</a:t>
            </a:r>
            <a:r>
              <a:rPr lang="uk-UA" sz="2400" b="1" dirty="0" smtClean="0">
                <a:solidFill>
                  <a:schemeClr val="accent5">
                    <a:lumMod val="50000"/>
                  </a:schemeClr>
                </a:solidFill>
              </a:rPr>
              <a:t>, дивне звірятко </a:t>
            </a:r>
            <a:r>
              <a:rPr lang="uk-UA" sz="2400" b="1" u="sng" dirty="0" err="1" smtClean="0">
                <a:solidFill>
                  <a:schemeClr val="accent5">
                    <a:lumMod val="50000"/>
                  </a:schemeClr>
                </a:solidFill>
              </a:rPr>
              <a:t>Чмиха</a:t>
            </a:r>
            <a:r>
              <a:rPr lang="uk-UA" sz="2400" b="1" dirty="0" smtClean="0">
                <a:solidFill>
                  <a:schemeClr val="accent5">
                    <a:lumMod val="50000"/>
                  </a:schemeClr>
                </a:solidFill>
              </a:rPr>
              <a:t>, крихіток </a:t>
            </a:r>
            <a:r>
              <a:rPr lang="uk-UA" sz="2400" b="1" u="sng" dirty="0" err="1" smtClean="0">
                <a:solidFill>
                  <a:schemeClr val="accent5">
                    <a:lumMod val="50000"/>
                  </a:schemeClr>
                </a:solidFill>
              </a:rPr>
              <a:t>Чупслю</a:t>
            </a:r>
            <a:r>
              <a:rPr lang="uk-UA" sz="2400" b="1" u="sng" dirty="0" smtClean="0">
                <a:solidFill>
                  <a:schemeClr val="accent5">
                    <a:lumMod val="50000"/>
                  </a:schemeClr>
                </a:solidFill>
              </a:rPr>
              <a:t> та </a:t>
            </a:r>
            <a:r>
              <a:rPr lang="uk-UA" sz="2400" b="1" u="sng" dirty="0" err="1" smtClean="0">
                <a:solidFill>
                  <a:schemeClr val="accent5">
                    <a:lumMod val="50000"/>
                  </a:schemeClr>
                </a:solidFill>
              </a:rPr>
              <a:t>Тряслю</a:t>
            </a:r>
            <a:r>
              <a:rPr lang="uk-UA" sz="2400" b="1" dirty="0" smtClean="0">
                <a:solidFill>
                  <a:schemeClr val="accent5">
                    <a:lumMod val="50000"/>
                  </a:schemeClr>
                </a:solidFill>
              </a:rPr>
              <a:t>, колекціонера </a:t>
            </a:r>
            <a:r>
              <a:rPr lang="uk-UA" sz="2400" b="1" u="sng" dirty="0" err="1" smtClean="0">
                <a:solidFill>
                  <a:schemeClr val="accent5">
                    <a:lumMod val="50000"/>
                  </a:schemeClr>
                </a:solidFill>
              </a:rPr>
              <a:t>Гемюля</a:t>
            </a:r>
            <a:r>
              <a:rPr lang="uk-UA" sz="2400" b="1" dirty="0" smtClean="0">
                <a:solidFill>
                  <a:schemeClr val="accent5">
                    <a:lumMod val="50000"/>
                  </a:schemeClr>
                </a:solidFill>
              </a:rPr>
              <a:t>, схожого на людину </a:t>
            </a:r>
            <a:r>
              <a:rPr lang="uk-UA" sz="2400" b="1" u="sng" dirty="0" err="1" smtClean="0">
                <a:solidFill>
                  <a:schemeClr val="accent5">
                    <a:lumMod val="50000"/>
                  </a:schemeClr>
                </a:solidFill>
              </a:rPr>
              <a:t>Нюхмумрика</a:t>
            </a:r>
            <a:r>
              <a:rPr lang="uk-UA" sz="2400" b="1" dirty="0" smtClean="0">
                <a:solidFill>
                  <a:schemeClr val="accent5">
                    <a:lumMod val="50000"/>
                  </a:schemeClr>
                </a:solidFill>
              </a:rPr>
              <a:t> та інших. </a:t>
            </a:r>
            <a:endParaRPr lang="ru-RU" sz="2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4" name="Рисунок 3" descr="unnamed.jpg"/>
          <p:cNvPicPr>
            <a:picLocks noChangeAspect="1"/>
          </p:cNvPicPr>
          <p:nvPr/>
        </p:nvPicPr>
        <p:blipFill>
          <a:blip r:embed="rId2"/>
          <a:srcRect l="4395" r="3320" b="15730"/>
          <a:stretch>
            <a:fillRect/>
          </a:stretch>
        </p:blipFill>
        <p:spPr>
          <a:xfrm>
            <a:off x="1571604" y="428604"/>
            <a:ext cx="6286544" cy="21431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714612" y="2571744"/>
            <a:ext cx="364333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 smtClean="0">
                <a:solidFill>
                  <a:srgbClr val="002060"/>
                </a:solidFill>
              </a:rPr>
              <a:t>Всіх друзів об</a:t>
            </a:r>
            <a:r>
              <a:rPr lang="en-US" sz="3600" b="1" dirty="0" smtClean="0">
                <a:solidFill>
                  <a:srgbClr val="002060"/>
                </a:solidFill>
              </a:rPr>
              <a:t>’</a:t>
            </a:r>
            <a:r>
              <a:rPr lang="uk-UA" sz="3600" b="1" dirty="0" err="1" smtClean="0">
                <a:solidFill>
                  <a:srgbClr val="002060"/>
                </a:solidFill>
              </a:rPr>
              <a:t>єднують</a:t>
            </a:r>
            <a:r>
              <a:rPr lang="uk-UA" sz="3600" b="1" dirty="0" smtClean="0">
                <a:solidFill>
                  <a:srgbClr val="002060"/>
                </a:solidFill>
              </a:rPr>
              <a:t> такі риси:</a:t>
            </a:r>
            <a:endParaRPr lang="ru-RU" sz="3600" b="1" dirty="0">
              <a:solidFill>
                <a:srgbClr val="002060"/>
              </a:solidFill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857224" y="2071678"/>
            <a:ext cx="2071702" cy="1357322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dirty="0" smtClean="0"/>
              <a:t>доброта</a:t>
            </a:r>
            <a:endParaRPr lang="ru-RU" sz="2800" b="1" dirty="0"/>
          </a:p>
        </p:txBody>
      </p:sp>
      <p:sp>
        <p:nvSpPr>
          <p:cNvPr id="7" name="Овал 6"/>
          <p:cNvSpPr/>
          <p:nvPr/>
        </p:nvSpPr>
        <p:spPr>
          <a:xfrm>
            <a:off x="5357818" y="3786190"/>
            <a:ext cx="3357586" cy="2143140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dirty="0" smtClean="0"/>
              <a:t>здатність підтримувати одне одного</a:t>
            </a:r>
            <a:endParaRPr lang="ru-RU" sz="2800" b="1" dirty="0"/>
          </a:p>
        </p:txBody>
      </p:sp>
      <p:sp>
        <p:nvSpPr>
          <p:cNvPr id="9" name="Овал 8"/>
          <p:cNvSpPr/>
          <p:nvPr/>
        </p:nvSpPr>
        <p:spPr>
          <a:xfrm>
            <a:off x="428596" y="3571876"/>
            <a:ext cx="2714644" cy="1428760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dirty="0" smtClean="0"/>
              <a:t>здатність дружити</a:t>
            </a:r>
            <a:endParaRPr lang="ru-RU" sz="2800" b="1" dirty="0"/>
          </a:p>
        </p:txBody>
      </p:sp>
      <p:sp>
        <p:nvSpPr>
          <p:cNvPr id="10" name="Овал 9"/>
          <p:cNvSpPr/>
          <p:nvPr/>
        </p:nvSpPr>
        <p:spPr>
          <a:xfrm>
            <a:off x="5786446" y="1714488"/>
            <a:ext cx="2500330" cy="1643074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dirty="0" smtClean="0"/>
              <a:t>здатність любити </a:t>
            </a:r>
            <a:endParaRPr lang="ru-RU" sz="2800" b="1" dirty="0"/>
          </a:p>
        </p:txBody>
      </p:sp>
      <p:sp>
        <p:nvSpPr>
          <p:cNvPr id="11" name="Овал 10"/>
          <p:cNvSpPr/>
          <p:nvPr/>
        </p:nvSpPr>
        <p:spPr>
          <a:xfrm>
            <a:off x="3000364" y="4857760"/>
            <a:ext cx="2071702" cy="1357322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dirty="0" smtClean="0"/>
              <a:t>вірність</a:t>
            </a:r>
            <a:endParaRPr lang="ru-RU" sz="2800" b="1" dirty="0"/>
          </a:p>
        </p:txBody>
      </p:sp>
      <p:sp>
        <p:nvSpPr>
          <p:cNvPr id="12" name="Овал 11"/>
          <p:cNvSpPr/>
          <p:nvPr/>
        </p:nvSpPr>
        <p:spPr>
          <a:xfrm>
            <a:off x="2786050" y="785794"/>
            <a:ext cx="2428892" cy="1571636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dirty="0" smtClean="0"/>
              <a:t>любов до пригод</a:t>
            </a:r>
            <a:endParaRPr lang="ru-RU" sz="2800" b="1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images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57158" y="3571876"/>
            <a:ext cx="3473267" cy="3071834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500034" y="428604"/>
            <a:ext cx="800105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dirty="0" smtClean="0">
                <a:solidFill>
                  <a:srgbClr val="002060"/>
                </a:solidFill>
              </a:rPr>
              <a:t>Героям  історій про </a:t>
            </a:r>
            <a:r>
              <a:rPr lang="uk-UA" sz="2400" b="1" dirty="0" err="1" smtClean="0">
                <a:solidFill>
                  <a:srgbClr val="002060"/>
                </a:solidFill>
              </a:rPr>
              <a:t>Мумі-троля</a:t>
            </a:r>
            <a:r>
              <a:rPr lang="uk-UA" sz="2400" b="1" dirty="0" smtClean="0">
                <a:solidFill>
                  <a:srgbClr val="002060"/>
                </a:solidFill>
              </a:rPr>
              <a:t> доводиться вирішувати надзвичайно важливі завдання. У казці </a:t>
            </a:r>
            <a:r>
              <a:rPr lang="uk-UA" sz="2400" b="1" dirty="0" err="1" smtClean="0">
                <a:solidFill>
                  <a:srgbClr val="002060"/>
                </a:solidFill>
              </a:rPr>
              <a:t>“Капелюх</a:t>
            </a:r>
            <a:r>
              <a:rPr lang="uk-UA" sz="2400" b="1" dirty="0" smtClean="0">
                <a:solidFill>
                  <a:srgbClr val="002060"/>
                </a:solidFill>
              </a:rPr>
              <a:t> </a:t>
            </a:r>
            <a:r>
              <a:rPr lang="uk-UA" sz="2400" b="1" dirty="0" err="1" smtClean="0">
                <a:solidFill>
                  <a:srgbClr val="002060"/>
                </a:solidFill>
              </a:rPr>
              <a:t>чарівника”</a:t>
            </a:r>
            <a:r>
              <a:rPr lang="uk-UA" sz="2400" b="1" dirty="0" smtClean="0">
                <a:solidFill>
                  <a:srgbClr val="002060"/>
                </a:solidFill>
              </a:rPr>
              <a:t> вони повинні поквитатися з Мурашиним левом, в творі </a:t>
            </a:r>
            <a:r>
              <a:rPr lang="uk-UA" sz="2400" b="1" dirty="0" err="1" smtClean="0">
                <a:solidFill>
                  <a:srgbClr val="002060"/>
                </a:solidFill>
              </a:rPr>
              <a:t>“Комета</a:t>
            </a:r>
            <a:r>
              <a:rPr lang="uk-UA" sz="2400" b="1" dirty="0" smtClean="0">
                <a:solidFill>
                  <a:srgbClr val="002060"/>
                </a:solidFill>
              </a:rPr>
              <a:t> </a:t>
            </a:r>
            <a:r>
              <a:rPr lang="uk-UA" sz="2400" b="1" dirty="0" err="1" smtClean="0">
                <a:solidFill>
                  <a:srgbClr val="002060"/>
                </a:solidFill>
              </a:rPr>
              <a:t>прилітає”</a:t>
            </a:r>
            <a:r>
              <a:rPr lang="uk-UA" sz="2400" b="1" dirty="0" smtClean="0">
                <a:solidFill>
                  <a:srgbClr val="002060"/>
                </a:solidFill>
              </a:rPr>
              <a:t> – врятувати землю від загибелі. </a:t>
            </a:r>
          </a:p>
          <a:p>
            <a:pPr algn="ctr"/>
            <a:r>
              <a:rPr lang="uk-UA" sz="2400" b="1" dirty="0" smtClean="0">
                <a:solidFill>
                  <a:srgbClr val="002060"/>
                </a:solidFill>
              </a:rPr>
              <a:t>Вони потрапляють в кумедні ситуації, знаходять чарівні предмети, наприклад,  Капелюх чарівника, який має здатність перетворювати все, що в нього потрапить в смішне та нестрашне – яєчну шкаралупу – в хмаринки, які на дотик </a:t>
            </a:r>
            <a:r>
              <a:rPr lang="uk-UA" sz="2400" b="1" smtClean="0">
                <a:solidFill>
                  <a:srgbClr val="002060"/>
                </a:solidFill>
              </a:rPr>
              <a:t>ніби вата, Мурашиного </a:t>
            </a:r>
            <a:r>
              <a:rPr lang="uk-UA" sz="2400" b="1" dirty="0" smtClean="0">
                <a:solidFill>
                  <a:srgbClr val="002060"/>
                </a:solidFill>
              </a:rPr>
              <a:t>лева – в нещасного </a:t>
            </a:r>
            <a:r>
              <a:rPr lang="uk-UA" sz="2400" b="1" dirty="0">
                <a:solidFill>
                  <a:srgbClr val="002060"/>
                </a:solidFill>
              </a:rPr>
              <a:t>ї</a:t>
            </a:r>
            <a:r>
              <a:rPr lang="uk-UA" sz="2400" b="1" dirty="0" smtClean="0">
                <a:solidFill>
                  <a:srgbClr val="002060"/>
                </a:solidFill>
              </a:rPr>
              <a:t>жачка.  </a:t>
            </a:r>
            <a:endParaRPr lang="ru-RU" sz="2400" b="1" dirty="0">
              <a:solidFill>
                <a:srgbClr val="002060"/>
              </a:solidFill>
            </a:endParaRPr>
          </a:p>
        </p:txBody>
      </p:sp>
      <p:pic>
        <p:nvPicPr>
          <p:cNvPr id="3" name="Рисунок 2" descr="e2b3c0629b8c7cb1_w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4876" y="4214818"/>
            <a:ext cx="3786214" cy="212696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00562" y="642918"/>
            <a:ext cx="421484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dirty="0" smtClean="0">
                <a:solidFill>
                  <a:schemeClr val="accent5">
                    <a:lumMod val="50000"/>
                  </a:schemeClr>
                </a:solidFill>
              </a:rPr>
              <a:t>Всі пригоди </a:t>
            </a:r>
            <a:r>
              <a:rPr lang="uk-UA" sz="2400" b="1" dirty="0" err="1" smtClean="0">
                <a:solidFill>
                  <a:schemeClr val="accent5">
                    <a:lumMod val="50000"/>
                  </a:schemeClr>
                </a:solidFill>
              </a:rPr>
              <a:t>Мумі-троля</a:t>
            </a:r>
            <a:r>
              <a:rPr lang="uk-UA" sz="2400" b="1" dirty="0" smtClean="0">
                <a:solidFill>
                  <a:schemeClr val="accent5">
                    <a:lumMod val="50000"/>
                  </a:schemeClr>
                </a:solidFill>
              </a:rPr>
              <a:t> та його друзів ілюстровані. Малюнки до творів створювала сама </a:t>
            </a:r>
            <a:r>
              <a:rPr lang="uk-UA" sz="2400" b="1" dirty="0" err="1" smtClean="0">
                <a:solidFill>
                  <a:schemeClr val="accent5">
                    <a:lumMod val="50000"/>
                  </a:schemeClr>
                </a:solidFill>
              </a:rPr>
              <a:t>Туве</a:t>
            </a:r>
            <a:r>
              <a:rPr lang="uk-UA" sz="2400" b="1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uk-UA" sz="2400" b="1" dirty="0" err="1" smtClean="0">
                <a:solidFill>
                  <a:schemeClr val="accent5">
                    <a:lumMod val="50000"/>
                  </a:schemeClr>
                </a:solidFill>
              </a:rPr>
              <a:t>Янсон</a:t>
            </a:r>
            <a:r>
              <a:rPr lang="uk-UA" sz="2400" b="1" dirty="0" smtClean="0">
                <a:solidFill>
                  <a:schemeClr val="accent5">
                    <a:lumMod val="50000"/>
                  </a:schemeClr>
                </a:solidFill>
              </a:rPr>
              <a:t>, її брати та інші художники-ілюстратори. </a:t>
            </a:r>
            <a:endParaRPr lang="ru-RU" sz="2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4" name="Рисунок 3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910" y="785794"/>
            <a:ext cx="3857652" cy="257662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Рисунок 4" descr="mumi_cutaty_top10_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488" y="3500438"/>
            <a:ext cx="5256144" cy="271464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6" name="Прямоугольник 5"/>
          <p:cNvSpPr/>
          <p:nvPr/>
        </p:nvSpPr>
        <p:spPr>
          <a:xfrm>
            <a:off x="214282" y="4000504"/>
            <a:ext cx="271464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dirty="0" err="1" smtClean="0">
                <a:solidFill>
                  <a:schemeClr val="tx2">
                    <a:lumMod val="75000"/>
                  </a:schemeClr>
                </a:solidFill>
              </a:rPr>
              <a:t>Туве</a:t>
            </a:r>
            <a:r>
              <a:rPr lang="uk-UA" sz="2400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uk-UA" sz="2400" b="1" dirty="0" err="1" smtClean="0">
                <a:solidFill>
                  <a:schemeClr val="tx2">
                    <a:lumMod val="75000"/>
                  </a:schemeClr>
                </a:solidFill>
              </a:rPr>
              <a:t>Янсон</a:t>
            </a:r>
            <a:r>
              <a:rPr lang="uk-UA" sz="2400" b="1" dirty="0" smtClean="0">
                <a:solidFill>
                  <a:schemeClr val="tx2">
                    <a:lumMod val="75000"/>
                  </a:schemeClr>
                </a:solidFill>
              </a:rPr>
              <a:t> ілюструвала </a:t>
            </a:r>
          </a:p>
          <a:p>
            <a:pPr algn="ctr"/>
            <a:r>
              <a:rPr lang="uk-UA" sz="2400" b="1" dirty="0" smtClean="0">
                <a:solidFill>
                  <a:schemeClr val="tx2">
                    <a:lumMod val="75000"/>
                  </a:schemeClr>
                </a:solidFill>
              </a:rPr>
              <a:t>книгу </a:t>
            </a:r>
            <a:r>
              <a:rPr lang="uk-UA" sz="2400" b="1" dirty="0" err="1" smtClean="0">
                <a:solidFill>
                  <a:schemeClr val="tx2">
                    <a:lumMod val="75000"/>
                  </a:schemeClr>
                </a:solidFill>
              </a:rPr>
              <a:t>Льюїса</a:t>
            </a:r>
            <a:r>
              <a:rPr lang="uk-UA" sz="2400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uk-UA" sz="2400" b="1" dirty="0" err="1" smtClean="0">
                <a:solidFill>
                  <a:schemeClr val="tx2">
                    <a:lumMod val="75000"/>
                  </a:schemeClr>
                </a:solidFill>
              </a:rPr>
              <a:t>Керролла</a:t>
            </a:r>
            <a:r>
              <a:rPr lang="uk-UA" sz="2400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</a:p>
          <a:p>
            <a:pPr algn="ctr"/>
            <a:r>
              <a:rPr lang="uk-UA" sz="2400" b="1" dirty="0" err="1" smtClean="0">
                <a:solidFill>
                  <a:schemeClr val="tx2">
                    <a:lumMod val="75000"/>
                  </a:schemeClr>
                </a:solidFill>
              </a:rPr>
              <a:t>“Аліса</a:t>
            </a:r>
            <a:r>
              <a:rPr lang="uk-UA" sz="2400" b="1" dirty="0" smtClean="0">
                <a:solidFill>
                  <a:schemeClr val="tx2">
                    <a:lumMod val="75000"/>
                  </a:schemeClr>
                </a:solidFill>
              </a:rPr>
              <a:t> в Країні </a:t>
            </a:r>
            <a:r>
              <a:rPr lang="uk-UA" sz="2400" b="1" dirty="0" err="1" smtClean="0">
                <a:solidFill>
                  <a:schemeClr val="tx2">
                    <a:lumMod val="75000"/>
                  </a:schemeClr>
                </a:solidFill>
              </a:rPr>
              <a:t>Див”</a:t>
            </a:r>
            <a:endParaRPr lang="ru-RU" sz="2400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</TotalTime>
  <Words>382</Words>
  <Application>Microsoft Office PowerPoint</Application>
  <PresentationFormat>Экран (4:3)</PresentationFormat>
  <Paragraphs>21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Туве Янсон «Капелюх чарівника».  Чарівність художнього світу твору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SV-777</dc:creator>
  <cp:lastModifiedBy>SV-777</cp:lastModifiedBy>
  <cp:revision>80</cp:revision>
  <dcterms:created xsi:type="dcterms:W3CDTF">2021-04-14T15:56:33Z</dcterms:created>
  <dcterms:modified xsi:type="dcterms:W3CDTF">2021-04-18T15:23:17Z</dcterms:modified>
</cp:coreProperties>
</file>