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72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90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DA48B9F3-18C7-4B08-A894-A3DD6029D0F1}" type="datetimeFigureOut">
              <a:rPr lang="ru-RU" smtClean="0"/>
              <a:t>16.02.2023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699F57B-2F58-4C2C-BBCA-932FFD5421D8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g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7" Type="http://schemas.openxmlformats.org/officeDocument/2006/relationships/image" Target="../media/image48.jpg"/><Relationship Id="rId2" Type="http://schemas.openxmlformats.org/officeDocument/2006/relationships/image" Target="../media/image43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25371"/>
            <a:ext cx="8790515" cy="49685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835696" y="5589240"/>
            <a:ext cx="6552728" cy="8086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sz="4400" b="1" dirty="0">
                <a:solidFill>
                  <a:srgbClr val="FFC000"/>
                </a:solidFill>
                <a:ea typeface="Times New Roman"/>
                <a:cs typeface="Times New Roman"/>
              </a:rPr>
              <a:t>Ніл </a:t>
            </a:r>
            <a:r>
              <a:rPr lang="uk-UA" sz="4400" b="1" dirty="0" err="1">
                <a:solidFill>
                  <a:srgbClr val="FFC000"/>
                </a:solidFill>
                <a:ea typeface="Times New Roman"/>
                <a:cs typeface="Times New Roman"/>
              </a:rPr>
              <a:t>Ґейман</a:t>
            </a:r>
            <a:r>
              <a:rPr lang="uk-UA" sz="4400" b="1" dirty="0">
                <a:solidFill>
                  <a:srgbClr val="FFC000"/>
                </a:solidFill>
                <a:ea typeface="Times New Roman"/>
                <a:cs typeface="Times New Roman"/>
              </a:rPr>
              <a:t> </a:t>
            </a:r>
            <a:r>
              <a:rPr lang="uk-UA" sz="4400" dirty="0" smtClean="0">
                <a:solidFill>
                  <a:srgbClr val="FFC000"/>
                </a:solidFill>
                <a:effectLst/>
                <a:ea typeface="Calibri"/>
                <a:cs typeface="Times New Roman"/>
              </a:rPr>
              <a:t>«</a:t>
            </a:r>
            <a:r>
              <a:rPr lang="uk-UA" sz="4400" b="1" dirty="0" err="1" smtClean="0">
                <a:solidFill>
                  <a:srgbClr val="FFC000"/>
                </a:solidFill>
                <a:effectLst/>
                <a:ea typeface="Calibri"/>
                <a:cs typeface="Times New Roman"/>
              </a:rPr>
              <a:t>Кораліна</a:t>
            </a:r>
            <a:r>
              <a:rPr lang="uk-UA" sz="4400" dirty="0" smtClean="0">
                <a:solidFill>
                  <a:srgbClr val="FFC000"/>
                </a:solidFill>
                <a:effectLst/>
                <a:ea typeface="Calibri"/>
                <a:cs typeface="Times New Roman"/>
              </a:rPr>
              <a:t>»</a:t>
            </a:r>
            <a:endParaRPr lang="ru-RU" sz="4400" dirty="0">
              <a:solidFill>
                <a:srgbClr val="FFC000"/>
              </a:solidFill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183010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8824715" cy="26819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20897"/>
            <a:ext cx="5256584" cy="34980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8089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403648" y="260648"/>
            <a:ext cx="64087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uk-UA" sz="4400" b="1" dirty="0">
                <a:solidFill>
                  <a:srgbClr val="FFC000"/>
                </a:solidFill>
                <a:ea typeface="Calibri"/>
                <a:cs typeface="Times New Roman"/>
              </a:rPr>
              <a:t>Творча історія </a:t>
            </a:r>
            <a:r>
              <a:rPr lang="uk-UA" sz="4400" b="1" dirty="0" smtClean="0">
                <a:solidFill>
                  <a:srgbClr val="FFC000"/>
                </a:solidFill>
                <a:ea typeface="Calibri"/>
                <a:cs typeface="Times New Roman"/>
              </a:rPr>
              <a:t>повісті «</a:t>
            </a:r>
            <a:r>
              <a:rPr lang="uk-UA" sz="4400" b="1" dirty="0" err="1" smtClean="0">
                <a:solidFill>
                  <a:srgbClr val="FFC000"/>
                </a:solidFill>
                <a:ea typeface="Calibri"/>
                <a:cs typeface="Times New Roman"/>
              </a:rPr>
              <a:t>Кораліна</a:t>
            </a:r>
            <a:r>
              <a:rPr lang="uk-UA" sz="4400" b="1" dirty="0" smtClean="0">
                <a:solidFill>
                  <a:srgbClr val="FFC000"/>
                </a:solidFill>
                <a:ea typeface="Calibri"/>
                <a:cs typeface="Times New Roman"/>
              </a:rPr>
              <a:t>»</a:t>
            </a:r>
          </a:p>
          <a:p>
            <a:pPr algn="ctr">
              <a:spcAft>
                <a:spcPts val="0"/>
              </a:spcAft>
            </a:pPr>
            <a:endParaRPr lang="ru-RU" sz="4400" dirty="0">
              <a:effectLst/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844824"/>
            <a:ext cx="8280920" cy="4488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000" dirty="0">
                <a:ea typeface="Calibri"/>
                <a:cs typeface="Times New Roman"/>
              </a:rPr>
              <a:t>« </a:t>
            </a:r>
            <a:r>
              <a:rPr lang="uk-UA" sz="2000" dirty="0" err="1">
                <a:ea typeface="Calibri"/>
                <a:cs typeface="Times New Roman"/>
              </a:rPr>
              <a:t>Кораліну</a:t>
            </a:r>
            <a:r>
              <a:rPr lang="uk-UA" sz="2000" dirty="0">
                <a:ea typeface="Calibri"/>
                <a:cs typeface="Times New Roman"/>
              </a:rPr>
              <a:t>» я написав тому, що ще дитиною задумувався над тим, що буде, якщо, скажімо, одного разу я прийду додому, а мої батьки взяли і переїхали, зовсім мені нічого не сказавши. Таке цілком могло статися. Люди вони заклопотані. Якось одного вечора вони забули забрати мене зі школи і приїхали тільки після того,як біля десятої вечора їм звідти подзвонили і запитали, що зі мною робити. А ще якось одного разу батьки завезли мене до школи, не звернувши уваги, що вже розпочались канікули. Так що переїзд без попередження </a:t>
            </a:r>
            <a:r>
              <a:rPr lang="uk-UA" sz="2000" i="1" dirty="0">
                <a:ea typeface="Calibri"/>
                <a:cs typeface="Times New Roman"/>
              </a:rPr>
              <a:t>–</a:t>
            </a:r>
            <a:r>
              <a:rPr lang="uk-UA" sz="2000" dirty="0">
                <a:ea typeface="Calibri"/>
                <a:cs typeface="Times New Roman"/>
              </a:rPr>
              <a:t> це справа хоч і малоймовірна, проте цілком можлива. А якби батьки переїхали, а замість них в’їхали інші люди, які зовні були б абсолютно схожі  на моїх батьків? Щоб я тоді робив? І що, цікаво, насправді приховано за таємничими дверима у вітальні, за якими, якщо їх відкрити, побачиш цегляну стіну</a:t>
            </a:r>
            <a:r>
              <a:rPr lang="uk-UA" sz="2000" dirty="0" smtClean="0">
                <a:ea typeface="Calibri"/>
                <a:cs typeface="Times New Roman"/>
              </a:rPr>
              <a:t>?»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</a:t>
            </a:r>
            <a:r>
              <a:rPr lang="uk-UA" sz="2400" dirty="0" smtClean="0">
                <a:solidFill>
                  <a:prstClr val="black"/>
                </a:solidFill>
                <a:ea typeface="Times New Roman"/>
                <a:cs typeface="Times New Roman"/>
              </a:rPr>
              <a:t>            </a:t>
            </a:r>
            <a:r>
              <a:rPr lang="uk-UA" sz="2000" dirty="0" smtClean="0">
                <a:ea typeface="Times New Roman"/>
                <a:cs typeface="Times New Roman"/>
              </a:rPr>
              <a:t>Ніл </a:t>
            </a:r>
            <a:r>
              <a:rPr lang="uk-UA" sz="2000" dirty="0" err="1">
                <a:ea typeface="Times New Roman"/>
                <a:cs typeface="Times New Roman"/>
              </a:rPr>
              <a:t>Ґейман</a:t>
            </a:r>
            <a:endParaRPr lang="ru-RU" sz="2000" dirty="0">
              <a:ea typeface="Calibri"/>
              <a:cs typeface="Times New Roman"/>
            </a:endParaRPr>
          </a:p>
          <a:p>
            <a:pPr marL="457200" algn="just">
              <a:lnSpc>
                <a:spcPct val="115000"/>
              </a:lnSpc>
              <a:spcAft>
                <a:spcPts val="0"/>
              </a:spcAft>
            </a:pPr>
            <a:endParaRPr lang="ru-RU" sz="20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3194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7504" y="451322"/>
            <a:ext cx="5256584" cy="6243387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-17457" rIns="0" bIns="-17457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rPr>
              <a:t>Я почав писати цю книгу для Холі, а закінчив для </a:t>
            </a:r>
            <a:r>
              <a:rPr kumimoji="0" lang="uk-UA" sz="3600" b="1" i="0" u="none" strike="noStrike" cap="none" normalizeH="0" baseline="0" dirty="0" err="1" smtClean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rPr>
              <a:t>Медді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cs typeface="Arial" pitchFamily="34" charset="0"/>
              </a:rPr>
              <a:t>. </a:t>
            </a: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uk-UA" sz="3600" b="1" dirty="0">
              <a:solidFill>
                <a:srgbClr val="FFC000"/>
              </a:solidFill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3600" b="1" i="0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cs typeface="Arial" pitchFamily="34" charset="0"/>
              </a:rPr>
              <a:t>Казки </a:t>
            </a: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cs typeface="Arial" pitchFamily="34" charset="0"/>
              </a:rPr>
              <a:t>– більше, ніж правда, не тому, що в них розповідається про існування драконів, а тому, що вони нам кажуть: драконів можна перемогти.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cs typeface="Arial" pitchFamily="34" charset="0"/>
              </a:rPr>
              <a:t>              Д. К. </a:t>
            </a:r>
            <a:r>
              <a:rPr kumimoji="0" lang="uk-UA" sz="36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cs typeface="Arial" pitchFamily="34" charset="0"/>
              </a:rPr>
              <a:t>Честертон</a:t>
            </a: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cs typeface="Arial" pitchFamily="34" charset="0"/>
              </a:rPr>
              <a:t>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078" y="342460"/>
            <a:ext cx="3739596" cy="5400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4950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683568" y="328908"/>
            <a:ext cx="781236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err="1">
                <a:solidFill>
                  <a:srgbClr val="FFC000"/>
                </a:solidFill>
                <a:ea typeface="Calibri"/>
              </a:rPr>
              <a:t>Кораліна</a:t>
            </a:r>
            <a:r>
              <a:rPr lang="uk-UA" sz="4400" b="1" dirty="0">
                <a:solidFill>
                  <a:srgbClr val="FFC000"/>
                </a:solidFill>
                <a:ea typeface="Calibri"/>
              </a:rPr>
              <a:t>, сусіди  та світ, що її оточує</a:t>
            </a:r>
            <a:endParaRPr lang="ru-RU" sz="4400" b="1" dirty="0">
              <a:solidFill>
                <a:srgbClr val="FFC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412776"/>
            <a:ext cx="4176464" cy="578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600" dirty="0" smtClean="0">
                <a:solidFill>
                  <a:schemeClr val="bg1"/>
                </a:solidFill>
                <a:ea typeface="Times New Roman"/>
                <a:cs typeface="Times New Roman"/>
              </a:rPr>
              <a:t>«Це </a:t>
            </a:r>
            <a:r>
              <a:rPr lang="uk-UA" sz="2600" dirty="0">
                <a:solidFill>
                  <a:schemeClr val="bg1"/>
                </a:solidFill>
                <a:ea typeface="Times New Roman"/>
                <a:cs typeface="Times New Roman"/>
              </a:rPr>
              <a:t>був дуже старий будинок із мансардою та підвалом. Його оточував зарослий сад із величезними старими деревами.</a:t>
            </a:r>
            <a:endParaRPr lang="ru-RU" sz="2600" dirty="0" smtClean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600" dirty="0">
                <a:solidFill>
                  <a:schemeClr val="bg1"/>
                </a:solidFill>
                <a:ea typeface="Times New Roman"/>
                <a:cs typeface="Times New Roman"/>
              </a:rPr>
              <a:t>Будинок був великий, і родина </a:t>
            </a:r>
            <a:r>
              <a:rPr lang="uk-UA" sz="26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</a:t>
            </a:r>
            <a:r>
              <a:rPr lang="uk-UA" sz="2600" dirty="0">
                <a:solidFill>
                  <a:schemeClr val="bg1"/>
                </a:solidFill>
                <a:ea typeface="Times New Roman"/>
                <a:cs typeface="Times New Roman"/>
              </a:rPr>
              <a:t> зайняла квартиру на другому поверсі.</a:t>
            </a:r>
            <a:endParaRPr lang="ru-RU" sz="2600" dirty="0" smtClean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  <a:p>
            <a:pPr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600" dirty="0">
                <a:solidFill>
                  <a:schemeClr val="bg1"/>
                </a:solidFill>
                <a:ea typeface="Times New Roman"/>
                <a:cs typeface="Times New Roman"/>
              </a:rPr>
              <a:t>На інших поверхах старого будинку оселилися інші </a:t>
            </a:r>
            <a:r>
              <a:rPr lang="uk-UA" sz="2600" dirty="0" smtClean="0">
                <a:solidFill>
                  <a:schemeClr val="bg1"/>
                </a:solidFill>
                <a:ea typeface="Times New Roman"/>
                <a:cs typeface="Times New Roman"/>
              </a:rPr>
              <a:t>мешканці…» 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Ніл </a:t>
            </a:r>
            <a:r>
              <a:rPr lang="uk-UA" sz="2400" dirty="0" err="1" smtClean="0">
                <a:solidFill>
                  <a:schemeClr val="bg1"/>
                </a:solidFill>
                <a:ea typeface="Times New Roman"/>
                <a:cs typeface="Times New Roman"/>
              </a:rPr>
              <a:t>Ґейман</a:t>
            </a:r>
            <a:endParaRPr lang="ru-RU" sz="2400" dirty="0" smtClean="0">
              <a:solidFill>
                <a:schemeClr val="bg1"/>
              </a:solidFill>
              <a:effectLst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FFC000"/>
                </a:solidFill>
                <a:ea typeface="Calibri"/>
                <a:cs typeface="Times New Roman"/>
              </a:rPr>
              <a:t> </a:t>
            </a:r>
            <a:endParaRPr lang="ru-RU" sz="1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204864"/>
            <a:ext cx="4629116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61790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23529" y="404664"/>
            <a:ext cx="3672408" cy="5662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«Міс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Спінк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і міс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Форсібл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, дві вгодовані маленькі старенькі, жили на першому поверсі під квартирою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Кораліни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. Вони тримали кількох старих шотландських тер'єрів, яких, здається, звали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Хеміш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, Ендрю та Джок. Як повідомила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Кораліне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міс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Спінк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під час першої ж зустрічі, вони обидві були актрисами</a:t>
            </a: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4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8404" y="692696"/>
            <a:ext cx="4930219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4364" y="3933056"/>
            <a:ext cx="3467100" cy="272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52048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2291" y="836712"/>
            <a:ext cx="4392488" cy="5876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3200" dirty="0" smtClean="0">
                <a:solidFill>
                  <a:schemeClr val="bg1"/>
                </a:solidFill>
                <a:ea typeface="Times New Roman"/>
                <a:cs typeface="Times New Roman"/>
              </a:rPr>
              <a:t>«Над </a:t>
            </a:r>
            <a:r>
              <a:rPr lang="uk-UA" sz="32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Кораліною</a:t>
            </a:r>
            <a:r>
              <a:rPr lang="uk-UA" sz="3200" dirty="0">
                <a:solidFill>
                  <a:schemeClr val="bg1"/>
                </a:solidFill>
                <a:ea typeface="Times New Roman"/>
                <a:cs typeface="Times New Roman"/>
              </a:rPr>
              <a:t>, просто під дахом, жив дивакуватий дідусь із величезними вусами. Він сказав </a:t>
            </a:r>
            <a:r>
              <a:rPr lang="uk-UA" sz="32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Кораліні</a:t>
            </a:r>
            <a:r>
              <a:rPr lang="uk-UA" sz="3200" dirty="0">
                <a:solidFill>
                  <a:schemeClr val="bg1"/>
                </a:solidFill>
                <a:ea typeface="Times New Roman"/>
                <a:cs typeface="Times New Roman"/>
              </a:rPr>
              <a:t>, що дресирує мишей для цирку, але дивитися на це нікому не дозволяє</a:t>
            </a:r>
            <a:r>
              <a:rPr lang="uk-UA" sz="3200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</a:p>
          <a:p>
            <a:pPr lvl="0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32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dirty="0">
                <a:solidFill>
                  <a:srgbClr val="202124"/>
                </a:solidFill>
                <a:ea typeface="Times New Roman"/>
                <a:cs typeface="Times New Roman"/>
              </a:rPr>
              <a:t> </a:t>
            </a:r>
            <a:endParaRPr lang="ru-RU" sz="1000" dirty="0"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4779" y="332656"/>
            <a:ext cx="4066034" cy="61206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424" y="3573016"/>
            <a:ext cx="2160581" cy="3111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2394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79512" y="620688"/>
            <a:ext cx="4572000" cy="614937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800" dirty="0" smtClean="0">
                <a:solidFill>
                  <a:schemeClr val="bg1"/>
                </a:solidFill>
                <a:ea typeface="Times New Roman"/>
                <a:cs typeface="Times New Roman"/>
              </a:rPr>
              <a:t>«Ще </a:t>
            </a:r>
            <a:r>
              <a:rPr lang="uk-UA" sz="2800" dirty="0">
                <a:solidFill>
                  <a:schemeClr val="bg1"/>
                </a:solidFill>
                <a:ea typeface="Times New Roman"/>
                <a:cs typeface="Times New Roman"/>
              </a:rPr>
              <a:t>їй зустрівся чорний гордовитий кіт, який сидячи то на стіні, то на пні, спостерігав за нею. Коли </a:t>
            </a:r>
            <a:r>
              <a:rPr lang="uk-UA" sz="28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800" dirty="0">
                <a:solidFill>
                  <a:schemeClr val="bg1"/>
                </a:solidFill>
                <a:ea typeface="Times New Roman"/>
                <a:cs typeface="Times New Roman"/>
              </a:rPr>
              <a:t> пробувала до нього підійти ближче і пограти, він щоразу гордо йшов.</a:t>
            </a:r>
            <a:endParaRPr lang="ru-RU" sz="28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lvl="0"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800" dirty="0">
                <a:solidFill>
                  <a:schemeClr val="bg1"/>
                </a:solidFill>
                <a:ea typeface="Times New Roman"/>
                <a:cs typeface="Times New Roman"/>
              </a:rPr>
              <a:t>Перші два тижні після переїзду в новий будинок вона провела, досліджуючи сад та його мешканців</a:t>
            </a:r>
            <a:r>
              <a:rPr lang="uk-UA" sz="2800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800" dirty="0">
              <a:solidFill>
                <a:schemeClr val="bg1"/>
              </a:solidFill>
              <a:effectLst/>
              <a:ea typeface="Calibri"/>
              <a:cs typeface="Times New Roman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3372338"/>
            <a:ext cx="2520280" cy="3360374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2" t="2797" r="2181" b="9561"/>
          <a:stretch/>
        </p:blipFill>
        <p:spPr bwMode="auto">
          <a:xfrm>
            <a:off x="4728561" y="260648"/>
            <a:ext cx="4378086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429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11560" y="238880"/>
            <a:ext cx="82422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400" b="1" dirty="0" err="1">
                <a:solidFill>
                  <a:srgbClr val="FFC000"/>
                </a:solidFill>
                <a:ea typeface="Calibri"/>
              </a:rPr>
              <a:t>Кораліна</a:t>
            </a:r>
            <a:r>
              <a:rPr lang="uk-UA" sz="4400" b="1" dirty="0">
                <a:solidFill>
                  <a:srgbClr val="FFC000"/>
                </a:solidFill>
                <a:ea typeface="Calibri"/>
              </a:rPr>
              <a:t> та її  справжні батьки</a:t>
            </a:r>
            <a:endParaRPr lang="ru-RU" sz="4400" b="1" dirty="0">
              <a:solidFill>
                <a:srgbClr val="FFC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77" y="1259197"/>
            <a:ext cx="4356240" cy="31609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5" t="4119" r="5783"/>
          <a:stretch/>
        </p:blipFill>
        <p:spPr bwMode="auto">
          <a:xfrm>
            <a:off x="4283969" y="1259196"/>
            <a:ext cx="4706482" cy="3033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49" b="5313"/>
          <a:stretch/>
        </p:blipFill>
        <p:spPr bwMode="auto">
          <a:xfrm>
            <a:off x="2044766" y="4077072"/>
            <a:ext cx="5583844" cy="2758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6264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836712"/>
            <a:ext cx="4464496" cy="5983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«- 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Мамочко, у школі абсолютно всі носять сірі блузки, але ні в кого немає зелених рукавичок. Я була б єдиною.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Але мама її не слухала, вона розмовляла із продавщицею. Вони обговорювали, який светр вибрати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Кораліне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, і дійшли висновку, що найкраще підійде той величезний, схожий на мішок. Адже колись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доросте до потрібного розміру</a:t>
            </a: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</a:p>
          <a:p>
            <a:pPr lvl="0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4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09" t="7402" r="9020"/>
          <a:stretch/>
        </p:blipFill>
        <p:spPr bwMode="auto">
          <a:xfrm>
            <a:off x="4716016" y="1412776"/>
            <a:ext cx="4073236" cy="374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8842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97" y="3128334"/>
            <a:ext cx="4402642" cy="35416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2779" y="3128334"/>
            <a:ext cx="4315980" cy="35283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2684" y="39332"/>
            <a:ext cx="4977603" cy="33123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6318" y="332656"/>
            <a:ext cx="2499458" cy="22806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5400" b="1" dirty="0">
                <a:solidFill>
                  <a:srgbClr val="FFC000"/>
                </a:solidFill>
                <a:ea typeface="Times New Roman"/>
                <a:cs typeface="Times New Roman"/>
              </a:rPr>
              <a:t>ДВА СВІТИ</a:t>
            </a:r>
            <a:endParaRPr lang="ru-RU" sz="5400" b="1" dirty="0">
              <a:solidFill>
                <a:srgbClr val="FFC000"/>
              </a:solidFill>
              <a:latin typeface="Calibri"/>
              <a:ea typeface="Calibri"/>
              <a:cs typeface="Times New Roman"/>
            </a:endParaRPr>
          </a:p>
          <a:p>
            <a:pPr indent="381000" algn="just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ea typeface="Times New Roman"/>
              </a:rPr>
              <a:t> </a:t>
            </a:r>
            <a:endParaRPr lang="ru-RU" sz="1600" dirty="0"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40866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960922" y="764704"/>
            <a:ext cx="6871946" cy="8217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algn="just">
              <a:lnSpc>
                <a:spcPct val="115000"/>
              </a:lnSpc>
              <a:spcAft>
                <a:spcPts val="0"/>
              </a:spcAft>
            </a:pPr>
            <a:r>
              <a:rPr lang="uk-UA" sz="4400" b="1" dirty="0" err="1">
                <a:solidFill>
                  <a:srgbClr val="FFC000"/>
                </a:solidFill>
                <a:ea typeface="Calibri"/>
                <a:cs typeface="Times New Roman"/>
              </a:rPr>
              <a:t>Кораліна</a:t>
            </a:r>
            <a:r>
              <a:rPr lang="uk-UA" sz="4400" b="1" dirty="0">
                <a:solidFill>
                  <a:srgbClr val="FFC000"/>
                </a:solidFill>
                <a:ea typeface="Calibri"/>
                <a:cs typeface="Times New Roman"/>
              </a:rPr>
              <a:t> та інші батьки</a:t>
            </a:r>
            <a:endParaRPr lang="ru-RU" sz="4400" b="1" dirty="0">
              <a:solidFill>
                <a:srgbClr val="FFC000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46865" y="1916832"/>
            <a:ext cx="8496944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«Голос 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був схожий на мамин.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пройшла на кухню, звідки долинав цей знайомий голос. Там спиною до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Кораліни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стояла жінка. Вона була трохи схожа на маму, тільки…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Тільки її шкіра була біла, як папір.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Тільки вона була вищою на зріст і тоншою.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Тільки її пальці були надто довгими і постійно рухалися, а нігті, вкриті яскраво-червоним лаком, були загнутими та гострими.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–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? – повторила жінка. - Це ти?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lvl="0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Раптом вона обернулася, і...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побачила, що замість очей на неї дивляться великі чорні </a:t>
            </a:r>
            <a:r>
              <a:rPr lang="ru-RU" sz="2400" b="1" dirty="0" smtClean="0">
                <a:solidFill>
                  <a:schemeClr val="bg1"/>
                </a:solidFill>
              </a:rPr>
              <a:t>ґ</a:t>
            </a:r>
            <a:r>
              <a:rPr lang="uk-UA" sz="2400" dirty="0" err="1" smtClean="0">
                <a:solidFill>
                  <a:schemeClr val="bg1"/>
                </a:solidFill>
                <a:ea typeface="Times New Roman"/>
                <a:cs typeface="Times New Roman"/>
              </a:rPr>
              <a:t>удзики</a:t>
            </a: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just"/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400" dirty="0">
                <a:solidFill>
                  <a:schemeClr val="bg1"/>
                </a:solidFill>
                <a:ea typeface="Times New Roman"/>
                <a:cs typeface="Times New Roman"/>
              </a:rPr>
              <a:t> </a:t>
            </a:r>
            <a:endParaRPr lang="ru-RU" sz="24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53238" y="743"/>
            <a:ext cx="1642363" cy="21898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909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83" y="195745"/>
            <a:ext cx="6912768" cy="3888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45024"/>
            <a:ext cx="5172415" cy="31034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6" r="3535"/>
          <a:stretch/>
        </p:blipFill>
        <p:spPr bwMode="auto">
          <a:xfrm>
            <a:off x="5197533" y="4031569"/>
            <a:ext cx="3887835" cy="26266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301760" y="1247716"/>
            <a:ext cx="3610171" cy="16164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92283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404664"/>
            <a:ext cx="8640960" cy="629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«Світ 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навколо неї був ніякий, як чистий аркуш паперу чи величезна, порожня біла кімната. Його не можна було доторкнутися, він не мав ні запаху, ні смаку, ні кольору.</a:t>
            </a:r>
            <a:endParaRPr lang="ru-RU" sz="2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"Це не туман", - думала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. А що це вона не знала. Їй навіть здалося, що вона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засліпла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. Саму себе вона бачила добре, але під ногами не було </a:t>
            </a: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землі.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- 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І чим це ти, цікаво, займаєшся? - пролунало звідкись збоку.</a:t>
            </a:r>
            <a:endParaRPr lang="ru-RU" sz="2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придивилася і впізнала кота. Його шерсть стояла дибки, очі здавались величезними, хвіст був опущений і захований між лапами.</a:t>
            </a:r>
            <a:endParaRPr lang="ru-RU" sz="2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– Я шукаю дорогу додому, – відповіла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.</a:t>
            </a:r>
            <a:endParaRPr lang="ru-RU" sz="2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lvl="0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- Погане місце, - сказав кіт. – Якщо взагалі можна назвати це місцем. І тут нема чого шукати. Це частина простору, яку вона не забажала облаштувати</a:t>
            </a: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400" dirty="0">
              <a:solidFill>
                <a:schemeClr val="bg1"/>
              </a:solidFill>
              <a:effectLst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60148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7183" y="3332630"/>
            <a:ext cx="5887611" cy="34882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73399"/>
            <a:ext cx="5730585" cy="34383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845" y="692696"/>
            <a:ext cx="3312986" cy="48245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594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5016992"/>
            <a:ext cx="1224136" cy="175417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9267" y="548680"/>
            <a:ext cx="7920880" cy="59831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«Біжи 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звідси! - промовив перший голос, який, як здалося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Кораліні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, належав дівчинці. - Біжи, поки в твоїх легенях ще є повітря, у венах тече кров, а серце ще живе. Біжи, поки в тебе є розум і душа!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Вона візьме твоє життя і все, що тобі дороге, і залишить тебе ні з чим у густому тумані. Вона забере собі твою радість. Якось ти прокинешся і відчуєш, що твоє серце і душа більше не належать тобі. Від тебе залишиться лише порожня оболонка, легка хмаринка, швидкий передсвітанковий сон, невиразний спогад про щось забуте.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– Ти перетворишся на ніщо, – шепотів третій голос, – на ніщо,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ніщо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,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ніщо</a:t>
            </a: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…»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lvl="0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400" dirty="0">
                <a:solidFill>
                  <a:schemeClr val="bg1"/>
                </a:solidFill>
                <a:ea typeface="Times New Roman"/>
                <a:cs typeface="Times New Roman"/>
              </a:rPr>
              <a:t> 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4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91" r="23168"/>
          <a:stretch/>
        </p:blipFill>
        <p:spPr bwMode="auto">
          <a:xfrm>
            <a:off x="3393798" y="5192960"/>
            <a:ext cx="1731818" cy="15525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0147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44561" y="332656"/>
            <a:ext cx="4572000" cy="694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200" dirty="0" smtClean="0">
                <a:solidFill>
                  <a:schemeClr val="bg1"/>
                </a:solidFill>
                <a:ea typeface="Times New Roman"/>
                <a:cs typeface="Times New Roman"/>
              </a:rPr>
              <a:t>«– </a:t>
            </a:r>
            <a:r>
              <a:rPr lang="uk-UA" sz="2200" dirty="0">
                <a:solidFill>
                  <a:schemeClr val="bg1"/>
                </a:solidFill>
                <a:ea typeface="Times New Roman"/>
                <a:cs typeface="Times New Roman"/>
              </a:rPr>
              <a:t>Спасибі, </a:t>
            </a:r>
            <a:r>
              <a:rPr lang="uk-UA" sz="22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Кораліно</a:t>
            </a:r>
            <a:r>
              <a:rPr lang="uk-UA" sz="2200" dirty="0">
                <a:solidFill>
                  <a:schemeClr val="bg1"/>
                </a:solidFill>
                <a:ea typeface="Times New Roman"/>
                <a:cs typeface="Times New Roman"/>
              </a:rPr>
              <a:t>, – холодно відповіла інша мама. Здавалося, що її голос долинає з туману, з дому, з неба. </a:t>
            </a:r>
            <a:endParaRPr lang="ru-RU" sz="22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200" dirty="0">
                <a:solidFill>
                  <a:schemeClr val="bg1"/>
                </a:solidFill>
                <a:ea typeface="Times New Roman"/>
                <a:cs typeface="Times New Roman"/>
              </a:rPr>
              <a:t>Потім вона додала: </a:t>
            </a:r>
            <a:endParaRPr lang="ru-RU" sz="22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200" dirty="0">
                <a:solidFill>
                  <a:schemeClr val="bg1"/>
                </a:solidFill>
                <a:ea typeface="Times New Roman"/>
                <a:cs typeface="Times New Roman"/>
              </a:rPr>
              <a:t>- Ти знаєш, що я люблю тебе.</a:t>
            </a:r>
            <a:endParaRPr lang="ru-RU" sz="22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200" dirty="0">
                <a:solidFill>
                  <a:schemeClr val="bg1"/>
                </a:solidFill>
                <a:ea typeface="Times New Roman"/>
                <a:cs typeface="Times New Roman"/>
              </a:rPr>
              <a:t>Несподівано для себе </a:t>
            </a:r>
            <a:r>
              <a:rPr lang="uk-UA" sz="22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200" dirty="0">
                <a:solidFill>
                  <a:schemeClr val="bg1"/>
                </a:solidFill>
                <a:ea typeface="Times New Roman"/>
                <a:cs typeface="Times New Roman"/>
              </a:rPr>
              <a:t> кивнула. Це була правда: інша мама справді її любила. Але вона любила її так, як скнара любить гроші чи як дракон любить своє золото. Або ж так, як люди люблять звірятко, яке підібрали для розваги.</a:t>
            </a:r>
            <a:endParaRPr lang="ru-RU" sz="22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lvl="0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200" dirty="0">
                <a:solidFill>
                  <a:schemeClr val="bg1"/>
                </a:solidFill>
                <a:ea typeface="Times New Roman"/>
                <a:cs typeface="Times New Roman"/>
              </a:rPr>
              <a:t>- Я не хочу твоєї любові, - сказала </a:t>
            </a:r>
            <a:r>
              <a:rPr lang="uk-UA" sz="22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200" dirty="0">
                <a:solidFill>
                  <a:schemeClr val="bg1"/>
                </a:solidFill>
                <a:ea typeface="Times New Roman"/>
                <a:cs typeface="Times New Roman"/>
              </a:rPr>
              <a:t>. – Мені від тебе нічого не потрібно</a:t>
            </a:r>
            <a:r>
              <a:rPr lang="uk-UA" sz="2200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2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ru-RU" sz="2000" dirty="0">
                <a:solidFill>
                  <a:schemeClr val="bg1"/>
                </a:solidFill>
                <a:ea typeface="Times New Roman"/>
                <a:cs typeface="Times New Roman"/>
              </a:rPr>
              <a:t> </a:t>
            </a:r>
            <a:endParaRPr lang="ru-RU" sz="2000" dirty="0">
              <a:solidFill>
                <a:schemeClr val="bg1"/>
              </a:solidFill>
              <a:effectLst/>
              <a:ea typeface="Calibri"/>
              <a:cs typeface="Times New Roman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52" t="3605" r="21842"/>
          <a:stretch/>
        </p:blipFill>
        <p:spPr bwMode="auto">
          <a:xfrm>
            <a:off x="4826968" y="593901"/>
            <a:ext cx="4005067" cy="41044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660" y="3537279"/>
            <a:ext cx="2572271" cy="3340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865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548680"/>
            <a:ext cx="5040560" cy="57293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800" dirty="0" smtClean="0">
                <a:solidFill>
                  <a:schemeClr val="bg1"/>
                </a:solidFill>
                <a:ea typeface="Times New Roman"/>
                <a:cs typeface="Times New Roman"/>
              </a:rPr>
              <a:t>«Всі </a:t>
            </a:r>
            <a:r>
              <a:rPr lang="uk-UA" sz="2800" dirty="0">
                <a:solidFill>
                  <a:schemeClr val="bg1"/>
                </a:solidFill>
                <a:ea typeface="Times New Roman"/>
                <a:cs typeface="Times New Roman"/>
              </a:rPr>
              <a:t>речі, які вона бачила навіть у підвалі, були лише ілюзією, міражем, створеним іншою мамою, потворною пародією на справжній світ і на справжніх людей, які живуть по інший бік коридору. </a:t>
            </a:r>
            <a:r>
              <a:rPr lang="uk-UA" sz="28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800" dirty="0">
                <a:solidFill>
                  <a:schemeClr val="bg1"/>
                </a:solidFill>
                <a:ea typeface="Times New Roman"/>
                <a:cs typeface="Times New Roman"/>
              </a:rPr>
              <a:t> знала, що інша мати не може створити щось справжнє. У неї виходять лише жалюгідні копії того, що існує у реальному світі</a:t>
            </a:r>
            <a:r>
              <a:rPr lang="uk-UA" sz="2800" dirty="0" smtClean="0">
                <a:solidFill>
                  <a:schemeClr val="bg1"/>
                </a:solidFill>
                <a:ea typeface="Times New Roman"/>
                <a:cs typeface="Times New Roman"/>
              </a:rPr>
              <a:t>.» 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800" dirty="0">
              <a:solidFill>
                <a:schemeClr val="bg1"/>
              </a:solidFill>
              <a:effectLst/>
              <a:latin typeface="Calibri"/>
              <a:ea typeface="Calibri"/>
              <a:cs typeface="Times New Roman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9" r="5292"/>
          <a:stretch/>
        </p:blipFill>
        <p:spPr bwMode="auto">
          <a:xfrm>
            <a:off x="5268111" y="2996952"/>
            <a:ext cx="3642551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7341" y="199047"/>
            <a:ext cx="2064089" cy="2705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0340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7776864" cy="5832648"/>
          </a:xfrm>
        </p:spPr>
        <p:txBody>
          <a:bodyPr>
            <a:noAutofit/>
          </a:bodyPr>
          <a:lstStyle/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«Божевільний 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старий з квартири нагорі сидів у дальньому темному кутку в пальті та капелюсі. Як тільки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увійшла, він почав говорити:</a:t>
            </a:r>
            <a:endParaRPr lang="ru-RU" sz="24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marL="0" lvl="0" indent="0" algn="just">
              <a:spcBef>
                <a:spcPts val="0"/>
              </a:spcBef>
              <a:buClrTx/>
              <a:buSzTx/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err="1">
                <a:solidFill>
                  <a:schemeClr val="bg1"/>
                </a:solidFill>
                <a:ea typeface="Times New Roman"/>
              </a:rPr>
              <a:t>-Нічого</a:t>
            </a:r>
            <a:r>
              <a:rPr lang="uk-UA" sz="2400" dirty="0">
                <a:solidFill>
                  <a:schemeClr val="bg1"/>
                </a:solidFill>
                <a:ea typeface="Times New Roman"/>
              </a:rPr>
              <a:t> не зміниться. Ти повернешся додому. Тобі знову буде нудно. На тебе знову не звертатимуть уваги. Ніхто по-справжньому тебе не вислухає. Ти надто розумна й кмітлива, щоб вони тебе розуміли. Залишайся з нами. Ми слухатимемо тебе, гратимемо з тобою, сміятимемося разом. Інша мама побудує тобі цілий світ, і ти його досліджуватимеш. А коли ти його вивчиш, вона за одну ніч зруйнує старий світ і збудує новий. Кожний день буде щасливішим і радіснішим, ніж попередній. Пам'ятаєш ящик з іграшками? Набагато приємніше жити у світі, побудованому спеціально для тебе</a:t>
            </a:r>
            <a:r>
              <a:rPr lang="uk-UA" sz="2400" dirty="0" smtClean="0">
                <a:solidFill>
                  <a:schemeClr val="bg1"/>
                </a:solidFill>
                <a:ea typeface="Times New Roman"/>
              </a:rPr>
              <a:t>.»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137160" indent="0" algn="just">
              <a:buNone/>
            </a:pP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7308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103932"/>
            <a:ext cx="3681220" cy="4536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7420" y="2103932"/>
            <a:ext cx="3521220" cy="4536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927800" y="628636"/>
            <a:ext cx="7560840" cy="15250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360"/>
              </a:spcBef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b="1" dirty="0">
                <a:ea typeface="Times New Roman"/>
              </a:rPr>
              <a:t>«- Невже ви не розумієте? - сказала вона. </a:t>
            </a:r>
            <a:endParaRPr lang="ru-RU" b="1" dirty="0">
              <a:ea typeface="Times New Roman"/>
            </a:endParaRPr>
          </a:p>
          <a:p>
            <a:pPr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b="1" dirty="0">
                <a:ea typeface="Times New Roman"/>
              </a:rPr>
              <a:t>-</a:t>
            </a:r>
            <a:r>
              <a:rPr lang="uk-UA" b="1" dirty="0">
                <a:latin typeface="Calibri"/>
                <a:ea typeface="Times New Roman"/>
                <a:cs typeface="Times New Roman"/>
              </a:rPr>
              <a:t> </a:t>
            </a:r>
            <a:r>
              <a:rPr lang="uk-UA" b="1" dirty="0">
                <a:ea typeface="Times New Roman"/>
              </a:rPr>
              <a:t>Я не хочу отримувати все. Ніхто цього не бажає. Яка радість у тому, що я дістану все, що мені хочеться? Просто так, нізащо? А що далі?»</a:t>
            </a:r>
            <a:endParaRPr lang="ru-RU" b="1" dirty="0">
              <a:ea typeface="Times New Roman"/>
            </a:endParaRPr>
          </a:p>
          <a:p>
            <a:pPr>
              <a:spcAft>
                <a:spcPts val="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b="1" dirty="0" smtClean="0">
                <a:ea typeface="Times New Roman"/>
              </a:rPr>
              <a:t>                                                                                                  Ніл </a:t>
            </a:r>
            <a:r>
              <a:rPr lang="uk-UA" b="1" dirty="0" err="1">
                <a:ea typeface="Times New Roman"/>
              </a:rPr>
              <a:t>Ґейман</a:t>
            </a:r>
            <a:endParaRPr lang="ru-RU" b="1" dirty="0"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uk-UA" sz="1600" dirty="0">
                <a:ea typeface="Calibri"/>
                <a:cs typeface="Times New Roman"/>
              </a:rPr>
              <a:t> </a:t>
            </a:r>
            <a:endParaRPr lang="ru-RU" sz="1200" dirty="0">
              <a:effectLst/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7983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260648"/>
            <a:ext cx="8229600" cy="4709160"/>
          </a:xfrm>
        </p:spPr>
        <p:txBody>
          <a:bodyPr>
            <a:normAutofit lnSpcReduction="10000"/>
          </a:bodyPr>
          <a:lstStyle/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6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Кораліні</a:t>
            </a:r>
            <a:r>
              <a:rPr lang="uk-UA" sz="2600" dirty="0">
                <a:solidFill>
                  <a:schemeClr val="bg1"/>
                </a:solidFill>
                <a:ea typeface="Times New Roman"/>
                <a:cs typeface="Times New Roman"/>
              </a:rPr>
              <a:t> були видні дерева, за деревами – зелені пагорби, що тягнулися аж до горизонту. Ніколи ще світ не здавався їй таким справжнім. Вона милувалась листям на деревах, грою світла і тіні в розлогій кроні бука перед вікном. У променях сонця шерсть на голові кота знову стала гладенькою, а білі вуса – золотими.</a:t>
            </a:r>
            <a:endParaRPr lang="ru-RU" sz="2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marL="0" lvl="0" indent="0" algn="just">
              <a:spcBef>
                <a:spcPts val="0"/>
              </a:spcBef>
              <a:buClrTx/>
              <a:buSzTx/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600" dirty="0">
                <a:solidFill>
                  <a:schemeClr val="bg1"/>
                </a:solidFill>
                <a:ea typeface="Times New Roman"/>
                <a:cs typeface="Times New Roman"/>
              </a:rPr>
              <a:t>Вона подумала, що їй ще ніколи не було так цікаво. І, вражена красою цього світу, </a:t>
            </a:r>
            <a:r>
              <a:rPr lang="uk-UA" sz="26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600" dirty="0">
                <a:solidFill>
                  <a:schemeClr val="bg1"/>
                </a:solidFill>
                <a:ea typeface="Times New Roman"/>
                <a:cs typeface="Times New Roman"/>
              </a:rPr>
              <a:t> не помітила, як поринула у міцний, безтурботний сон</a:t>
            </a:r>
            <a:r>
              <a:rPr lang="uk-UA" sz="2600" dirty="0" smtClean="0">
                <a:solidFill>
                  <a:schemeClr val="bg1"/>
                </a:solidFill>
                <a:ea typeface="Times New Roman"/>
                <a:cs typeface="Times New Roman"/>
              </a:rPr>
              <a:t>.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sz="26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indent="0" algn="just">
              <a:spcAft>
                <a:spcPts val="0"/>
              </a:spcAft>
              <a:buNone/>
            </a:pPr>
            <a:r>
              <a:rPr lang="ru-RU" dirty="0">
                <a:ea typeface="Times New Roman"/>
              </a:rPr>
              <a:t> </a:t>
            </a:r>
            <a:endParaRPr lang="ru-RU" sz="2400" dirty="0">
              <a:ea typeface="Times New Roman"/>
            </a:endParaRPr>
          </a:p>
          <a:p>
            <a:endParaRPr lang="ru-RU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102674"/>
            <a:ext cx="4680520" cy="25558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150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640960" cy="6480720"/>
          </a:xfrm>
        </p:spPr>
        <p:txBody>
          <a:bodyPr>
            <a:noAutofit/>
          </a:bodyPr>
          <a:lstStyle/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300" dirty="0" smtClean="0">
                <a:solidFill>
                  <a:schemeClr val="bg1"/>
                </a:solidFill>
                <a:ea typeface="Times New Roman"/>
                <a:cs typeface="Times New Roman"/>
              </a:rPr>
              <a:t>«Мама </a:t>
            </a: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ніжно торкнулася її плеча. - </a:t>
            </a:r>
            <a:r>
              <a:rPr lang="uk-UA" sz="23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Кораліно</a:t>
            </a: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, - покликала вона, - люба, що це ти вирішила заснути саме у цій кімнаті? Ми шукали тебе по всьому будинку.</a:t>
            </a:r>
            <a:endParaRPr lang="ru-RU" sz="23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Проходячи коридором, </a:t>
            </a:r>
            <a:r>
              <a:rPr lang="uk-UA" sz="23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 зазирнула в </a:t>
            </a:r>
            <a:r>
              <a:rPr lang="uk-UA" sz="2300" dirty="0" err="1">
                <a:solidFill>
                  <a:schemeClr val="bg1"/>
                </a:solidFill>
                <a:ea typeface="Times New Roman"/>
                <a:cs typeface="Times New Roman"/>
              </a:rPr>
              <a:t>татовий</a:t>
            </a: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 кабінет. Він сидів спиною до дверей, але вона вже знала, що коли тато повернеться, вона побачить сірі очі свого справжнього тата. Вона підійшла до нього і поцілувала у потилицю.</a:t>
            </a:r>
            <a:endParaRPr lang="ru-RU" sz="23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- Привіт, - сказав він і, повернувшись, з усмішкою спитав: - А це на честь чого?</a:t>
            </a:r>
            <a:endParaRPr lang="ru-RU" sz="23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– Просто так, – відповіла </a:t>
            </a:r>
            <a:r>
              <a:rPr lang="uk-UA" sz="23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. - Іноді я за тобою сумую. От і все.</a:t>
            </a:r>
            <a:endParaRPr lang="ru-RU" sz="23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– Це добре, – сказав тато.</a:t>
            </a:r>
            <a:endParaRPr lang="ru-RU" sz="23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marL="0" lvl="0" indent="0">
              <a:spcBef>
                <a:spcPts val="0"/>
              </a:spcBef>
              <a:buClrTx/>
              <a:buSzTx/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Він вимкнув комп'ютер, встав і підняв </a:t>
            </a:r>
            <a:r>
              <a:rPr lang="uk-UA" sz="2300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Кораліну</a:t>
            </a:r>
            <a:r>
              <a:rPr lang="uk-UA" sz="2300" dirty="0">
                <a:solidFill>
                  <a:schemeClr val="bg1"/>
                </a:solidFill>
                <a:ea typeface="Times New Roman"/>
                <a:cs typeface="Times New Roman"/>
              </a:rPr>
              <a:t> на руки, чого не робив дуже давно, з тих пір, коли помітив, що вона надто виросла, щоб носити її на руках</a:t>
            </a:r>
            <a:r>
              <a:rPr lang="uk-UA" sz="2300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300" dirty="0" smtClean="0">
                <a:solidFill>
                  <a:schemeClr val="bg1"/>
                </a:solidFill>
                <a:ea typeface="Times New Roman"/>
                <a:cs typeface="Times New Roman"/>
              </a:rPr>
              <a:t> </a:t>
            </a:r>
            <a:endParaRPr lang="ru-RU" sz="2300" dirty="0">
              <a:solidFill>
                <a:schemeClr val="bg1"/>
              </a:solidFill>
              <a:ea typeface="Calibri"/>
              <a:cs typeface="Times New Roman"/>
            </a:endParaRPr>
          </a:p>
          <a:p>
            <a:pPr marL="137160" indent="0">
              <a:buNone/>
            </a:pPr>
            <a:r>
              <a:rPr lang="ru-RU" sz="2300" dirty="0">
                <a:solidFill>
                  <a:schemeClr val="bg1"/>
                </a:solidFill>
                <a:ea typeface="Times New Roman"/>
              </a:rPr>
              <a:t> </a:t>
            </a:r>
            <a:endParaRPr lang="ru-RU" sz="2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6329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76672"/>
            <a:ext cx="8229600" cy="4709160"/>
          </a:xfrm>
        </p:spPr>
        <p:txBody>
          <a:bodyPr>
            <a:normAutofit/>
          </a:bodyPr>
          <a:lstStyle/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«</a:t>
            </a:r>
            <a:r>
              <a:rPr lang="uk-UA" sz="2400" dirty="0" err="1" smtClean="0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 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відступила убік. Повз неї з величезною швидкістю,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дробно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</a:t>
            </a:r>
            <a:r>
              <a:rPr lang="uk-UA" sz="2400" dirty="0" err="1">
                <a:solidFill>
                  <a:schemeClr val="bg1"/>
                </a:solidFill>
                <a:ea typeface="Times New Roman"/>
                <a:cs typeface="Times New Roman"/>
              </a:rPr>
              <a:t>тупотіючи</a:t>
            </a: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 і дряпаючи підлогу, щось промайнуло і вискочило на вулицю.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Вона знала, що це було, і чим воно було раніше. За останні кілька днів вона стільки разів бачила, як воно тягнеться до неї, стукає пальцями по столу, кладе в рот чорних хрустких жуків.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То була права рука іншої мами.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2400" dirty="0">
                <a:solidFill>
                  <a:schemeClr val="bg1"/>
                </a:solidFill>
                <a:ea typeface="Times New Roman"/>
                <a:cs typeface="Times New Roman"/>
              </a:rPr>
              <a:t>Їй потрібний був чорний ключ</a:t>
            </a:r>
            <a:r>
              <a:rPr lang="uk-UA" sz="2400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  <a:endParaRPr lang="ru-RU" sz="2400" dirty="0">
              <a:solidFill>
                <a:schemeClr val="bg1"/>
              </a:solidFill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799" y="3284984"/>
            <a:ext cx="4384284" cy="31683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4643586"/>
            <a:ext cx="2097782" cy="20977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6543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92" r="18952" b="4060"/>
          <a:stretch/>
        </p:blipFill>
        <p:spPr bwMode="auto">
          <a:xfrm>
            <a:off x="3323561" y="5013177"/>
            <a:ext cx="2544584" cy="1844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4709160"/>
          </a:xfrm>
        </p:spPr>
        <p:txBody>
          <a:bodyPr>
            <a:normAutofit lnSpcReduction="10000"/>
          </a:bodyPr>
          <a:lstStyle/>
          <a:p>
            <a:pPr marL="0" lvl="0" indent="0" algn="just">
              <a:spcBef>
                <a:spcPts val="0"/>
              </a:spcBef>
              <a:buClrTx/>
              <a:buSzTx/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dirty="0" smtClean="0">
                <a:solidFill>
                  <a:schemeClr val="bg1"/>
                </a:solidFill>
                <a:ea typeface="Times New Roman"/>
                <a:cs typeface="Times New Roman"/>
              </a:rPr>
              <a:t>«Її </a:t>
            </a:r>
            <a:r>
              <a:rPr lang="uk-UA" dirty="0">
                <a:solidFill>
                  <a:schemeClr val="bg1"/>
                </a:solidFill>
                <a:ea typeface="Times New Roman"/>
                <a:cs typeface="Times New Roman"/>
              </a:rPr>
              <a:t>нова шкільна форма акуратно висіла на стільці. Завтра вона прокинеться і одягне її. </a:t>
            </a:r>
            <a:r>
              <a:rPr lang="uk-UA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dirty="0">
                <a:solidFill>
                  <a:schemeClr val="bg1"/>
                </a:solidFill>
                <a:ea typeface="Times New Roman"/>
                <a:cs typeface="Times New Roman"/>
              </a:rPr>
              <a:t> відчувала тривогу і уважно вслухалася в нічну тишу, але, згадавши, що нічого страшного, крім школи, її не чекало, </a:t>
            </a:r>
            <a:r>
              <a:rPr lang="uk-UA" dirty="0" smtClean="0">
                <a:solidFill>
                  <a:schemeClr val="bg1"/>
                </a:solidFill>
                <a:ea typeface="Times New Roman"/>
                <a:cs typeface="Times New Roman"/>
              </a:rPr>
              <a:t>заспокоїлася.</a:t>
            </a:r>
            <a:r>
              <a:rPr lang="ru-RU" dirty="0" smtClean="0">
                <a:solidFill>
                  <a:schemeClr val="bg1"/>
                </a:solidFill>
                <a:ea typeface="Times New Roman"/>
                <a:cs typeface="Times New Roman"/>
              </a:rPr>
              <a:t> </a:t>
            </a:r>
            <a:r>
              <a:rPr lang="uk-UA" dirty="0" err="1" smtClean="0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dirty="0" smtClean="0">
                <a:solidFill>
                  <a:schemeClr val="bg1"/>
                </a:solidFill>
                <a:ea typeface="Times New Roman"/>
                <a:cs typeface="Times New Roman"/>
              </a:rPr>
              <a:t> </a:t>
            </a:r>
            <a:r>
              <a:rPr lang="uk-UA" dirty="0">
                <a:solidFill>
                  <a:schemeClr val="bg1"/>
                </a:solidFill>
                <a:ea typeface="Times New Roman"/>
                <a:cs typeface="Times New Roman"/>
              </a:rPr>
              <a:t>уявила, що повернулася у свій сон і сидить на галявині під розлогим дубом із двома дівчинками та хлопчиком, і </a:t>
            </a:r>
            <a:r>
              <a:rPr lang="uk-UA" dirty="0" smtClean="0">
                <a:solidFill>
                  <a:schemeClr val="bg1"/>
                </a:solidFill>
                <a:ea typeface="Times New Roman"/>
                <a:cs typeface="Times New Roman"/>
              </a:rPr>
              <a:t>посміхнулася.</a:t>
            </a:r>
            <a:r>
              <a:rPr lang="ru-RU" dirty="0" smtClean="0">
                <a:solidFill>
                  <a:schemeClr val="bg1"/>
                </a:solidFill>
                <a:ea typeface="Times New Roman"/>
                <a:cs typeface="Times New Roman"/>
              </a:rPr>
              <a:t> </a:t>
            </a:r>
            <a:r>
              <a:rPr lang="uk-UA" dirty="0" smtClean="0">
                <a:solidFill>
                  <a:schemeClr val="bg1"/>
                </a:solidFill>
                <a:ea typeface="Times New Roman"/>
                <a:cs typeface="Times New Roman"/>
              </a:rPr>
              <a:t>Коли </a:t>
            </a:r>
            <a:r>
              <a:rPr lang="uk-UA" dirty="0">
                <a:solidFill>
                  <a:schemeClr val="bg1"/>
                </a:solidFill>
                <a:ea typeface="Times New Roman"/>
                <a:cs typeface="Times New Roman"/>
              </a:rPr>
              <a:t>на небі спалахнули перші зірки, </a:t>
            </a:r>
            <a:r>
              <a:rPr lang="uk-UA" dirty="0" err="1">
                <a:solidFill>
                  <a:schemeClr val="bg1"/>
                </a:solidFill>
                <a:ea typeface="Times New Roman"/>
                <a:cs typeface="Times New Roman"/>
              </a:rPr>
              <a:t>Кораліна</a:t>
            </a:r>
            <a:r>
              <a:rPr lang="uk-UA" dirty="0">
                <a:solidFill>
                  <a:schemeClr val="bg1"/>
                </a:solidFill>
                <a:ea typeface="Times New Roman"/>
                <a:cs typeface="Times New Roman"/>
              </a:rPr>
              <a:t> нарешті заснула, а з вікна на верхньому поверсі, розливаючись у теплому вечірньому повітрі, лунала тиха музика, розповідаючи всьому світові, що літо скінчилося</a:t>
            </a:r>
            <a:r>
              <a:rPr lang="uk-UA" dirty="0" smtClean="0">
                <a:solidFill>
                  <a:schemeClr val="bg1"/>
                </a:solidFill>
                <a:ea typeface="Times New Roman"/>
                <a:cs typeface="Times New Roman"/>
              </a:rPr>
              <a:t>.»</a:t>
            </a:r>
            <a:r>
              <a:rPr lang="uk-UA" sz="2400" dirty="0">
                <a:solidFill>
                  <a:prstClr val="black"/>
                </a:solidFill>
                <a:ea typeface="Times New Roman"/>
                <a:cs typeface="Times New Roman"/>
              </a:rPr>
              <a:t> Ніл </a:t>
            </a:r>
            <a:r>
              <a:rPr lang="uk-UA" sz="2400" dirty="0" err="1">
                <a:solidFill>
                  <a:prstClr val="black"/>
                </a:solidFill>
                <a:ea typeface="Times New Roman"/>
                <a:cs typeface="Times New Roman"/>
              </a:rPr>
              <a:t>Ґейман</a:t>
            </a:r>
            <a:endParaRPr lang="ru-RU" sz="24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137160" indent="0" algn="just">
              <a:lnSpc>
                <a:spcPct val="115000"/>
              </a:lnSpc>
              <a:spcAft>
                <a:spcPts val="0"/>
              </a:spcAft>
              <a:buNone/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endParaRPr lang="ru-RU" dirty="0">
              <a:solidFill>
                <a:schemeClr val="bg1"/>
              </a:solidFill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4848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319559"/>
            <a:ext cx="8632258" cy="45357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91" r="22164" b="2659"/>
          <a:stretch/>
        </p:blipFill>
        <p:spPr bwMode="auto">
          <a:xfrm>
            <a:off x="611560" y="116632"/>
            <a:ext cx="3312368" cy="26041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16632"/>
            <a:ext cx="3761350" cy="27936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4022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4618" y="188640"/>
            <a:ext cx="82143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uk-UA" sz="4000" dirty="0" err="1">
                <a:solidFill>
                  <a:srgbClr val="FFC000"/>
                </a:solidFill>
                <a:ea typeface="Calibri"/>
              </a:rPr>
              <a:t>Кроссенс</a:t>
            </a:r>
            <a:r>
              <a:rPr lang="uk-UA" sz="4000" dirty="0">
                <a:solidFill>
                  <a:srgbClr val="FFC000"/>
                </a:solidFill>
                <a:ea typeface="Calibri"/>
              </a:rPr>
              <a:t> – асоціативна головоломка</a:t>
            </a:r>
            <a:endParaRPr lang="ru-RU" sz="4000" dirty="0">
              <a:solidFill>
                <a:srgbClr val="FFC000"/>
              </a:solidFill>
              <a:effectLst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896526"/>
            <a:ext cx="8013652" cy="5736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460" y="3068960"/>
            <a:ext cx="1791393" cy="179139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526"/>
          <a:stretch/>
        </p:blipFill>
        <p:spPr>
          <a:xfrm>
            <a:off x="6588224" y="3075353"/>
            <a:ext cx="1627871" cy="179139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" t="5802" r="3333" b="6738"/>
          <a:stretch/>
        </p:blipFill>
        <p:spPr>
          <a:xfrm>
            <a:off x="827584" y="5075744"/>
            <a:ext cx="2547458" cy="155170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23" r="10544" b="7248"/>
          <a:stretch/>
        </p:blipFill>
        <p:spPr>
          <a:xfrm>
            <a:off x="3805460" y="5075745"/>
            <a:ext cx="1717513" cy="155170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4" t="9036" r="15955" b="22481"/>
          <a:stretch/>
        </p:blipFill>
        <p:spPr>
          <a:xfrm>
            <a:off x="6643816" y="5075745"/>
            <a:ext cx="1733351" cy="1551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551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5964549"/>
              </p:ext>
            </p:extLst>
          </p:nvPr>
        </p:nvGraphicFramePr>
        <p:xfrm>
          <a:off x="395536" y="276960"/>
          <a:ext cx="8424936" cy="64259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12468"/>
                <a:gridCol w="4212468"/>
              </a:tblGrid>
              <a:tr h="340369"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>
                          <a:solidFill>
                            <a:schemeClr val="bg1"/>
                          </a:solidFill>
                        </a:rPr>
                        <a:t>Про</a:t>
                      </a:r>
                      <a:r>
                        <a:rPr lang="uk-UA" b="1" dirty="0" err="1" smtClean="0">
                          <a:solidFill>
                            <a:schemeClr val="bg1"/>
                          </a:solidFill>
                        </a:rPr>
                        <a:t>блематика</a:t>
                      </a:r>
                      <a:r>
                        <a:rPr lang="uk-UA" b="1" dirty="0" smtClean="0">
                          <a:solidFill>
                            <a:schemeClr val="bg1"/>
                          </a:solidFill>
                        </a:rPr>
                        <a:t> твору 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595645">
                <a:tc>
                  <a:txBody>
                    <a:bodyPr/>
                    <a:lstStyle/>
                    <a:p>
                      <a:r>
                        <a:rPr lang="uk-UA" sz="2000" dirty="0" smtClean="0"/>
                        <a:t>Моральний вибір</a:t>
                      </a:r>
                      <a:endParaRPr lang="ru-RU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Потрібно завжди бути відповідальним за людей, які тебе оточують.</a:t>
                      </a:r>
                      <a:endParaRPr lang="ru-RU" dirty="0"/>
                    </a:p>
                  </a:txBody>
                  <a:tcPr/>
                </a:tc>
              </a:tr>
              <a:tr h="595645">
                <a:tc>
                  <a:txBody>
                    <a:bodyPr/>
                    <a:lstStyle/>
                    <a:p>
                      <a:r>
                        <a:rPr lang="uk-UA" dirty="0" smtClean="0"/>
                        <a:t>Страх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Дивитися</a:t>
                      </a:r>
                      <a:r>
                        <a:rPr lang="uk-UA" baseline="0" dirty="0" smtClean="0"/>
                        <a:t> в очі страху. Вирішувати проблеми, а не тікати від них.</a:t>
                      </a:r>
                      <a:endParaRPr lang="ru-RU" dirty="0"/>
                    </a:p>
                  </a:txBody>
                  <a:tcPr/>
                </a:tc>
              </a:tr>
              <a:tr h="595645">
                <a:tc>
                  <a:txBody>
                    <a:bodyPr/>
                    <a:lstStyle/>
                    <a:p>
                      <a:r>
                        <a:rPr lang="uk-UA" dirty="0" smtClean="0"/>
                        <a:t>Батьківська неуважність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Бути уважними один до одного, вміти пробачати.</a:t>
                      </a:r>
                      <a:endParaRPr lang="ru-RU" dirty="0"/>
                    </a:p>
                  </a:txBody>
                  <a:tcPr/>
                </a:tc>
              </a:tr>
              <a:tr h="340369">
                <a:tc>
                  <a:txBody>
                    <a:bodyPr/>
                    <a:lstStyle/>
                    <a:p>
                      <a:r>
                        <a:rPr lang="uk-UA" dirty="0" smtClean="0"/>
                        <a:t>Нерозуміння себе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Розібратися в самому собі.</a:t>
                      </a:r>
                      <a:endParaRPr lang="ru-RU" dirty="0"/>
                    </a:p>
                  </a:txBody>
                  <a:tcPr/>
                </a:tc>
              </a:tr>
              <a:tr h="340369">
                <a:tc>
                  <a:txBody>
                    <a:bodyPr/>
                    <a:lstStyle/>
                    <a:p>
                      <a:r>
                        <a:rPr lang="uk-UA" dirty="0" smtClean="0"/>
                        <a:t>Бажання:</a:t>
                      </a:r>
                      <a:r>
                        <a:rPr lang="uk-UA" baseline="0" dirty="0" smtClean="0"/>
                        <a:t> хотіти все й одразу.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Задовольнятися тим, що є.</a:t>
                      </a:r>
                      <a:endParaRPr lang="ru-RU" dirty="0"/>
                    </a:p>
                  </a:txBody>
                  <a:tcPr/>
                </a:tc>
              </a:tr>
              <a:tr h="340369">
                <a:tc>
                  <a:txBody>
                    <a:bodyPr/>
                    <a:lstStyle/>
                    <a:p>
                      <a:r>
                        <a:rPr lang="uk-UA" dirty="0" smtClean="0"/>
                        <a:t>Прагнення внутрішньої свободи.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Мати право на власний вибір.</a:t>
                      </a:r>
                      <a:endParaRPr lang="ru-RU" dirty="0"/>
                    </a:p>
                  </a:txBody>
                  <a:tcPr/>
                </a:tc>
              </a:tr>
              <a:tr h="340369">
                <a:tc>
                  <a:txBody>
                    <a:bodyPr/>
                    <a:lstStyle/>
                    <a:p>
                      <a:r>
                        <a:rPr lang="uk-UA" dirty="0" smtClean="0"/>
                        <a:t>Характер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Труднощі формують характер.</a:t>
                      </a:r>
                      <a:endParaRPr lang="ru-RU" dirty="0"/>
                    </a:p>
                  </a:txBody>
                  <a:tcPr/>
                </a:tc>
              </a:tr>
              <a:tr h="378323">
                <a:tc>
                  <a:txBody>
                    <a:bodyPr/>
                    <a:lstStyle/>
                    <a:p>
                      <a:r>
                        <a:rPr lang="uk-UA" dirty="0" smtClean="0"/>
                        <a:t>Самотність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Необхідність</a:t>
                      </a:r>
                      <a:r>
                        <a:rPr lang="uk-UA" baseline="0" dirty="0" smtClean="0"/>
                        <a:t> діалогу між поколіннями.</a:t>
                      </a:r>
                      <a:endParaRPr lang="ru-RU" dirty="0"/>
                    </a:p>
                  </a:txBody>
                  <a:tcPr/>
                </a:tc>
              </a:tr>
              <a:tr h="595645">
                <a:tc>
                  <a:txBody>
                    <a:bodyPr/>
                    <a:lstStyle/>
                    <a:p>
                      <a:r>
                        <a:rPr lang="uk-UA" dirty="0" smtClean="0"/>
                        <a:t>Імена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aseline="0" dirty="0" smtClean="0"/>
                        <a:t>Це енергетика людини, важлива частина ідентичності. </a:t>
                      </a:r>
                      <a:endParaRPr lang="ru-RU" dirty="0"/>
                    </a:p>
                  </a:txBody>
                  <a:tcPr/>
                </a:tc>
              </a:tr>
              <a:tr h="595645">
                <a:tc>
                  <a:txBody>
                    <a:bodyPr/>
                    <a:lstStyle/>
                    <a:p>
                      <a:r>
                        <a:rPr lang="uk-UA" dirty="0" smtClean="0"/>
                        <a:t>Любов і турбота про рідних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Має велику силу,</a:t>
                      </a:r>
                      <a:r>
                        <a:rPr lang="uk-UA" baseline="0" dirty="0" smtClean="0"/>
                        <a:t> допомагає подолати страх і біль.</a:t>
                      </a:r>
                      <a:endParaRPr lang="ru-RU" dirty="0"/>
                    </a:p>
                  </a:txBody>
                  <a:tcPr/>
                </a:tc>
              </a:tr>
              <a:tr h="595645">
                <a:tc>
                  <a:txBody>
                    <a:bodyPr/>
                    <a:lstStyle/>
                    <a:p>
                      <a:r>
                        <a:rPr lang="uk-UA" dirty="0" smtClean="0"/>
                        <a:t>Проблема дружби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dirty="0" smtClean="0"/>
                        <a:t>У </a:t>
                      </a:r>
                      <a:r>
                        <a:rPr lang="uk-UA" dirty="0" err="1" smtClean="0"/>
                        <a:t>Кораліни</a:t>
                      </a:r>
                      <a:r>
                        <a:rPr lang="uk-UA" dirty="0" smtClean="0"/>
                        <a:t> немає друзів, бо вона не така як усі.</a:t>
                      </a:r>
                      <a:endParaRPr lang="ru-RU" dirty="0"/>
                    </a:p>
                  </a:txBody>
                  <a:tcPr/>
                </a:tc>
              </a:tr>
              <a:tr h="378323">
                <a:tc>
                  <a:txBody>
                    <a:bodyPr/>
                    <a:lstStyle/>
                    <a:p>
                      <a:r>
                        <a:rPr lang="uk-UA" b="1" dirty="0" smtClean="0"/>
                        <a:t>Книга говорить нам про те, ким ми є.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294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953304"/>
            <a:ext cx="3816424" cy="5904696"/>
          </a:xfrm>
        </p:spPr>
        <p:txBody>
          <a:bodyPr>
            <a:normAutofit lnSpcReduction="10000"/>
          </a:bodyPr>
          <a:lstStyle/>
          <a:p>
            <a:pPr marL="137160" indent="0">
              <a:buNone/>
            </a:pPr>
            <a:r>
              <a:rPr lang="ru-RU" b="1" i="1" dirty="0">
                <a:solidFill>
                  <a:srgbClr val="FFC000"/>
                </a:solidFill>
              </a:rPr>
              <a:t>Мораль </a:t>
            </a:r>
            <a:r>
              <a:rPr lang="ru-RU" b="1" i="1" dirty="0" err="1">
                <a:solidFill>
                  <a:srgbClr val="FFC000"/>
                </a:solidFill>
              </a:rPr>
              <a:t>твору</a:t>
            </a:r>
            <a:r>
              <a:rPr lang="ru-RU" b="1" dirty="0">
                <a:solidFill>
                  <a:srgbClr val="FFC000"/>
                </a:solidFill>
              </a:rPr>
              <a:t>: </a:t>
            </a:r>
            <a:r>
              <a:rPr lang="ru-RU" b="1" dirty="0" err="1">
                <a:solidFill>
                  <a:schemeClr val="bg1"/>
                </a:solidFill>
              </a:rPr>
              <a:t>хочеш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змінити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світ</a:t>
            </a:r>
            <a:r>
              <a:rPr lang="ru-RU" b="1" dirty="0">
                <a:solidFill>
                  <a:schemeClr val="bg1"/>
                </a:solidFill>
              </a:rPr>
              <a:t> — почни </a:t>
            </a:r>
            <a:r>
              <a:rPr lang="ru-RU" b="1" dirty="0" err="1">
                <a:solidFill>
                  <a:schemeClr val="bg1"/>
                </a:solidFill>
              </a:rPr>
              <a:t>із</a:t>
            </a:r>
            <a:r>
              <a:rPr lang="ru-RU" b="1" dirty="0">
                <a:solidFill>
                  <a:schemeClr val="bg1"/>
                </a:solidFill>
              </a:rPr>
              <a:t> себе, </a:t>
            </a:r>
            <a:r>
              <a:rPr lang="ru-RU" b="1" dirty="0" err="1">
                <a:solidFill>
                  <a:schemeClr val="bg1"/>
                </a:solidFill>
              </a:rPr>
              <a:t>припини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дивитися</a:t>
            </a:r>
            <a:r>
              <a:rPr lang="ru-RU" b="1" dirty="0">
                <a:solidFill>
                  <a:schemeClr val="bg1"/>
                </a:solidFill>
              </a:rPr>
              <a:t> на </a:t>
            </a:r>
            <a:r>
              <a:rPr lang="ru-RU" b="1" dirty="0" err="1">
                <a:solidFill>
                  <a:schemeClr val="bg1"/>
                </a:solidFill>
              </a:rPr>
              <a:t>нього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крізь</a:t>
            </a:r>
            <a:r>
              <a:rPr lang="ru-RU" b="1" dirty="0">
                <a:solidFill>
                  <a:schemeClr val="bg1"/>
                </a:solidFill>
              </a:rPr>
              <a:t> призму </a:t>
            </a:r>
            <a:r>
              <a:rPr lang="ru-RU" b="1" dirty="0" err="1">
                <a:solidFill>
                  <a:schemeClr val="bg1"/>
                </a:solidFill>
              </a:rPr>
              <a:t>власних</a:t>
            </a:r>
            <a:r>
              <a:rPr lang="ru-RU" b="1" dirty="0">
                <a:solidFill>
                  <a:schemeClr val="bg1"/>
                </a:solidFill>
              </a:rPr>
              <a:t> образ </a:t>
            </a:r>
            <a:r>
              <a:rPr lang="ru-RU" b="1" dirty="0" err="1">
                <a:solidFill>
                  <a:schemeClr val="bg1"/>
                </a:solidFill>
              </a:rPr>
              <a:t>чи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забаганок</a:t>
            </a:r>
            <a:r>
              <a:rPr lang="ru-RU" b="1" dirty="0">
                <a:solidFill>
                  <a:schemeClr val="bg1"/>
                </a:solidFill>
              </a:rPr>
              <a:t>, </a:t>
            </a:r>
            <a:r>
              <a:rPr lang="ru-RU" b="1" dirty="0" err="1">
                <a:solidFill>
                  <a:schemeClr val="bg1"/>
                </a:solidFill>
              </a:rPr>
              <a:t>вияви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терпіння</a:t>
            </a:r>
            <a:r>
              <a:rPr lang="ru-RU" b="1" dirty="0">
                <a:solidFill>
                  <a:schemeClr val="bg1"/>
                </a:solidFill>
              </a:rPr>
              <a:t> та </a:t>
            </a:r>
            <a:r>
              <a:rPr lang="ru-RU" b="1" dirty="0" err="1">
                <a:solidFill>
                  <a:schemeClr val="bg1"/>
                </a:solidFill>
              </a:rPr>
              <a:t>розуміння</a:t>
            </a:r>
            <a:r>
              <a:rPr lang="ru-RU" b="1" dirty="0">
                <a:solidFill>
                  <a:schemeClr val="bg1"/>
                </a:solidFill>
              </a:rPr>
              <a:t>, не </a:t>
            </a:r>
            <a:r>
              <a:rPr lang="ru-RU" b="1" dirty="0" err="1">
                <a:solidFill>
                  <a:schemeClr val="bg1"/>
                </a:solidFill>
              </a:rPr>
              <a:t>шукай</a:t>
            </a:r>
            <a:r>
              <a:rPr lang="ru-RU" b="1" dirty="0">
                <a:solidFill>
                  <a:schemeClr val="bg1"/>
                </a:solidFill>
              </a:rPr>
              <a:t> легкого й </a:t>
            </a:r>
            <a:r>
              <a:rPr lang="ru-RU" b="1" dirty="0" err="1">
                <a:solidFill>
                  <a:schemeClr val="bg1"/>
                </a:solidFill>
              </a:rPr>
              <a:t>безтурботного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життя</a:t>
            </a:r>
            <a:r>
              <a:rPr lang="ru-RU" b="1" dirty="0">
                <a:solidFill>
                  <a:schemeClr val="bg1"/>
                </a:solidFill>
              </a:rPr>
              <a:t> та “</a:t>
            </a:r>
            <a:r>
              <a:rPr lang="ru-RU" b="1" dirty="0" err="1">
                <a:solidFill>
                  <a:schemeClr val="bg1"/>
                </a:solidFill>
              </a:rPr>
              <a:t>безкоштовного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сиру</a:t>
            </a:r>
            <a:r>
              <a:rPr lang="ru-RU" b="1" dirty="0">
                <a:solidFill>
                  <a:schemeClr val="bg1"/>
                </a:solidFill>
              </a:rPr>
              <a:t>”, </a:t>
            </a:r>
            <a:r>
              <a:rPr lang="ru-RU" b="1" dirty="0" err="1">
                <a:solidFill>
                  <a:schemeClr val="bg1"/>
                </a:solidFill>
              </a:rPr>
              <a:t>адже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відьма</a:t>
            </a:r>
            <a:r>
              <a:rPr lang="ru-RU" b="1" dirty="0">
                <a:solidFill>
                  <a:schemeClr val="bg1"/>
                </a:solidFill>
              </a:rPr>
              <a:t> </a:t>
            </a:r>
            <a:r>
              <a:rPr lang="ru-RU" b="1" dirty="0" err="1">
                <a:solidFill>
                  <a:schemeClr val="bg1"/>
                </a:solidFill>
              </a:rPr>
              <a:t>чатує</a:t>
            </a:r>
            <a:r>
              <a:rPr lang="ru-RU" b="1" dirty="0">
                <a:solidFill>
                  <a:schemeClr val="bg1"/>
                </a:solidFill>
              </a:rPr>
              <a:t>...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3666" y="980728"/>
            <a:ext cx="3672408" cy="55387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1141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7544" y="332656"/>
            <a:ext cx="820891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FFC000"/>
                </a:solidFill>
              </a:rPr>
              <a:t>АФОРИЗМИ</a:t>
            </a:r>
          </a:p>
          <a:p>
            <a:pPr algn="just"/>
            <a:r>
              <a:rPr lang="ru-RU" sz="2800" dirty="0">
                <a:solidFill>
                  <a:schemeClr val="bg1"/>
                </a:solidFill>
              </a:rPr>
              <a:t>1.	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був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дуже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діловий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дощ</a:t>
            </a:r>
            <a:r>
              <a:rPr lang="ru-RU" sz="2800" dirty="0">
                <a:solidFill>
                  <a:schemeClr val="bg1"/>
                </a:solidFill>
              </a:rPr>
              <a:t>, і основною </a:t>
            </a:r>
            <a:r>
              <a:rPr lang="ru-RU" sz="2800" dirty="0" err="1">
                <a:solidFill>
                  <a:schemeClr val="bg1"/>
                </a:solidFill>
              </a:rPr>
              <a:t>його</a:t>
            </a:r>
            <a:r>
              <a:rPr lang="ru-RU" sz="2800" dirty="0">
                <a:solidFill>
                  <a:schemeClr val="bg1"/>
                </a:solidFill>
              </a:rPr>
              <a:t> справою на </a:t>
            </a:r>
            <a:r>
              <a:rPr lang="ru-RU" sz="2800" dirty="0" err="1">
                <a:solidFill>
                  <a:schemeClr val="bg1"/>
                </a:solidFill>
              </a:rPr>
              <a:t>сьогодні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було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перетворити</a:t>
            </a:r>
            <a:r>
              <a:rPr lang="ru-RU" sz="2800" dirty="0">
                <a:solidFill>
                  <a:schemeClr val="bg1"/>
                </a:solidFill>
              </a:rPr>
              <a:t> сад на </a:t>
            </a:r>
            <a:r>
              <a:rPr lang="ru-RU" sz="2800" dirty="0" err="1">
                <a:solidFill>
                  <a:schemeClr val="bg1"/>
                </a:solidFill>
              </a:rPr>
              <a:t>брудне</a:t>
            </a:r>
            <a:r>
              <a:rPr lang="ru-RU" sz="2800" dirty="0">
                <a:solidFill>
                  <a:schemeClr val="bg1"/>
                </a:solidFill>
              </a:rPr>
              <a:t> та </a:t>
            </a:r>
            <a:r>
              <a:rPr lang="ru-RU" sz="2800" dirty="0" err="1">
                <a:solidFill>
                  <a:schemeClr val="bg1"/>
                </a:solidFill>
              </a:rPr>
              <a:t>мокре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місиво</a:t>
            </a:r>
            <a:r>
              <a:rPr lang="ru-RU" sz="2800" dirty="0">
                <a:solidFill>
                  <a:schemeClr val="bg1"/>
                </a:solidFill>
              </a:rPr>
              <a:t>.</a:t>
            </a:r>
          </a:p>
          <a:p>
            <a:pPr algn="just"/>
            <a:r>
              <a:rPr lang="ru-RU" sz="2800" dirty="0">
                <a:solidFill>
                  <a:schemeClr val="bg1"/>
                </a:solidFill>
              </a:rPr>
              <a:t>2.	 </a:t>
            </a:r>
            <a:r>
              <a:rPr lang="ru-RU" sz="2800" dirty="0" err="1">
                <a:solidFill>
                  <a:schemeClr val="bg1"/>
                </a:solidFill>
              </a:rPr>
              <a:t>Ні</a:t>
            </a:r>
            <a:r>
              <a:rPr lang="ru-RU" sz="2800" dirty="0">
                <a:solidFill>
                  <a:schemeClr val="bg1"/>
                </a:solidFill>
              </a:rPr>
              <a:t>, – сказав </a:t>
            </a:r>
            <a:r>
              <a:rPr lang="ru-RU" sz="2800" dirty="0" err="1">
                <a:solidFill>
                  <a:schemeClr val="bg1"/>
                </a:solidFill>
              </a:rPr>
              <a:t>він</a:t>
            </a:r>
            <a:r>
              <a:rPr lang="ru-RU" sz="2800" dirty="0">
                <a:solidFill>
                  <a:schemeClr val="bg1"/>
                </a:solidFill>
              </a:rPr>
              <a:t>. – Я не </a:t>
            </a:r>
            <a:r>
              <a:rPr lang="ru-RU" sz="2800" dirty="0" err="1">
                <a:solidFill>
                  <a:schemeClr val="bg1"/>
                </a:solidFill>
              </a:rPr>
              <a:t>інший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кіт</a:t>
            </a:r>
            <a:r>
              <a:rPr lang="ru-RU" sz="2800" dirty="0">
                <a:solidFill>
                  <a:schemeClr val="bg1"/>
                </a:solidFill>
              </a:rPr>
              <a:t>. Я </a:t>
            </a:r>
            <a:r>
              <a:rPr lang="ru-RU" sz="2800" dirty="0" err="1">
                <a:solidFill>
                  <a:schemeClr val="bg1"/>
                </a:solidFill>
              </a:rPr>
              <a:t>це</a:t>
            </a:r>
            <a:r>
              <a:rPr lang="ru-RU" sz="2800" dirty="0">
                <a:solidFill>
                  <a:schemeClr val="bg1"/>
                </a:solidFill>
              </a:rPr>
              <a:t> я.</a:t>
            </a:r>
          </a:p>
          <a:p>
            <a:pPr algn="just"/>
            <a:r>
              <a:rPr lang="ru-RU" sz="2800" dirty="0">
                <a:solidFill>
                  <a:schemeClr val="bg1"/>
                </a:solidFill>
              </a:rPr>
              <a:t>3.	– Люди </a:t>
            </a:r>
            <a:r>
              <a:rPr lang="ru-RU" sz="2800" dirty="0" err="1">
                <a:solidFill>
                  <a:schemeClr val="bg1"/>
                </a:solidFill>
              </a:rPr>
              <a:t>вічно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розкидаються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прагнучи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опинитися</a:t>
            </a:r>
            <a:r>
              <a:rPr lang="ru-RU" sz="2800" dirty="0">
                <a:solidFill>
                  <a:schemeClr val="bg1"/>
                </a:solidFill>
              </a:rPr>
              <a:t> у </a:t>
            </a:r>
            <a:r>
              <a:rPr lang="ru-RU" sz="2800" dirty="0" err="1">
                <a:solidFill>
                  <a:schemeClr val="bg1"/>
                </a:solidFill>
              </a:rPr>
              <a:t>всіх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місцях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одразу</a:t>
            </a:r>
            <a:r>
              <a:rPr lang="ru-RU" sz="2800" dirty="0">
                <a:solidFill>
                  <a:schemeClr val="bg1"/>
                </a:solidFill>
              </a:rPr>
              <a:t>. Ми, </a:t>
            </a:r>
            <a:r>
              <a:rPr lang="ru-RU" sz="2800" dirty="0" err="1">
                <a:solidFill>
                  <a:schemeClr val="bg1"/>
                </a:solidFill>
              </a:rPr>
              <a:t>коти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інші</a:t>
            </a:r>
            <a:r>
              <a:rPr lang="ru-RU" sz="2800" dirty="0">
                <a:solidFill>
                  <a:schemeClr val="bg1"/>
                </a:solidFill>
              </a:rPr>
              <a:t>. Ми </a:t>
            </a:r>
            <a:r>
              <a:rPr lang="ru-RU" sz="2800" dirty="0" err="1">
                <a:solidFill>
                  <a:schemeClr val="bg1"/>
                </a:solidFill>
              </a:rPr>
              <a:t>вірні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собі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Якщо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ти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звичайно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розумієш</a:t>
            </a:r>
            <a:r>
              <a:rPr lang="ru-RU" sz="2800" dirty="0">
                <a:solidFill>
                  <a:schemeClr val="bg1"/>
                </a:solidFill>
              </a:rPr>
              <a:t>, про </a:t>
            </a:r>
            <a:r>
              <a:rPr lang="ru-RU" sz="2800" dirty="0" err="1">
                <a:solidFill>
                  <a:schemeClr val="bg1"/>
                </a:solidFill>
              </a:rPr>
              <a:t>що</a:t>
            </a:r>
            <a:r>
              <a:rPr lang="ru-RU" sz="2800" dirty="0">
                <a:solidFill>
                  <a:schemeClr val="bg1"/>
                </a:solidFill>
              </a:rPr>
              <a:t> я говорю.</a:t>
            </a:r>
          </a:p>
          <a:p>
            <a:pPr algn="just"/>
            <a:r>
              <a:rPr lang="ru-RU" sz="2800" dirty="0">
                <a:solidFill>
                  <a:schemeClr val="bg1"/>
                </a:solidFill>
              </a:rPr>
              <a:t>4.	</a:t>
            </a:r>
            <a:r>
              <a:rPr lang="ru-RU" sz="2800" dirty="0" err="1">
                <a:solidFill>
                  <a:schemeClr val="bg1"/>
                </a:solidFill>
              </a:rPr>
              <a:t>Світ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навколо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неї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був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ніякий</a:t>
            </a:r>
            <a:r>
              <a:rPr lang="ru-RU" sz="2800" dirty="0">
                <a:solidFill>
                  <a:schemeClr val="bg1"/>
                </a:solidFill>
              </a:rPr>
              <a:t>, як </a:t>
            </a:r>
            <a:r>
              <a:rPr lang="ru-RU" sz="2800" dirty="0" err="1">
                <a:solidFill>
                  <a:schemeClr val="bg1"/>
                </a:solidFill>
              </a:rPr>
              <a:t>чистий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аркуш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паперу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чи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величезна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порожня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біла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кімната</a:t>
            </a:r>
            <a:r>
              <a:rPr lang="ru-RU" sz="2800" dirty="0">
                <a:solidFill>
                  <a:schemeClr val="bg1"/>
                </a:solidFill>
              </a:rPr>
              <a:t>. </a:t>
            </a:r>
            <a:r>
              <a:rPr lang="ru-RU" sz="2800" dirty="0" err="1">
                <a:solidFill>
                  <a:schemeClr val="bg1"/>
                </a:solidFill>
              </a:rPr>
              <a:t>Його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>
                <a:solidFill>
                  <a:schemeClr val="bg1"/>
                </a:solidFill>
              </a:rPr>
              <a:t>можна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було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доторкнутися</a:t>
            </a:r>
            <a:r>
              <a:rPr lang="ru-RU" sz="2800" dirty="0">
                <a:solidFill>
                  <a:schemeClr val="bg1"/>
                </a:solidFill>
              </a:rPr>
              <a:t>, </a:t>
            </a:r>
            <a:r>
              <a:rPr lang="ru-RU" sz="2800" dirty="0" err="1">
                <a:solidFill>
                  <a:schemeClr val="bg1"/>
                </a:solidFill>
              </a:rPr>
              <a:t>він</a:t>
            </a:r>
            <a:r>
              <a:rPr lang="ru-RU" sz="2800" dirty="0">
                <a:solidFill>
                  <a:schemeClr val="bg1"/>
                </a:solidFill>
              </a:rPr>
              <a:t> не </a:t>
            </a:r>
            <a:r>
              <a:rPr lang="ru-RU" sz="2800" dirty="0" err="1">
                <a:solidFill>
                  <a:schemeClr val="bg1"/>
                </a:solidFill>
              </a:rPr>
              <a:t>мав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ні</a:t>
            </a:r>
            <a:r>
              <a:rPr lang="ru-RU" sz="2800" dirty="0">
                <a:solidFill>
                  <a:schemeClr val="bg1"/>
                </a:solidFill>
              </a:rPr>
              <a:t> запаху, </a:t>
            </a:r>
            <a:r>
              <a:rPr lang="ru-RU" sz="2800" dirty="0" err="1">
                <a:solidFill>
                  <a:schemeClr val="bg1"/>
                </a:solidFill>
              </a:rPr>
              <a:t>ні</a:t>
            </a:r>
            <a:r>
              <a:rPr lang="ru-RU" sz="2800" dirty="0">
                <a:solidFill>
                  <a:schemeClr val="bg1"/>
                </a:solidFill>
              </a:rPr>
              <a:t> смаку, </a:t>
            </a:r>
            <a:r>
              <a:rPr lang="ru-RU" sz="2800" dirty="0" err="1">
                <a:solidFill>
                  <a:schemeClr val="bg1"/>
                </a:solidFill>
              </a:rPr>
              <a:t>ні</a:t>
            </a:r>
            <a:r>
              <a:rPr lang="ru-RU" sz="2800" dirty="0">
                <a:solidFill>
                  <a:schemeClr val="bg1"/>
                </a:solidFill>
              </a:rPr>
              <a:t> </a:t>
            </a:r>
            <a:r>
              <a:rPr lang="ru-RU" sz="2800" dirty="0" err="1">
                <a:solidFill>
                  <a:schemeClr val="bg1"/>
                </a:solidFill>
              </a:rPr>
              <a:t>кольору</a:t>
            </a:r>
            <a:r>
              <a:rPr lang="ru-RU" sz="28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52083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91264" cy="5760680"/>
          </a:xfrm>
        </p:spPr>
        <p:txBody>
          <a:bodyPr>
            <a:normAutofit fontScale="70000" lnSpcReduction="20000"/>
          </a:bodyPr>
          <a:lstStyle/>
          <a:p>
            <a:pPr marL="137160" indent="0" algn="just">
              <a:lnSpc>
                <a:spcPct val="120000"/>
              </a:lnSpc>
              <a:buNone/>
            </a:pPr>
            <a:r>
              <a:rPr lang="ru-RU" sz="3100" dirty="0">
                <a:solidFill>
                  <a:schemeClr val="bg1"/>
                </a:solidFill>
              </a:rPr>
              <a:t>5</a:t>
            </a:r>
            <a:r>
              <a:rPr lang="ru-RU" sz="3100" dirty="0" smtClean="0">
                <a:solidFill>
                  <a:schemeClr val="bg1"/>
                </a:solidFill>
              </a:rPr>
              <a:t>. </a:t>
            </a:r>
            <a:r>
              <a:rPr lang="ru-RU" sz="3100" dirty="0" err="1" smtClean="0">
                <a:solidFill>
                  <a:schemeClr val="bg1"/>
                </a:solidFill>
              </a:rPr>
              <a:t>Кораліна</a:t>
            </a:r>
            <a:r>
              <a:rPr lang="ru-RU" sz="3100" dirty="0" smtClean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подивилася</a:t>
            </a:r>
            <a:r>
              <a:rPr lang="ru-RU" sz="3100" dirty="0">
                <a:solidFill>
                  <a:schemeClr val="bg1"/>
                </a:solidFill>
              </a:rPr>
              <a:t> на </a:t>
            </a:r>
            <a:r>
              <a:rPr lang="ru-RU" sz="3100" dirty="0" err="1">
                <a:solidFill>
                  <a:schemeClr val="bg1"/>
                </a:solidFill>
              </a:rPr>
              <a:t>нього</a:t>
            </a:r>
            <a:r>
              <a:rPr lang="ru-RU" sz="3100" dirty="0">
                <a:solidFill>
                  <a:schemeClr val="bg1"/>
                </a:solidFill>
              </a:rPr>
              <a:t>.</a:t>
            </a:r>
          </a:p>
          <a:p>
            <a:pPr marL="137160" indent="0" algn="just">
              <a:lnSpc>
                <a:spcPct val="120000"/>
              </a:lnSpc>
              <a:buNone/>
            </a:pPr>
            <a:r>
              <a:rPr lang="ru-RU" sz="3100" dirty="0">
                <a:solidFill>
                  <a:schemeClr val="bg1"/>
                </a:solidFill>
              </a:rPr>
              <a:t>– Скажи, будь ласка, як тебе </a:t>
            </a:r>
            <a:r>
              <a:rPr lang="ru-RU" sz="3100" dirty="0" err="1">
                <a:solidFill>
                  <a:schemeClr val="bg1"/>
                </a:solidFill>
              </a:rPr>
              <a:t>звуть</a:t>
            </a:r>
            <a:r>
              <a:rPr lang="ru-RU" sz="3100" dirty="0">
                <a:solidFill>
                  <a:schemeClr val="bg1"/>
                </a:solidFill>
              </a:rPr>
              <a:t>? - запитала вона кота. – Мене – </a:t>
            </a:r>
            <a:r>
              <a:rPr lang="ru-RU" sz="3100" dirty="0" err="1">
                <a:solidFill>
                  <a:schemeClr val="bg1"/>
                </a:solidFill>
              </a:rPr>
              <a:t>Кораліна</a:t>
            </a:r>
            <a:r>
              <a:rPr lang="ru-RU" sz="3100" dirty="0">
                <a:solidFill>
                  <a:schemeClr val="bg1"/>
                </a:solidFill>
              </a:rPr>
              <a:t>.</a:t>
            </a:r>
          </a:p>
          <a:p>
            <a:pPr marL="137160" indent="0" algn="just">
              <a:lnSpc>
                <a:spcPct val="120000"/>
              </a:lnSpc>
              <a:buNone/>
            </a:pPr>
            <a:r>
              <a:rPr lang="ru-RU" sz="3100" dirty="0" err="1">
                <a:solidFill>
                  <a:schemeClr val="bg1"/>
                </a:solidFill>
              </a:rPr>
              <a:t>Кіт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ліниво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позіхнув</a:t>
            </a:r>
            <a:r>
              <a:rPr lang="ru-RU" sz="3100" dirty="0">
                <a:solidFill>
                  <a:schemeClr val="bg1"/>
                </a:solidFill>
              </a:rPr>
              <a:t>, показавши </a:t>
            </a:r>
            <a:r>
              <a:rPr lang="ru-RU" sz="3100" dirty="0" err="1">
                <a:solidFill>
                  <a:schemeClr val="bg1"/>
                </a:solidFill>
              </a:rPr>
              <a:t>Кораліні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свій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напрочуд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рожевий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язичок</a:t>
            </a:r>
            <a:r>
              <a:rPr lang="ru-RU" sz="3100" dirty="0">
                <a:solidFill>
                  <a:schemeClr val="bg1"/>
                </a:solidFill>
              </a:rPr>
              <a:t>.</a:t>
            </a:r>
          </a:p>
          <a:p>
            <a:pPr marL="137160" indent="0" algn="just">
              <a:lnSpc>
                <a:spcPct val="120000"/>
              </a:lnSpc>
              <a:buNone/>
            </a:pPr>
            <a:r>
              <a:rPr lang="ru-RU" sz="3100" dirty="0">
                <a:solidFill>
                  <a:schemeClr val="bg1"/>
                </a:solidFill>
              </a:rPr>
              <a:t>– У </a:t>
            </a:r>
            <a:r>
              <a:rPr lang="ru-RU" sz="3100" dirty="0" err="1">
                <a:solidFill>
                  <a:schemeClr val="bg1"/>
                </a:solidFill>
              </a:rPr>
              <a:t>котів</a:t>
            </a:r>
            <a:r>
              <a:rPr lang="ru-RU" sz="3100" dirty="0">
                <a:solidFill>
                  <a:schemeClr val="bg1"/>
                </a:solidFill>
              </a:rPr>
              <a:t> не </a:t>
            </a:r>
            <a:r>
              <a:rPr lang="ru-RU" sz="3100" dirty="0" err="1">
                <a:solidFill>
                  <a:schemeClr val="bg1"/>
                </a:solidFill>
              </a:rPr>
              <a:t>буває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імен</a:t>
            </a:r>
            <a:r>
              <a:rPr lang="ru-RU" sz="3100" dirty="0">
                <a:solidFill>
                  <a:schemeClr val="bg1"/>
                </a:solidFill>
              </a:rPr>
              <a:t>, – </a:t>
            </a:r>
            <a:r>
              <a:rPr lang="ru-RU" sz="3100" dirty="0" err="1">
                <a:solidFill>
                  <a:schemeClr val="bg1"/>
                </a:solidFill>
              </a:rPr>
              <a:t>відповів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він</a:t>
            </a:r>
            <a:r>
              <a:rPr lang="ru-RU" sz="3100" dirty="0">
                <a:solidFill>
                  <a:schemeClr val="bg1"/>
                </a:solidFill>
              </a:rPr>
              <a:t>.</a:t>
            </a:r>
          </a:p>
          <a:p>
            <a:pPr marL="137160" indent="0" algn="just">
              <a:lnSpc>
                <a:spcPct val="120000"/>
              </a:lnSpc>
              <a:buNone/>
            </a:pPr>
            <a:r>
              <a:rPr lang="ru-RU" sz="3100" dirty="0">
                <a:solidFill>
                  <a:schemeClr val="bg1"/>
                </a:solidFill>
              </a:rPr>
              <a:t>- Як </a:t>
            </a:r>
            <a:r>
              <a:rPr lang="ru-RU" sz="3100" dirty="0" err="1">
                <a:solidFill>
                  <a:schemeClr val="bg1"/>
                </a:solidFill>
              </a:rPr>
              <a:t>це</a:t>
            </a:r>
            <a:r>
              <a:rPr lang="ru-RU" sz="3100" dirty="0">
                <a:solidFill>
                  <a:schemeClr val="bg1"/>
                </a:solidFill>
              </a:rPr>
              <a:t>? - запитала </a:t>
            </a:r>
            <a:r>
              <a:rPr lang="ru-RU" sz="3100" dirty="0" err="1">
                <a:solidFill>
                  <a:schemeClr val="bg1"/>
                </a:solidFill>
              </a:rPr>
              <a:t>Кораліна</a:t>
            </a:r>
            <a:r>
              <a:rPr lang="ru-RU" sz="3100" dirty="0">
                <a:solidFill>
                  <a:schemeClr val="bg1"/>
                </a:solidFill>
              </a:rPr>
              <a:t>.</a:t>
            </a:r>
          </a:p>
          <a:p>
            <a:pPr marL="137160" indent="0" algn="just">
              <a:lnSpc>
                <a:spcPct val="120000"/>
              </a:lnSpc>
              <a:buNone/>
            </a:pPr>
            <a:r>
              <a:rPr lang="ru-RU" sz="3100" dirty="0">
                <a:solidFill>
                  <a:schemeClr val="bg1"/>
                </a:solidFill>
              </a:rPr>
              <a:t>– А ось так, – сказав </a:t>
            </a:r>
            <a:r>
              <a:rPr lang="ru-RU" sz="3100" dirty="0" err="1">
                <a:solidFill>
                  <a:schemeClr val="bg1"/>
                </a:solidFill>
              </a:rPr>
              <a:t>кіт</a:t>
            </a:r>
            <a:r>
              <a:rPr lang="ru-RU" sz="3100" dirty="0">
                <a:solidFill>
                  <a:schemeClr val="bg1"/>
                </a:solidFill>
              </a:rPr>
              <a:t>. – </a:t>
            </a:r>
            <a:r>
              <a:rPr lang="ru-RU" sz="3100" dirty="0" err="1">
                <a:solidFill>
                  <a:schemeClr val="bg1"/>
                </a:solidFill>
              </a:rPr>
              <a:t>Це</a:t>
            </a:r>
            <a:r>
              <a:rPr lang="ru-RU" sz="3100" dirty="0">
                <a:solidFill>
                  <a:schemeClr val="bg1"/>
                </a:solidFill>
              </a:rPr>
              <a:t> у вас людей є </a:t>
            </a:r>
            <a:r>
              <a:rPr lang="ru-RU" sz="3100" dirty="0" err="1">
                <a:solidFill>
                  <a:schemeClr val="bg1"/>
                </a:solidFill>
              </a:rPr>
              <a:t>імена</a:t>
            </a:r>
            <a:r>
              <a:rPr lang="ru-RU" sz="3100" dirty="0">
                <a:solidFill>
                  <a:schemeClr val="bg1"/>
                </a:solidFill>
              </a:rPr>
              <a:t>. І все тому, </a:t>
            </a:r>
            <a:r>
              <a:rPr lang="ru-RU" sz="3100" dirty="0" err="1">
                <a:solidFill>
                  <a:schemeClr val="bg1"/>
                </a:solidFill>
              </a:rPr>
              <a:t>що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ви</a:t>
            </a:r>
            <a:r>
              <a:rPr lang="ru-RU" sz="3100" dirty="0">
                <a:solidFill>
                  <a:schemeClr val="bg1"/>
                </a:solidFill>
              </a:rPr>
              <a:t> не </a:t>
            </a:r>
            <a:r>
              <a:rPr lang="ru-RU" sz="3100" dirty="0" err="1">
                <a:solidFill>
                  <a:schemeClr val="bg1"/>
                </a:solidFill>
              </a:rPr>
              <a:t>знаєте</a:t>
            </a:r>
            <a:r>
              <a:rPr lang="ru-RU" sz="3100" dirty="0">
                <a:solidFill>
                  <a:schemeClr val="bg1"/>
                </a:solidFill>
              </a:rPr>
              <a:t>, </a:t>
            </a:r>
            <a:r>
              <a:rPr lang="ru-RU" sz="3100" dirty="0" err="1">
                <a:solidFill>
                  <a:schemeClr val="bg1"/>
                </a:solidFill>
              </a:rPr>
              <a:t>хто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ви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такі</a:t>
            </a:r>
            <a:r>
              <a:rPr lang="ru-RU" sz="3100" dirty="0">
                <a:solidFill>
                  <a:schemeClr val="bg1"/>
                </a:solidFill>
              </a:rPr>
              <a:t>. А ми </a:t>
            </a:r>
            <a:r>
              <a:rPr lang="ru-RU" sz="3100" dirty="0" err="1">
                <a:solidFill>
                  <a:schemeClr val="bg1"/>
                </a:solidFill>
              </a:rPr>
              <a:t>знаємо</a:t>
            </a:r>
            <a:r>
              <a:rPr lang="ru-RU" sz="3100" dirty="0">
                <a:solidFill>
                  <a:schemeClr val="bg1"/>
                </a:solidFill>
              </a:rPr>
              <a:t> і тому </a:t>
            </a:r>
            <a:r>
              <a:rPr lang="ru-RU" sz="3100" dirty="0" err="1">
                <a:solidFill>
                  <a:schemeClr val="bg1"/>
                </a:solidFill>
              </a:rPr>
              <a:t>імена</a:t>
            </a:r>
            <a:r>
              <a:rPr lang="ru-RU" sz="3100" dirty="0">
                <a:solidFill>
                  <a:schemeClr val="bg1"/>
                </a:solidFill>
              </a:rPr>
              <a:t> нам не </a:t>
            </a:r>
            <a:r>
              <a:rPr lang="ru-RU" sz="3100" dirty="0" err="1">
                <a:solidFill>
                  <a:schemeClr val="bg1"/>
                </a:solidFill>
              </a:rPr>
              <a:t>потрібні</a:t>
            </a:r>
            <a:r>
              <a:rPr lang="ru-RU" sz="3100" dirty="0">
                <a:solidFill>
                  <a:schemeClr val="bg1"/>
                </a:solidFill>
              </a:rPr>
              <a:t>.</a:t>
            </a:r>
          </a:p>
          <a:p>
            <a:pPr algn="just">
              <a:lnSpc>
                <a:spcPct val="120000"/>
              </a:lnSpc>
            </a:pPr>
            <a:endParaRPr lang="ru-RU" sz="3100" dirty="0">
              <a:solidFill>
                <a:schemeClr val="bg1"/>
              </a:solidFill>
            </a:endParaRPr>
          </a:p>
          <a:p>
            <a:pPr marL="137160" indent="0" algn="just">
              <a:lnSpc>
                <a:spcPct val="120000"/>
              </a:lnSpc>
              <a:buNone/>
            </a:pPr>
            <a:r>
              <a:rPr lang="ru-RU" sz="3100" dirty="0">
                <a:solidFill>
                  <a:schemeClr val="bg1"/>
                </a:solidFill>
              </a:rPr>
              <a:t>6</a:t>
            </a:r>
            <a:r>
              <a:rPr lang="ru-RU" sz="3100" dirty="0" smtClean="0">
                <a:solidFill>
                  <a:schemeClr val="bg1"/>
                </a:solidFill>
              </a:rPr>
              <a:t>. – </a:t>
            </a:r>
            <a:r>
              <a:rPr lang="ru-RU" sz="3100" dirty="0" err="1">
                <a:solidFill>
                  <a:schemeClr val="bg1"/>
                </a:solidFill>
              </a:rPr>
              <a:t>Це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дуже</a:t>
            </a:r>
            <a:r>
              <a:rPr lang="ru-RU" sz="3100" dirty="0">
                <a:solidFill>
                  <a:schemeClr val="bg1"/>
                </a:solidFill>
              </a:rPr>
              <a:t> маленький </a:t>
            </a:r>
            <a:r>
              <a:rPr lang="ru-RU" sz="3100" dirty="0" err="1">
                <a:solidFill>
                  <a:schemeClr val="bg1"/>
                </a:solidFill>
              </a:rPr>
              <a:t>світ</a:t>
            </a:r>
            <a:r>
              <a:rPr lang="ru-RU" sz="3100" dirty="0">
                <a:solidFill>
                  <a:schemeClr val="bg1"/>
                </a:solidFill>
              </a:rPr>
              <a:t> – </a:t>
            </a:r>
            <a:r>
              <a:rPr lang="ru-RU" sz="3100" dirty="0" err="1">
                <a:solidFill>
                  <a:schemeClr val="bg1"/>
                </a:solidFill>
              </a:rPr>
              <a:t>зауважила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Кораліна</a:t>
            </a:r>
            <a:r>
              <a:rPr lang="ru-RU" sz="3100" dirty="0">
                <a:solidFill>
                  <a:schemeClr val="bg1"/>
                </a:solidFill>
              </a:rPr>
              <a:t>.</a:t>
            </a:r>
          </a:p>
          <a:p>
            <a:pPr marL="137160" indent="0" algn="just">
              <a:lnSpc>
                <a:spcPct val="120000"/>
              </a:lnSpc>
              <a:buNone/>
            </a:pPr>
            <a:r>
              <a:rPr lang="ru-RU" sz="3100" dirty="0">
                <a:solidFill>
                  <a:schemeClr val="bg1"/>
                </a:solidFill>
              </a:rPr>
              <a:t>- </a:t>
            </a:r>
            <a:r>
              <a:rPr lang="ru-RU" sz="3100" dirty="0" err="1">
                <a:solidFill>
                  <a:schemeClr val="bg1"/>
                </a:solidFill>
              </a:rPr>
              <a:t>Їй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більше</a:t>
            </a:r>
            <a:r>
              <a:rPr lang="ru-RU" sz="3100" dirty="0">
                <a:solidFill>
                  <a:schemeClr val="bg1"/>
                </a:solidFill>
              </a:rPr>
              <a:t> не треба, - сказав </a:t>
            </a:r>
            <a:r>
              <a:rPr lang="ru-RU" sz="3100" dirty="0" err="1">
                <a:solidFill>
                  <a:schemeClr val="bg1"/>
                </a:solidFill>
              </a:rPr>
              <a:t>кіт</a:t>
            </a:r>
            <a:r>
              <a:rPr lang="ru-RU" sz="3100" dirty="0">
                <a:solidFill>
                  <a:schemeClr val="bg1"/>
                </a:solidFill>
              </a:rPr>
              <a:t>. – </a:t>
            </a:r>
            <a:r>
              <a:rPr lang="ru-RU" sz="3100" dirty="0" err="1">
                <a:solidFill>
                  <a:schemeClr val="bg1"/>
                </a:solidFill>
              </a:rPr>
              <a:t>Розмір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павутини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визначається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лише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її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здатністю</a:t>
            </a:r>
            <a:r>
              <a:rPr lang="ru-RU" sz="3100" dirty="0">
                <a:solidFill>
                  <a:schemeClr val="bg1"/>
                </a:solidFill>
              </a:rPr>
              <a:t> </a:t>
            </a:r>
            <a:r>
              <a:rPr lang="ru-RU" sz="3100" dirty="0" err="1">
                <a:solidFill>
                  <a:schemeClr val="bg1"/>
                </a:solidFill>
              </a:rPr>
              <a:t>ловити</a:t>
            </a:r>
            <a:r>
              <a:rPr lang="ru-RU" sz="3100" dirty="0">
                <a:solidFill>
                  <a:schemeClr val="bg1"/>
                </a:solidFill>
              </a:rPr>
              <a:t> мух.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86720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4709160"/>
          </a:xfrm>
        </p:spPr>
        <p:txBody>
          <a:bodyPr>
            <a:normAutofit fontScale="92500" lnSpcReduction="20000"/>
          </a:bodyPr>
          <a:lstStyle/>
          <a:p>
            <a:pPr marL="137160" indent="0">
              <a:buNone/>
            </a:pPr>
            <a:r>
              <a:rPr lang="ru-RU" sz="3000" dirty="0">
                <a:solidFill>
                  <a:schemeClr val="bg1"/>
                </a:solidFill>
              </a:rPr>
              <a:t>7. </a:t>
            </a:r>
            <a:r>
              <a:rPr lang="ru-RU" sz="3000" dirty="0" err="1">
                <a:solidFill>
                  <a:schemeClr val="bg1"/>
                </a:solidFill>
              </a:rPr>
              <a:t>Дзеркалам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ніколи</a:t>
            </a:r>
            <a:r>
              <a:rPr lang="ru-RU" sz="3000" dirty="0">
                <a:solidFill>
                  <a:schemeClr val="bg1"/>
                </a:solidFill>
              </a:rPr>
              <a:t> не </a:t>
            </a:r>
            <a:r>
              <a:rPr lang="ru-RU" sz="3000" dirty="0" err="1">
                <a:solidFill>
                  <a:schemeClr val="bg1"/>
                </a:solidFill>
              </a:rPr>
              <a:t>можна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довіряти</a:t>
            </a:r>
            <a:r>
              <a:rPr lang="ru-RU" sz="3000" dirty="0">
                <a:solidFill>
                  <a:schemeClr val="bg1"/>
                </a:solidFill>
              </a:rPr>
              <a:t>.</a:t>
            </a:r>
          </a:p>
          <a:p>
            <a:endParaRPr lang="ru-RU" sz="3000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ru-RU" sz="3000" dirty="0">
                <a:solidFill>
                  <a:schemeClr val="bg1"/>
                </a:solidFill>
              </a:rPr>
              <a:t>8. </a:t>
            </a:r>
            <a:r>
              <a:rPr lang="ru-RU" sz="3000" dirty="0" err="1">
                <a:solidFill>
                  <a:schemeClr val="bg1"/>
                </a:solidFill>
              </a:rPr>
              <a:t>Ніхто</a:t>
            </a:r>
            <a:r>
              <a:rPr lang="ru-RU" sz="3000" dirty="0">
                <a:solidFill>
                  <a:schemeClr val="bg1"/>
                </a:solidFill>
              </a:rPr>
              <a:t> не в силах </a:t>
            </a:r>
            <a:r>
              <a:rPr lang="ru-RU" sz="3000" dirty="0" err="1">
                <a:solidFill>
                  <a:schemeClr val="bg1"/>
                </a:solidFill>
              </a:rPr>
              <a:t>звалити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собі</a:t>
            </a:r>
            <a:r>
              <a:rPr lang="ru-RU" sz="3000" dirty="0">
                <a:solidFill>
                  <a:schemeClr val="bg1"/>
                </a:solidFill>
              </a:rPr>
              <a:t> на </a:t>
            </a:r>
            <a:r>
              <a:rPr lang="ru-RU" sz="3000" dirty="0" err="1">
                <a:solidFill>
                  <a:schemeClr val="bg1"/>
                </a:solidFill>
              </a:rPr>
              <a:t>плечі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більше</a:t>
            </a:r>
            <a:r>
              <a:rPr lang="ru-RU" sz="3000" dirty="0">
                <a:solidFill>
                  <a:schemeClr val="bg1"/>
                </a:solidFill>
              </a:rPr>
              <a:t>, </a:t>
            </a:r>
            <a:r>
              <a:rPr lang="ru-RU" sz="3000" dirty="0" err="1">
                <a:solidFill>
                  <a:schemeClr val="bg1"/>
                </a:solidFill>
              </a:rPr>
              <a:t>ніж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зможе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забрати</a:t>
            </a:r>
            <a:r>
              <a:rPr lang="ru-RU" sz="3000" dirty="0">
                <a:solidFill>
                  <a:schemeClr val="bg1"/>
                </a:solidFill>
              </a:rPr>
              <a:t>.</a:t>
            </a:r>
          </a:p>
          <a:p>
            <a:endParaRPr lang="ru-RU" sz="3000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ru-RU" sz="3000" dirty="0">
                <a:solidFill>
                  <a:schemeClr val="bg1"/>
                </a:solidFill>
              </a:rPr>
              <a:t>9. Людина </a:t>
            </a:r>
            <a:r>
              <a:rPr lang="ru-RU" sz="3000" dirty="0" err="1">
                <a:solidFill>
                  <a:schemeClr val="bg1"/>
                </a:solidFill>
              </a:rPr>
              <a:t>найбільше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боїться</a:t>
            </a:r>
            <a:r>
              <a:rPr lang="ru-RU" sz="3000" dirty="0">
                <a:solidFill>
                  <a:schemeClr val="bg1"/>
                </a:solidFill>
              </a:rPr>
              <a:t> того, </a:t>
            </a:r>
            <a:r>
              <a:rPr lang="ru-RU" sz="3000" dirty="0" err="1">
                <a:solidFill>
                  <a:schemeClr val="bg1"/>
                </a:solidFill>
              </a:rPr>
              <a:t>чого</a:t>
            </a:r>
            <a:r>
              <a:rPr lang="ru-RU" sz="3000" dirty="0">
                <a:solidFill>
                  <a:schemeClr val="bg1"/>
                </a:solidFill>
              </a:rPr>
              <a:t> не </a:t>
            </a:r>
            <a:r>
              <a:rPr lang="ru-RU" sz="3000" dirty="0" err="1">
                <a:solidFill>
                  <a:schemeClr val="bg1"/>
                </a:solidFill>
              </a:rPr>
              <a:t>може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побачити</a:t>
            </a:r>
            <a:r>
              <a:rPr lang="ru-RU" sz="3000" dirty="0">
                <a:solidFill>
                  <a:schemeClr val="bg1"/>
                </a:solidFill>
              </a:rPr>
              <a:t>.</a:t>
            </a:r>
          </a:p>
          <a:p>
            <a:endParaRPr lang="ru-RU" sz="3000" dirty="0">
              <a:solidFill>
                <a:schemeClr val="bg1"/>
              </a:solidFill>
            </a:endParaRPr>
          </a:p>
          <a:p>
            <a:pPr marL="137160" indent="0">
              <a:buNone/>
            </a:pPr>
            <a:r>
              <a:rPr lang="ru-RU" sz="3000" dirty="0">
                <a:solidFill>
                  <a:schemeClr val="bg1"/>
                </a:solidFill>
              </a:rPr>
              <a:t>10. </a:t>
            </a:r>
            <a:r>
              <a:rPr lang="ru-RU" sz="3000" dirty="0" err="1">
                <a:solidFill>
                  <a:schemeClr val="bg1"/>
                </a:solidFill>
              </a:rPr>
              <a:t>Невже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ви</a:t>
            </a:r>
            <a:r>
              <a:rPr lang="ru-RU" sz="3000" dirty="0">
                <a:solidFill>
                  <a:schemeClr val="bg1"/>
                </a:solidFill>
              </a:rPr>
              <a:t> не </a:t>
            </a:r>
            <a:r>
              <a:rPr lang="ru-RU" sz="3000" dirty="0" err="1">
                <a:solidFill>
                  <a:schemeClr val="bg1"/>
                </a:solidFill>
              </a:rPr>
              <a:t>знаєте</a:t>
            </a:r>
            <a:r>
              <a:rPr lang="ru-RU" sz="3000" dirty="0">
                <a:solidFill>
                  <a:schemeClr val="bg1"/>
                </a:solidFill>
              </a:rPr>
              <a:t>? - сказала вона. - Я не хочу </a:t>
            </a:r>
            <a:r>
              <a:rPr lang="ru-RU" sz="3000" dirty="0" err="1">
                <a:solidFill>
                  <a:schemeClr val="bg1"/>
                </a:solidFill>
              </a:rPr>
              <a:t>отримувати</a:t>
            </a:r>
            <a:r>
              <a:rPr lang="ru-RU" sz="3000" dirty="0">
                <a:solidFill>
                  <a:schemeClr val="bg1"/>
                </a:solidFill>
              </a:rPr>
              <a:t> все. </a:t>
            </a:r>
            <a:r>
              <a:rPr lang="ru-RU" sz="3000" dirty="0" err="1">
                <a:solidFill>
                  <a:schemeClr val="bg1"/>
                </a:solidFill>
              </a:rPr>
              <a:t>Ніхто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цього</a:t>
            </a:r>
            <a:r>
              <a:rPr lang="ru-RU" sz="3000" dirty="0">
                <a:solidFill>
                  <a:schemeClr val="bg1"/>
                </a:solidFill>
              </a:rPr>
              <a:t> не </a:t>
            </a:r>
            <a:r>
              <a:rPr lang="ru-RU" sz="3000" dirty="0" err="1">
                <a:solidFill>
                  <a:schemeClr val="bg1"/>
                </a:solidFill>
              </a:rPr>
              <a:t>бажає</a:t>
            </a:r>
            <a:r>
              <a:rPr lang="ru-RU" sz="3000" dirty="0">
                <a:solidFill>
                  <a:schemeClr val="bg1"/>
                </a:solidFill>
              </a:rPr>
              <a:t>. Яка </a:t>
            </a:r>
            <a:r>
              <a:rPr lang="ru-RU" sz="3000" dirty="0" err="1">
                <a:solidFill>
                  <a:schemeClr val="bg1"/>
                </a:solidFill>
              </a:rPr>
              <a:t>радість</a:t>
            </a:r>
            <a:r>
              <a:rPr lang="ru-RU" sz="3000" dirty="0">
                <a:solidFill>
                  <a:schemeClr val="bg1"/>
                </a:solidFill>
              </a:rPr>
              <a:t> у тому, </a:t>
            </a:r>
            <a:r>
              <a:rPr lang="ru-RU" sz="3000" dirty="0" err="1">
                <a:solidFill>
                  <a:schemeClr val="bg1"/>
                </a:solidFill>
              </a:rPr>
              <a:t>що</a:t>
            </a:r>
            <a:r>
              <a:rPr lang="ru-RU" sz="3000" dirty="0">
                <a:solidFill>
                  <a:schemeClr val="bg1"/>
                </a:solidFill>
              </a:rPr>
              <a:t> я </a:t>
            </a:r>
            <a:r>
              <a:rPr lang="ru-RU" sz="3000" dirty="0" err="1">
                <a:solidFill>
                  <a:schemeClr val="bg1"/>
                </a:solidFill>
              </a:rPr>
              <a:t>дістану</a:t>
            </a:r>
            <a:r>
              <a:rPr lang="ru-RU" sz="3000" dirty="0">
                <a:solidFill>
                  <a:schemeClr val="bg1"/>
                </a:solidFill>
              </a:rPr>
              <a:t> все, </a:t>
            </a:r>
            <a:r>
              <a:rPr lang="ru-RU" sz="3000" dirty="0" err="1">
                <a:solidFill>
                  <a:schemeClr val="bg1"/>
                </a:solidFill>
              </a:rPr>
              <a:t>що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мені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хочеться</a:t>
            </a:r>
            <a:r>
              <a:rPr lang="ru-RU" sz="3000" dirty="0">
                <a:solidFill>
                  <a:schemeClr val="bg1"/>
                </a:solidFill>
              </a:rPr>
              <a:t>? Просто так, </a:t>
            </a:r>
            <a:r>
              <a:rPr lang="ru-RU" sz="3000" dirty="0" err="1">
                <a:solidFill>
                  <a:schemeClr val="bg1"/>
                </a:solidFill>
              </a:rPr>
              <a:t>ні</a:t>
            </a:r>
            <a:r>
              <a:rPr lang="ru-RU" sz="3000" dirty="0">
                <a:solidFill>
                  <a:schemeClr val="bg1"/>
                </a:solidFill>
              </a:rPr>
              <a:t> за </a:t>
            </a:r>
            <a:r>
              <a:rPr lang="ru-RU" sz="3000" dirty="0" err="1">
                <a:solidFill>
                  <a:schemeClr val="bg1"/>
                </a:solidFill>
              </a:rPr>
              <a:t>що</a:t>
            </a:r>
            <a:r>
              <a:rPr lang="ru-RU" sz="3000" dirty="0">
                <a:solidFill>
                  <a:schemeClr val="bg1"/>
                </a:solidFill>
              </a:rPr>
              <a:t>? А </a:t>
            </a:r>
            <a:r>
              <a:rPr lang="ru-RU" sz="3000" dirty="0" err="1">
                <a:solidFill>
                  <a:schemeClr val="bg1"/>
                </a:solidFill>
              </a:rPr>
              <a:t>що</a:t>
            </a:r>
            <a:r>
              <a:rPr lang="ru-RU" sz="3000" dirty="0">
                <a:solidFill>
                  <a:schemeClr val="bg1"/>
                </a:solidFill>
              </a:rPr>
              <a:t> </a:t>
            </a:r>
            <a:r>
              <a:rPr lang="ru-RU" sz="3000" dirty="0" err="1">
                <a:solidFill>
                  <a:schemeClr val="bg1"/>
                </a:solidFill>
              </a:rPr>
              <a:t>далі</a:t>
            </a:r>
            <a:r>
              <a:rPr lang="ru-RU" sz="3000" dirty="0">
                <a:solidFill>
                  <a:schemeClr val="bg1"/>
                </a:solidFill>
              </a:rPr>
              <a:t>?</a:t>
            </a:r>
          </a:p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4827984"/>
            <a:ext cx="2952328" cy="1859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39992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620688"/>
            <a:ext cx="8229600" cy="5688632"/>
          </a:xfrm>
        </p:spPr>
        <p:txBody>
          <a:bodyPr>
            <a:normAutofit fontScale="92500" lnSpcReduction="10000"/>
          </a:bodyPr>
          <a:lstStyle/>
          <a:p>
            <a:pPr marL="137160" indent="0" algn="just">
              <a:lnSpc>
                <a:spcPct val="120000"/>
              </a:lnSpc>
              <a:buNone/>
            </a:pPr>
            <a:r>
              <a:rPr lang="ru-RU" dirty="0">
                <a:solidFill>
                  <a:schemeClr val="bg1"/>
                </a:solidFill>
              </a:rPr>
              <a:t>11. </a:t>
            </a:r>
            <a:r>
              <a:rPr lang="ru-RU" dirty="0" err="1">
                <a:solidFill>
                  <a:schemeClr val="bg1"/>
                </a:solidFill>
              </a:rPr>
              <a:t>Імена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імена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імена</a:t>
            </a:r>
            <a:r>
              <a:rPr lang="ru-RU" dirty="0">
                <a:solidFill>
                  <a:schemeClr val="bg1"/>
                </a:solidFill>
              </a:rPr>
              <a:t>, – </a:t>
            </a:r>
            <a:r>
              <a:rPr lang="ru-RU" dirty="0" err="1">
                <a:solidFill>
                  <a:schemeClr val="bg1"/>
                </a:solidFill>
              </a:rPr>
              <a:t>розгублено</a:t>
            </a:r>
            <a:r>
              <a:rPr lang="ru-RU" dirty="0">
                <a:solidFill>
                  <a:schemeClr val="bg1"/>
                </a:solidFill>
              </a:rPr>
              <a:t> та </a:t>
            </a:r>
            <a:r>
              <a:rPr lang="ru-RU" dirty="0" err="1">
                <a:solidFill>
                  <a:schemeClr val="bg1"/>
                </a:solidFill>
              </a:rPr>
              <a:t>безнадійно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вимовив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інший</a:t>
            </a:r>
            <a:r>
              <a:rPr lang="ru-RU" dirty="0">
                <a:solidFill>
                  <a:schemeClr val="bg1"/>
                </a:solidFill>
              </a:rPr>
              <a:t> голос. – </a:t>
            </a:r>
            <a:r>
              <a:rPr lang="ru-RU" dirty="0" err="1">
                <a:solidFill>
                  <a:schemeClr val="bg1"/>
                </a:solidFill>
              </a:rPr>
              <a:t>Після</a:t>
            </a:r>
            <a:r>
              <a:rPr lang="ru-RU" dirty="0">
                <a:solidFill>
                  <a:schemeClr val="bg1"/>
                </a:solidFill>
              </a:rPr>
              <a:t> того як </a:t>
            </a:r>
            <a:r>
              <a:rPr lang="ru-RU" dirty="0" err="1">
                <a:solidFill>
                  <a:schemeClr val="bg1"/>
                </a:solidFill>
              </a:rPr>
              <a:t>припиняється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дихання</a:t>
            </a:r>
            <a:r>
              <a:rPr lang="ru-RU" dirty="0">
                <a:solidFill>
                  <a:schemeClr val="bg1"/>
                </a:solidFill>
              </a:rPr>
              <a:t> та </a:t>
            </a:r>
            <a:r>
              <a:rPr lang="ru-RU" dirty="0" err="1">
                <a:solidFill>
                  <a:schemeClr val="bg1"/>
                </a:solidFill>
              </a:rPr>
              <a:t>зупиняється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серце</a:t>
            </a:r>
            <a:r>
              <a:rPr lang="ru-RU" dirty="0">
                <a:solidFill>
                  <a:schemeClr val="bg1"/>
                </a:solidFill>
              </a:rPr>
              <a:t>, першими </a:t>
            </a:r>
            <a:r>
              <a:rPr lang="ru-RU" dirty="0" err="1">
                <a:solidFill>
                  <a:schemeClr val="bg1"/>
                </a:solidFill>
              </a:rPr>
              <a:t>зникають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імена</a:t>
            </a:r>
            <a:r>
              <a:rPr lang="ru-RU" dirty="0">
                <a:solidFill>
                  <a:schemeClr val="bg1"/>
                </a:solidFill>
              </a:rPr>
              <a:t>. Наша </a:t>
            </a:r>
            <a:r>
              <a:rPr lang="ru-RU" dirty="0" err="1">
                <a:solidFill>
                  <a:schemeClr val="bg1"/>
                </a:solidFill>
              </a:rPr>
              <a:t>пам'ять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живе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довше</a:t>
            </a:r>
            <a:r>
              <a:rPr lang="ru-RU" dirty="0">
                <a:solidFill>
                  <a:schemeClr val="bg1"/>
                </a:solidFill>
              </a:rPr>
              <a:t> за </a:t>
            </a:r>
            <a:r>
              <a:rPr lang="ru-RU" dirty="0" err="1">
                <a:solidFill>
                  <a:schemeClr val="bg1"/>
                </a:solidFill>
              </a:rPr>
              <a:t>імена</a:t>
            </a:r>
            <a:r>
              <a:rPr lang="ru-RU" dirty="0">
                <a:solidFill>
                  <a:schemeClr val="bg1"/>
                </a:solidFill>
              </a:rPr>
              <a:t>. Я </a:t>
            </a:r>
            <a:r>
              <a:rPr lang="ru-RU" dirty="0" err="1">
                <a:solidFill>
                  <a:schemeClr val="bg1"/>
                </a:solidFill>
              </a:rPr>
              <a:t>досі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пам'ятаю</a:t>
            </a:r>
            <a:r>
              <a:rPr lang="ru-RU" dirty="0">
                <a:solidFill>
                  <a:schemeClr val="bg1"/>
                </a:solidFill>
              </a:rPr>
              <a:t>, як одного разу </a:t>
            </a:r>
            <a:r>
              <a:rPr lang="ru-RU" dirty="0" err="1">
                <a:solidFill>
                  <a:schemeClr val="bg1"/>
                </a:solidFill>
              </a:rPr>
              <a:t>травневого</a:t>
            </a:r>
            <a:r>
              <a:rPr lang="ru-RU" dirty="0">
                <a:solidFill>
                  <a:schemeClr val="bg1"/>
                </a:solidFill>
              </a:rPr>
              <a:t> ранку моя няня </a:t>
            </a:r>
            <a:r>
              <a:rPr lang="ru-RU" dirty="0" err="1">
                <a:solidFill>
                  <a:schemeClr val="bg1"/>
                </a:solidFill>
              </a:rPr>
              <a:t>винесла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мені</a:t>
            </a:r>
            <a:r>
              <a:rPr lang="ru-RU" dirty="0">
                <a:solidFill>
                  <a:schemeClr val="bg1"/>
                </a:solidFill>
              </a:rPr>
              <a:t> у </a:t>
            </a:r>
            <a:r>
              <a:rPr lang="ru-RU" dirty="0" err="1">
                <a:solidFill>
                  <a:schemeClr val="bg1"/>
                </a:solidFill>
              </a:rPr>
              <a:t>двір</a:t>
            </a:r>
            <a:r>
              <a:rPr lang="ru-RU" dirty="0">
                <a:solidFill>
                  <a:schemeClr val="bg1"/>
                </a:solidFill>
              </a:rPr>
              <a:t> обруч і </a:t>
            </a:r>
            <a:r>
              <a:rPr lang="ru-RU" dirty="0" err="1">
                <a:solidFill>
                  <a:schemeClr val="bg1"/>
                </a:solidFill>
              </a:rPr>
              <a:t>палицю</a:t>
            </a:r>
            <a:r>
              <a:rPr lang="ru-RU" dirty="0">
                <a:solidFill>
                  <a:schemeClr val="bg1"/>
                </a:solidFill>
              </a:rPr>
              <a:t>, все </a:t>
            </a:r>
            <a:r>
              <a:rPr lang="ru-RU" dirty="0" err="1">
                <a:solidFill>
                  <a:schemeClr val="bg1"/>
                </a:solidFill>
              </a:rPr>
              <a:t>було</a:t>
            </a:r>
            <a:r>
              <a:rPr lang="ru-RU" dirty="0">
                <a:solidFill>
                  <a:schemeClr val="bg1"/>
                </a:solidFill>
              </a:rPr>
              <a:t> залито </a:t>
            </a:r>
            <a:r>
              <a:rPr lang="ru-RU" dirty="0" err="1">
                <a:solidFill>
                  <a:schemeClr val="bg1"/>
                </a:solidFill>
              </a:rPr>
              <a:t>ранковим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світлом</a:t>
            </a:r>
            <a:r>
              <a:rPr lang="ru-RU" dirty="0">
                <a:solidFill>
                  <a:schemeClr val="bg1"/>
                </a:solidFill>
              </a:rPr>
              <a:t>, а легкий </a:t>
            </a:r>
            <a:r>
              <a:rPr lang="ru-RU" dirty="0" err="1">
                <a:solidFill>
                  <a:schemeClr val="bg1"/>
                </a:solidFill>
              </a:rPr>
              <a:t>вітерець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розгойдував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тюльпани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що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ростуть</a:t>
            </a:r>
            <a:r>
              <a:rPr lang="ru-RU" dirty="0">
                <a:solidFill>
                  <a:schemeClr val="bg1"/>
                </a:solidFill>
              </a:rPr>
              <a:t> на </a:t>
            </a:r>
            <a:r>
              <a:rPr lang="ru-RU" dirty="0" err="1">
                <a:solidFill>
                  <a:schemeClr val="bg1"/>
                </a:solidFill>
              </a:rPr>
              <a:t>клумбі</a:t>
            </a:r>
            <a:r>
              <a:rPr lang="ru-RU" dirty="0">
                <a:solidFill>
                  <a:schemeClr val="bg1"/>
                </a:solidFill>
              </a:rPr>
              <a:t>. Але я </a:t>
            </a:r>
            <a:r>
              <a:rPr lang="ru-RU" dirty="0" err="1">
                <a:solidFill>
                  <a:schemeClr val="bg1"/>
                </a:solidFill>
              </a:rPr>
              <a:t>забув</a:t>
            </a:r>
            <a:r>
              <a:rPr lang="ru-RU" dirty="0">
                <a:solidFill>
                  <a:schemeClr val="bg1"/>
                </a:solidFill>
              </a:rPr>
              <a:t>, як звали мою няньку, </a:t>
            </a:r>
            <a:r>
              <a:rPr lang="ru-RU" dirty="0" err="1">
                <a:solidFill>
                  <a:schemeClr val="bg1"/>
                </a:solidFill>
              </a:rPr>
              <a:t>забув</a:t>
            </a:r>
            <a:r>
              <a:rPr lang="ru-RU" dirty="0">
                <a:solidFill>
                  <a:schemeClr val="bg1"/>
                </a:solidFill>
              </a:rPr>
              <a:t> і </a:t>
            </a:r>
            <a:r>
              <a:rPr lang="ru-RU" dirty="0" err="1">
                <a:solidFill>
                  <a:schemeClr val="bg1"/>
                </a:solidFill>
              </a:rPr>
              <a:t>імена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тюльпанів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  <a:p>
            <a:pPr marL="137160" indent="0" algn="just">
              <a:lnSpc>
                <a:spcPct val="120000"/>
              </a:lnSpc>
              <a:buNone/>
            </a:pPr>
            <a:r>
              <a:rPr lang="ru-RU" dirty="0">
                <a:solidFill>
                  <a:schemeClr val="bg1"/>
                </a:solidFill>
              </a:rPr>
              <a:t>12. </a:t>
            </a:r>
            <a:r>
              <a:rPr lang="ru-RU" dirty="0" err="1">
                <a:solidFill>
                  <a:schemeClr val="bg1"/>
                </a:solidFill>
              </a:rPr>
              <a:t>Твої</a:t>
            </a:r>
            <a:r>
              <a:rPr lang="ru-RU" dirty="0">
                <a:solidFill>
                  <a:schemeClr val="bg1"/>
                </a:solidFill>
              </a:rPr>
              <a:t> слова </a:t>
            </a:r>
            <a:r>
              <a:rPr lang="ru-RU" dirty="0" err="1">
                <a:solidFill>
                  <a:schemeClr val="bg1"/>
                </a:solidFill>
              </a:rPr>
              <a:t>ранять</a:t>
            </a:r>
            <a:r>
              <a:rPr lang="ru-RU" dirty="0">
                <a:solidFill>
                  <a:schemeClr val="bg1"/>
                </a:solidFill>
              </a:rPr>
              <a:t> мене </a:t>
            </a:r>
            <a:r>
              <a:rPr lang="ru-RU" dirty="0" err="1">
                <a:solidFill>
                  <a:schemeClr val="bg1"/>
                </a:solidFill>
              </a:rPr>
              <a:t>болючіше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ніж</a:t>
            </a:r>
            <a:r>
              <a:rPr lang="ru-RU" dirty="0">
                <a:solidFill>
                  <a:schemeClr val="bg1"/>
                </a:solidFill>
              </a:rPr>
              <a:t> укус </a:t>
            </a:r>
            <a:r>
              <a:rPr lang="ru-RU" dirty="0" err="1">
                <a:solidFill>
                  <a:schemeClr val="bg1"/>
                </a:solidFill>
              </a:rPr>
              <a:t>змії</a:t>
            </a:r>
            <a:r>
              <a:rPr lang="ru-RU" dirty="0">
                <a:solidFill>
                  <a:schemeClr val="bg1"/>
                </a:solidFill>
              </a:rPr>
              <a:t>, - </a:t>
            </a:r>
            <a:r>
              <a:rPr lang="ru-RU" dirty="0" err="1">
                <a:solidFill>
                  <a:schemeClr val="bg1"/>
                </a:solidFill>
              </a:rPr>
              <a:t>відповіла</a:t>
            </a:r>
            <a:r>
              <a:rPr lang="ru-RU" dirty="0">
                <a:solidFill>
                  <a:schemeClr val="bg1"/>
                </a:solidFill>
              </a:rPr>
              <a:t> вона. – Ось вона, </a:t>
            </a:r>
            <a:r>
              <a:rPr lang="ru-RU" dirty="0" err="1">
                <a:solidFill>
                  <a:schemeClr val="bg1"/>
                </a:solidFill>
              </a:rPr>
              <a:t>дитяча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невдячність</a:t>
            </a:r>
            <a:r>
              <a:rPr lang="ru-RU" dirty="0">
                <a:solidFill>
                  <a:schemeClr val="bg1"/>
                </a:solidFill>
              </a:rPr>
              <a:t>. І все-таки </a:t>
            </a:r>
            <a:r>
              <a:rPr lang="ru-RU" dirty="0" err="1">
                <a:solidFill>
                  <a:schemeClr val="bg1"/>
                </a:solidFill>
              </a:rPr>
              <a:t>навіть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крижане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серце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можна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розтопити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коханням</a:t>
            </a:r>
            <a:r>
              <a:rPr lang="ru-RU" dirty="0">
                <a:solidFill>
                  <a:schemeClr val="bg1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507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4620" y="476672"/>
            <a:ext cx="8229600" cy="4709160"/>
          </a:xfrm>
        </p:spPr>
        <p:txBody>
          <a:bodyPr/>
          <a:lstStyle/>
          <a:p>
            <a:pPr marL="137160" indent="0" algn="just">
              <a:buNone/>
            </a:pPr>
            <a:r>
              <a:rPr lang="ru-RU" smtClean="0">
                <a:solidFill>
                  <a:schemeClr val="bg1"/>
                </a:solidFill>
              </a:rPr>
              <a:t>-Як </a:t>
            </a:r>
            <a:r>
              <a:rPr lang="ru-RU" dirty="0" err="1">
                <a:solidFill>
                  <a:schemeClr val="bg1"/>
                </a:solidFill>
              </a:rPr>
              <a:t>ви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вважаєте</a:t>
            </a:r>
            <a:r>
              <a:rPr lang="ru-RU" dirty="0">
                <a:solidFill>
                  <a:schemeClr val="bg1"/>
                </a:solidFill>
              </a:rPr>
              <a:t>, у  </a:t>
            </a:r>
            <a:r>
              <a:rPr lang="ru-RU" dirty="0" err="1">
                <a:solidFill>
                  <a:schemeClr val="bg1"/>
                </a:solidFill>
              </a:rPr>
              <a:t>чому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справжня</a:t>
            </a:r>
            <a:r>
              <a:rPr lang="ru-RU" dirty="0">
                <a:solidFill>
                  <a:schemeClr val="bg1"/>
                </a:solidFill>
              </a:rPr>
              <a:t> причина </a:t>
            </a:r>
            <a:r>
              <a:rPr lang="ru-RU" dirty="0" err="1">
                <a:solidFill>
                  <a:schemeClr val="bg1"/>
                </a:solidFill>
              </a:rPr>
              <a:t>популярності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повісті</a:t>
            </a:r>
            <a:r>
              <a:rPr lang="ru-RU" dirty="0">
                <a:solidFill>
                  <a:schemeClr val="bg1"/>
                </a:solidFill>
              </a:rPr>
              <a:t> «</a:t>
            </a:r>
            <a:r>
              <a:rPr lang="ru-RU" dirty="0" err="1">
                <a:solidFill>
                  <a:schemeClr val="bg1"/>
                </a:solidFill>
              </a:rPr>
              <a:t>Кораліна</a:t>
            </a:r>
            <a:r>
              <a:rPr lang="ru-RU" dirty="0">
                <a:solidFill>
                  <a:schemeClr val="bg1"/>
                </a:solidFill>
              </a:rPr>
              <a:t>» </a:t>
            </a:r>
            <a:r>
              <a:rPr lang="ru-RU" dirty="0" err="1">
                <a:solidFill>
                  <a:schemeClr val="bg1"/>
                </a:solidFill>
              </a:rPr>
              <a:t>Ніла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Ґеймана</a:t>
            </a:r>
            <a:r>
              <a:rPr lang="ru-RU" dirty="0">
                <a:solidFill>
                  <a:schemeClr val="bg1"/>
                </a:solidFill>
              </a:rPr>
              <a:t> ?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5" t="3984" r="13054"/>
          <a:stretch/>
        </p:blipFill>
        <p:spPr bwMode="auto">
          <a:xfrm rot="21024945">
            <a:off x="342069" y="1914244"/>
            <a:ext cx="2917787" cy="4353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412" y="1892237"/>
            <a:ext cx="3459017" cy="4397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28217">
            <a:off x="5912595" y="1780990"/>
            <a:ext cx="2943077" cy="4620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8618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391</TotalTime>
  <Words>2219</Words>
  <Application>Microsoft Office PowerPoint</Application>
  <PresentationFormat>Экран (4:3)</PresentationFormat>
  <Paragraphs>126</Paragraphs>
  <Slides>33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34" baseType="lpstr">
      <vt:lpstr>Апекс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45</cp:revision>
  <dcterms:created xsi:type="dcterms:W3CDTF">2022-04-28T17:37:31Z</dcterms:created>
  <dcterms:modified xsi:type="dcterms:W3CDTF">2023-02-16T19:08:20Z</dcterms:modified>
</cp:coreProperties>
</file>